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handoutMasterIdLst>
    <p:handoutMasterId r:id="rId55"/>
  </p:handoutMasterIdLst>
  <p:sldIdLst>
    <p:sldId id="667" r:id="rId2"/>
    <p:sldId id="721" r:id="rId3"/>
    <p:sldId id="821" r:id="rId4"/>
    <p:sldId id="709" r:id="rId5"/>
    <p:sldId id="723" r:id="rId6"/>
    <p:sldId id="712" r:id="rId7"/>
    <p:sldId id="822" r:id="rId8"/>
    <p:sldId id="713" r:id="rId9"/>
    <p:sldId id="714" r:id="rId10"/>
    <p:sldId id="715" r:id="rId11"/>
    <p:sldId id="752" r:id="rId12"/>
    <p:sldId id="769" r:id="rId13"/>
    <p:sldId id="724" r:id="rId14"/>
    <p:sldId id="725" r:id="rId15"/>
    <p:sldId id="791" r:id="rId16"/>
    <p:sldId id="753" r:id="rId17"/>
    <p:sldId id="731" r:id="rId18"/>
    <p:sldId id="823" r:id="rId19"/>
    <p:sldId id="794" r:id="rId20"/>
    <p:sldId id="810" r:id="rId21"/>
    <p:sldId id="809" r:id="rId22"/>
    <p:sldId id="811" r:id="rId23"/>
    <p:sldId id="812" r:id="rId24"/>
    <p:sldId id="795" r:id="rId25"/>
    <p:sldId id="796" r:id="rId26"/>
    <p:sldId id="797" r:id="rId27"/>
    <p:sldId id="798" r:id="rId28"/>
    <p:sldId id="813" r:id="rId29"/>
    <p:sldId id="800" r:id="rId30"/>
    <p:sldId id="824" r:id="rId31"/>
    <p:sldId id="817" r:id="rId32"/>
    <p:sldId id="815" r:id="rId33"/>
    <p:sldId id="816" r:id="rId34"/>
    <p:sldId id="818" r:id="rId35"/>
    <p:sldId id="819" r:id="rId36"/>
    <p:sldId id="820" r:id="rId37"/>
    <p:sldId id="774" r:id="rId38"/>
    <p:sldId id="762" r:id="rId39"/>
    <p:sldId id="770" r:id="rId40"/>
    <p:sldId id="775" r:id="rId41"/>
    <p:sldId id="728" r:id="rId42"/>
    <p:sldId id="777" r:id="rId43"/>
    <p:sldId id="729" r:id="rId44"/>
    <p:sldId id="825" r:id="rId45"/>
    <p:sldId id="767" r:id="rId46"/>
    <p:sldId id="789" r:id="rId47"/>
    <p:sldId id="790" r:id="rId48"/>
    <p:sldId id="772" r:id="rId49"/>
    <p:sldId id="826" r:id="rId50"/>
    <p:sldId id="776" r:id="rId51"/>
    <p:sldId id="755" r:id="rId52"/>
    <p:sldId id="672" r:id="rId53"/>
  </p:sldIdLst>
  <p:sldSz cx="12192000" cy="6858000"/>
  <p:notesSz cx="6797675" cy="9926638"/>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2" orient="horz" pos="113">
          <p15:clr>
            <a:srgbClr val="A4A3A4"/>
          </p15:clr>
        </p15:guide>
        <p15:guide id="3" orient="horz" pos="799" userDrawn="1">
          <p15:clr>
            <a:srgbClr val="A4A3A4"/>
          </p15:clr>
        </p15:guide>
        <p15:guide id="5" pos="7401" userDrawn="1">
          <p15:clr>
            <a:srgbClr val="A4A3A4"/>
          </p15:clr>
        </p15:guide>
        <p15:guide id="6" pos="257" userDrawn="1">
          <p15:clr>
            <a:srgbClr val="A4A3A4"/>
          </p15:clr>
        </p15:guide>
        <p15:guide id="8" orient="horz" pos="2523" userDrawn="1">
          <p15:clr>
            <a:srgbClr val="A4A3A4"/>
          </p15:clr>
        </p15:guide>
        <p15:guide id="9" orient="horz" pos="4110" userDrawn="1">
          <p15:clr>
            <a:srgbClr val="A4A3A4"/>
          </p15:clr>
        </p15:guide>
        <p15:guide id="10" orient="horz" pos="77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g" initials="l" lastIdx="13" clrIdx="0"/>
  <p:cmAuthor id="1" name="Amber Jie" initials="A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343434"/>
    <a:srgbClr val="000000"/>
    <a:srgbClr val="FFD200"/>
    <a:srgbClr val="CCCCCC"/>
    <a:srgbClr val="80B94D"/>
    <a:srgbClr val="F2F2F2"/>
    <a:srgbClr val="3C4093"/>
    <a:srgbClr val="FBD6EE"/>
    <a:srgbClr val="2E31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78277" autoAdjust="0"/>
  </p:normalViewPr>
  <p:slideViewPr>
    <p:cSldViewPr snapToGrid="0" snapToObjects="1">
      <p:cViewPr>
        <p:scale>
          <a:sx n="66" d="100"/>
          <a:sy n="66" d="100"/>
        </p:scale>
        <p:origin x="1075" y="91"/>
      </p:cViewPr>
      <p:guideLst>
        <p:guide orient="horz" pos="113"/>
        <p:guide orient="horz" pos="799"/>
        <p:guide pos="7401"/>
        <p:guide pos="257"/>
        <p:guide orient="horz" pos="2523"/>
        <p:guide orient="horz" pos="4110"/>
        <p:guide orient="horz" pos="777"/>
      </p:guideLst>
    </p:cSldViewPr>
  </p:slideViewPr>
  <p:notesTextViewPr>
    <p:cViewPr>
      <p:scale>
        <a:sx n="150" d="100"/>
        <a:sy n="150" d="100"/>
      </p:scale>
      <p:origin x="0" y="0"/>
    </p:cViewPr>
  </p:notesTextViewPr>
  <p:sorterViewPr>
    <p:cViewPr>
      <p:scale>
        <a:sx n="66" d="100"/>
        <a:sy n="66" d="100"/>
      </p:scale>
      <p:origin x="0" y="0"/>
    </p:cViewPr>
  </p:sorterViewPr>
  <p:notesViewPr>
    <p:cSldViewPr snapToGrid="0" snapToObjects="1">
      <p:cViewPr varScale="1">
        <p:scale>
          <a:sx n="60" d="100"/>
          <a:sy n="60" d="100"/>
        </p:scale>
        <p:origin x="3274" y="48"/>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sz="1200" dirty="0"/>
              <a:t>2014-2018</a:t>
            </a:r>
            <a:r>
              <a:rPr lang="zh-CN" altLang="en-US" sz="1200" dirty="0"/>
              <a:t>年中国海洋生产总值（亿元）</a:t>
            </a:r>
          </a:p>
        </c:rich>
      </c:tx>
      <c:layout>
        <c:manualLayout>
          <c:xMode val="edge"/>
          <c:yMode val="edge"/>
          <c:x val="0.2455643639820588"/>
          <c:y val="2.720655365206360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海洋生产总值</c:v>
                </c:pt>
              </c:strCache>
            </c:strRef>
          </c:tx>
          <c:spPr>
            <a:solidFill>
              <a:schemeClr val="accent2">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2014</c:v>
                </c:pt>
                <c:pt idx="1">
                  <c:v>2015</c:v>
                </c:pt>
                <c:pt idx="2">
                  <c:v>2016</c:v>
                </c:pt>
                <c:pt idx="3">
                  <c:v>2017</c:v>
                </c:pt>
                <c:pt idx="4">
                  <c:v>2018</c:v>
                </c:pt>
                <c:pt idx="5">
                  <c:v>2019</c:v>
                </c:pt>
                <c:pt idx="6">
                  <c:v>2020</c:v>
                </c:pt>
              </c:numCache>
            </c:numRef>
          </c:cat>
          <c:val>
            <c:numRef>
              <c:f>Sheet1!$B$2:$B$8</c:f>
              <c:numCache>
                <c:formatCode>General</c:formatCode>
                <c:ptCount val="7"/>
                <c:pt idx="0">
                  <c:v>60699</c:v>
                </c:pt>
                <c:pt idx="1">
                  <c:v>65534</c:v>
                </c:pt>
                <c:pt idx="2">
                  <c:v>69694</c:v>
                </c:pt>
                <c:pt idx="3">
                  <c:v>76749</c:v>
                </c:pt>
                <c:pt idx="4">
                  <c:v>83415</c:v>
                </c:pt>
                <c:pt idx="5">
                  <c:v>90314.983850210338</c:v>
                </c:pt>
                <c:pt idx="6">
                  <c:v>97785.725683195516</c:v>
                </c:pt>
              </c:numCache>
            </c:numRef>
          </c:val>
          <c:extLst>
            <c:ext xmlns:c16="http://schemas.microsoft.com/office/drawing/2014/chart" uri="{C3380CC4-5D6E-409C-BE32-E72D297353CC}">
              <c16:uniqueId val="{00000000-23DE-4BD4-B8F7-52EC9002DCCA}"/>
            </c:ext>
          </c:extLst>
        </c:ser>
        <c:dLbls>
          <c:showLegendKey val="0"/>
          <c:showVal val="0"/>
          <c:showCatName val="0"/>
          <c:showSerName val="0"/>
          <c:showPercent val="0"/>
          <c:showBubbleSize val="0"/>
        </c:dLbls>
        <c:gapWidth val="219"/>
        <c:overlap val="-27"/>
        <c:axId val="1444818735"/>
        <c:axId val="1444806671"/>
      </c:barChart>
      <c:catAx>
        <c:axId val="1444818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44806671"/>
        <c:crosses val="autoZero"/>
        <c:auto val="1"/>
        <c:lblAlgn val="ctr"/>
        <c:lblOffset val="100"/>
        <c:noMultiLvlLbl val="0"/>
      </c:catAx>
      <c:valAx>
        <c:axId val="1444806671"/>
        <c:scaling>
          <c:orientation val="minMax"/>
        </c:scaling>
        <c:delete val="1"/>
        <c:axPos val="l"/>
        <c:numFmt formatCode="General" sourceLinked="1"/>
        <c:majorTickMark val="none"/>
        <c:minorTickMark val="none"/>
        <c:tickLblPos val="nextTo"/>
        <c:crossAx val="144481873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manualLayout>
          <c:layoutTarget val="inner"/>
          <c:xMode val="edge"/>
          <c:yMode val="edge"/>
          <c:x val="0.1708757242258753"/>
          <c:y val="5.859659995317909E-2"/>
          <c:w val="0.76563734830964347"/>
          <c:h val="0.37684016416109123"/>
        </c:manualLayout>
      </c:layout>
      <c:barChart>
        <c:barDir val="col"/>
        <c:grouping val="clustered"/>
        <c:varyColors val="0"/>
        <c:ser>
          <c:idx val="0"/>
          <c:order val="0"/>
          <c:tx>
            <c:strRef>
              <c:f>Sheet1!$B$1</c:f>
              <c:strCache>
                <c:ptCount val="1"/>
                <c:pt idx="0">
                  <c:v>Direction 1</c:v>
                </c:pt>
              </c:strCache>
            </c:strRef>
          </c:tx>
          <c:spPr>
            <a:solidFill>
              <a:schemeClr val="accent4">
                <a:shade val="45000"/>
              </a:schemeClr>
            </a:solidFill>
            <a:ln>
              <a:noFill/>
            </a:ln>
            <a:effectLst/>
          </c:spPr>
          <c:invertIfNegative val="0"/>
          <c:cat>
            <c:strRef>
              <c:f>Sheet1!$A$2</c:f>
              <c:strCache>
                <c:ptCount val="1"/>
                <c:pt idx="0">
                  <c:v>Directional Histogram</c:v>
                </c:pt>
              </c:strCache>
            </c:strRef>
          </c:cat>
          <c:val>
            <c:numRef>
              <c:f>Sheet1!$B$2</c:f>
              <c:numCache>
                <c:formatCode>General</c:formatCode>
                <c:ptCount val="1"/>
                <c:pt idx="0">
                  <c:v>0.189</c:v>
                </c:pt>
              </c:numCache>
            </c:numRef>
          </c:val>
          <c:extLst>
            <c:ext xmlns:c16="http://schemas.microsoft.com/office/drawing/2014/chart" uri="{C3380CC4-5D6E-409C-BE32-E72D297353CC}">
              <c16:uniqueId val="{00000000-BAE1-4906-AF08-C3BFAC2289D5}"/>
            </c:ext>
          </c:extLst>
        </c:ser>
        <c:ser>
          <c:idx val="1"/>
          <c:order val="1"/>
          <c:tx>
            <c:strRef>
              <c:f>Sheet1!$C$1</c:f>
              <c:strCache>
                <c:ptCount val="1"/>
                <c:pt idx="0">
                  <c:v>Direction 2</c:v>
                </c:pt>
              </c:strCache>
            </c:strRef>
          </c:tx>
          <c:spPr>
            <a:solidFill>
              <a:schemeClr val="accent4">
                <a:shade val="61000"/>
              </a:schemeClr>
            </a:solidFill>
            <a:ln>
              <a:noFill/>
            </a:ln>
            <a:effectLst/>
          </c:spPr>
          <c:invertIfNegative val="0"/>
          <c:cat>
            <c:strRef>
              <c:f>Sheet1!$A$2</c:f>
              <c:strCache>
                <c:ptCount val="1"/>
                <c:pt idx="0">
                  <c:v>Directional Histogram</c:v>
                </c:pt>
              </c:strCache>
            </c:strRef>
          </c:cat>
          <c:val>
            <c:numRef>
              <c:f>Sheet1!$C$2</c:f>
              <c:numCache>
                <c:formatCode>General</c:formatCode>
                <c:ptCount val="1"/>
                <c:pt idx="0">
                  <c:v>0.32500000000000001</c:v>
                </c:pt>
              </c:numCache>
            </c:numRef>
          </c:val>
          <c:extLst>
            <c:ext xmlns:c16="http://schemas.microsoft.com/office/drawing/2014/chart" uri="{C3380CC4-5D6E-409C-BE32-E72D297353CC}">
              <c16:uniqueId val="{00000001-BAE1-4906-AF08-C3BFAC2289D5}"/>
            </c:ext>
          </c:extLst>
        </c:ser>
        <c:ser>
          <c:idx val="2"/>
          <c:order val="2"/>
          <c:tx>
            <c:strRef>
              <c:f>Sheet1!$D$1</c:f>
              <c:strCache>
                <c:ptCount val="1"/>
                <c:pt idx="0">
                  <c:v>Direction 3</c:v>
                </c:pt>
              </c:strCache>
            </c:strRef>
          </c:tx>
          <c:spPr>
            <a:solidFill>
              <a:schemeClr val="accent4">
                <a:shade val="76000"/>
              </a:schemeClr>
            </a:solidFill>
            <a:ln>
              <a:noFill/>
            </a:ln>
            <a:effectLst/>
          </c:spPr>
          <c:invertIfNegative val="0"/>
          <c:cat>
            <c:strRef>
              <c:f>Sheet1!$A$2</c:f>
              <c:strCache>
                <c:ptCount val="1"/>
                <c:pt idx="0">
                  <c:v>Directional Histogram</c:v>
                </c:pt>
              </c:strCache>
            </c:strRef>
          </c:cat>
          <c:val>
            <c:numRef>
              <c:f>Sheet1!$D$2</c:f>
              <c:numCache>
                <c:formatCode>General</c:formatCode>
                <c:ptCount val="1"/>
                <c:pt idx="0">
                  <c:v>0</c:v>
                </c:pt>
              </c:numCache>
            </c:numRef>
          </c:val>
          <c:extLst>
            <c:ext xmlns:c16="http://schemas.microsoft.com/office/drawing/2014/chart" uri="{C3380CC4-5D6E-409C-BE32-E72D297353CC}">
              <c16:uniqueId val="{00000002-BAE1-4906-AF08-C3BFAC2289D5}"/>
            </c:ext>
          </c:extLst>
        </c:ser>
        <c:ser>
          <c:idx val="3"/>
          <c:order val="3"/>
          <c:tx>
            <c:strRef>
              <c:f>Sheet1!$E$1</c:f>
              <c:strCache>
                <c:ptCount val="1"/>
                <c:pt idx="0">
                  <c:v>Direction 4</c:v>
                </c:pt>
              </c:strCache>
            </c:strRef>
          </c:tx>
          <c:spPr>
            <a:solidFill>
              <a:schemeClr val="accent4">
                <a:shade val="92000"/>
              </a:schemeClr>
            </a:solidFill>
            <a:ln>
              <a:noFill/>
            </a:ln>
            <a:effectLst/>
          </c:spPr>
          <c:invertIfNegative val="0"/>
          <c:cat>
            <c:strRef>
              <c:f>Sheet1!$A$2</c:f>
              <c:strCache>
                <c:ptCount val="1"/>
                <c:pt idx="0">
                  <c:v>Directional Histogram</c:v>
                </c:pt>
              </c:strCache>
            </c:strRef>
          </c:cat>
          <c:val>
            <c:numRef>
              <c:f>Sheet1!$E$2</c:f>
              <c:numCache>
                <c:formatCode>General</c:formatCode>
                <c:ptCount val="1"/>
                <c:pt idx="0">
                  <c:v>0</c:v>
                </c:pt>
              </c:numCache>
            </c:numRef>
          </c:val>
          <c:extLst>
            <c:ext xmlns:c16="http://schemas.microsoft.com/office/drawing/2014/chart" uri="{C3380CC4-5D6E-409C-BE32-E72D297353CC}">
              <c16:uniqueId val="{00000003-BAE1-4906-AF08-C3BFAC2289D5}"/>
            </c:ext>
          </c:extLst>
        </c:ser>
        <c:ser>
          <c:idx val="4"/>
          <c:order val="4"/>
          <c:tx>
            <c:strRef>
              <c:f>Sheet1!$F$1</c:f>
              <c:strCache>
                <c:ptCount val="1"/>
                <c:pt idx="0">
                  <c:v>Direction 5</c:v>
                </c:pt>
              </c:strCache>
            </c:strRef>
          </c:tx>
          <c:spPr>
            <a:solidFill>
              <a:schemeClr val="accent4">
                <a:tint val="93000"/>
              </a:schemeClr>
            </a:solidFill>
            <a:ln>
              <a:noFill/>
            </a:ln>
            <a:effectLst/>
          </c:spPr>
          <c:invertIfNegative val="0"/>
          <c:cat>
            <c:strRef>
              <c:f>Sheet1!$A$2</c:f>
              <c:strCache>
                <c:ptCount val="1"/>
                <c:pt idx="0">
                  <c:v>Directional Histogram</c:v>
                </c:pt>
              </c:strCache>
            </c:strRef>
          </c:cat>
          <c:val>
            <c:numRef>
              <c:f>Sheet1!$F$2</c:f>
              <c:numCache>
                <c:formatCode>General</c:formatCode>
                <c:ptCount val="1"/>
                <c:pt idx="0">
                  <c:v>0.105</c:v>
                </c:pt>
              </c:numCache>
            </c:numRef>
          </c:val>
          <c:extLst>
            <c:ext xmlns:c16="http://schemas.microsoft.com/office/drawing/2014/chart" uri="{C3380CC4-5D6E-409C-BE32-E72D297353CC}">
              <c16:uniqueId val="{00000004-BAE1-4906-AF08-C3BFAC2289D5}"/>
            </c:ext>
          </c:extLst>
        </c:ser>
        <c:ser>
          <c:idx val="5"/>
          <c:order val="5"/>
          <c:tx>
            <c:strRef>
              <c:f>Sheet1!$G$1</c:f>
              <c:strCache>
                <c:ptCount val="1"/>
                <c:pt idx="0">
                  <c:v>Direction 6</c:v>
                </c:pt>
              </c:strCache>
            </c:strRef>
          </c:tx>
          <c:spPr>
            <a:solidFill>
              <a:schemeClr val="accent4">
                <a:tint val="77000"/>
              </a:schemeClr>
            </a:solidFill>
            <a:ln>
              <a:noFill/>
            </a:ln>
            <a:effectLst/>
          </c:spPr>
          <c:invertIfNegative val="0"/>
          <c:cat>
            <c:strRef>
              <c:f>Sheet1!$A$2</c:f>
              <c:strCache>
                <c:ptCount val="1"/>
                <c:pt idx="0">
                  <c:v>Directional Histogram</c:v>
                </c:pt>
              </c:strCache>
            </c:strRef>
          </c:cat>
          <c:val>
            <c:numRef>
              <c:f>Sheet1!$G$2</c:f>
              <c:numCache>
                <c:formatCode>General</c:formatCode>
                <c:ptCount val="1"/>
                <c:pt idx="0">
                  <c:v>8.7999999999999995E-2</c:v>
                </c:pt>
              </c:numCache>
            </c:numRef>
          </c:val>
          <c:extLst>
            <c:ext xmlns:c16="http://schemas.microsoft.com/office/drawing/2014/chart" uri="{C3380CC4-5D6E-409C-BE32-E72D297353CC}">
              <c16:uniqueId val="{00000005-BAE1-4906-AF08-C3BFAC2289D5}"/>
            </c:ext>
          </c:extLst>
        </c:ser>
        <c:ser>
          <c:idx val="6"/>
          <c:order val="6"/>
          <c:tx>
            <c:strRef>
              <c:f>Sheet1!$H$1</c:f>
              <c:strCache>
                <c:ptCount val="1"/>
                <c:pt idx="0">
                  <c:v>Direction 7</c:v>
                </c:pt>
              </c:strCache>
            </c:strRef>
          </c:tx>
          <c:spPr>
            <a:solidFill>
              <a:schemeClr val="accent4">
                <a:tint val="62000"/>
              </a:schemeClr>
            </a:solidFill>
            <a:ln>
              <a:noFill/>
            </a:ln>
            <a:effectLst/>
          </c:spPr>
          <c:invertIfNegative val="0"/>
          <c:cat>
            <c:strRef>
              <c:f>Sheet1!$A$2</c:f>
              <c:strCache>
                <c:ptCount val="1"/>
                <c:pt idx="0">
                  <c:v>Directional Histogram</c:v>
                </c:pt>
              </c:strCache>
            </c:strRef>
          </c:cat>
          <c:val>
            <c:numRef>
              <c:f>Sheet1!$H$2</c:f>
              <c:numCache>
                <c:formatCode>General</c:formatCode>
                <c:ptCount val="1"/>
                <c:pt idx="0">
                  <c:v>0.189</c:v>
                </c:pt>
              </c:numCache>
            </c:numRef>
          </c:val>
          <c:extLst>
            <c:ext xmlns:c16="http://schemas.microsoft.com/office/drawing/2014/chart" uri="{C3380CC4-5D6E-409C-BE32-E72D297353CC}">
              <c16:uniqueId val="{00000006-BAE1-4906-AF08-C3BFAC2289D5}"/>
            </c:ext>
          </c:extLst>
        </c:ser>
        <c:ser>
          <c:idx val="7"/>
          <c:order val="7"/>
          <c:tx>
            <c:strRef>
              <c:f>Sheet1!$I$1</c:f>
              <c:strCache>
                <c:ptCount val="1"/>
                <c:pt idx="0">
                  <c:v>Direction 8</c:v>
                </c:pt>
              </c:strCache>
            </c:strRef>
          </c:tx>
          <c:spPr>
            <a:solidFill>
              <a:schemeClr val="accent4">
                <a:tint val="46000"/>
              </a:schemeClr>
            </a:solidFill>
            <a:ln>
              <a:noFill/>
            </a:ln>
            <a:effectLst/>
          </c:spPr>
          <c:invertIfNegative val="0"/>
          <c:cat>
            <c:strRef>
              <c:f>Sheet1!$A$2</c:f>
              <c:strCache>
                <c:ptCount val="1"/>
                <c:pt idx="0">
                  <c:v>Directional Histogram</c:v>
                </c:pt>
              </c:strCache>
            </c:strRef>
          </c:cat>
          <c:val>
            <c:numRef>
              <c:f>Sheet1!$I$2</c:f>
              <c:numCache>
                <c:formatCode>General</c:formatCode>
                <c:ptCount val="1"/>
                <c:pt idx="0">
                  <c:v>0.105</c:v>
                </c:pt>
              </c:numCache>
            </c:numRef>
          </c:val>
          <c:extLst>
            <c:ext xmlns:c16="http://schemas.microsoft.com/office/drawing/2014/chart" uri="{C3380CC4-5D6E-409C-BE32-E72D297353CC}">
              <c16:uniqueId val="{00000007-BAE1-4906-AF08-C3BFAC2289D5}"/>
            </c:ext>
          </c:extLst>
        </c:ser>
        <c:dLbls>
          <c:showLegendKey val="0"/>
          <c:showVal val="0"/>
          <c:showCatName val="0"/>
          <c:showSerName val="0"/>
          <c:showPercent val="0"/>
          <c:showBubbleSize val="0"/>
        </c:dLbls>
        <c:gapWidth val="219"/>
        <c:overlap val="-27"/>
        <c:axId val="69044607"/>
        <c:axId val="69032959"/>
      </c:barChart>
      <c:catAx>
        <c:axId val="69044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mn-cs"/>
              </a:defRPr>
            </a:pPr>
            <a:endParaRPr lang="zh-CN"/>
          </a:p>
        </c:txPr>
        <c:crossAx val="69032959"/>
        <c:crosses val="autoZero"/>
        <c:auto val="1"/>
        <c:lblAlgn val="ctr"/>
        <c:lblOffset val="100"/>
        <c:noMultiLvlLbl val="0"/>
      </c:catAx>
      <c:valAx>
        <c:axId val="6903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mn-cs"/>
              </a:defRPr>
            </a:pPr>
            <a:endParaRPr lang="zh-CN"/>
          </a:p>
        </c:txPr>
        <c:crossAx val="69044607"/>
        <c:crosses val="autoZero"/>
        <c:crossBetween val="between"/>
      </c:valAx>
      <c:spPr>
        <a:noFill/>
        <a:ln>
          <a:noFill/>
        </a:ln>
        <a:effectLst/>
      </c:spPr>
    </c:plotArea>
    <c:legend>
      <c:legendPos val="b"/>
      <c:layout>
        <c:manualLayout>
          <c:xMode val="edge"/>
          <c:yMode val="edge"/>
          <c:x val="0"/>
          <c:y val="0.65878918694499611"/>
          <c:w val="0.99758595161996189"/>
          <c:h val="0.34121081305500395"/>
        </c:manualLayout>
      </c:layout>
      <c:overlay val="0"/>
      <c:spPr>
        <a:noFill/>
        <a:ln>
          <a:noFill/>
        </a:ln>
        <a:effectLst/>
      </c:spPr>
      <c:txPr>
        <a:bodyPr rot="0" spcFirstLastPara="1" vertOverflow="ellipsis" vert="horz" wrap="square" anchor="ctr" anchorCtr="1"/>
        <a:lstStyle/>
        <a:p>
          <a:pPr>
            <a:defRPr sz="850" b="0" i="0" u="none" strike="noStrike" kern="1200" baseline="0">
              <a:solidFill>
                <a:schemeClr val="tx1"/>
              </a:solidFill>
              <a:latin typeface="Times New Roman" panose="02020603050405020304" pitchFamily="18" charset="0"/>
              <a:ea typeface="+mn-ea"/>
              <a:cs typeface="+mn-cs"/>
            </a:defRPr>
          </a:pPr>
          <a:endParaRPr lang="zh-CN"/>
        </a:p>
      </c:txPr>
    </c:legend>
    <c:plotVisOnly val="1"/>
    <c:dispBlanksAs val="gap"/>
    <c:showDLblsOverMax val="0"/>
  </c:chart>
  <c:spPr>
    <a:noFill/>
    <a:ln>
      <a:noFill/>
    </a:ln>
    <a:effectLst/>
  </c:spPr>
  <c:txPr>
    <a:bodyPr/>
    <a:lstStyle/>
    <a:p>
      <a:pPr>
        <a:defRPr sz="1100" baseline="0">
          <a:latin typeface="Times New Roman" panose="02020603050405020304" pitchFamily="18"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manualLayout>
          <c:layoutTarget val="inner"/>
          <c:xMode val="edge"/>
          <c:yMode val="edge"/>
          <c:x val="0.1708757242258753"/>
          <c:y val="5.859659995317909E-2"/>
          <c:w val="0.76563734830964347"/>
          <c:h val="0.37684016416109123"/>
        </c:manualLayout>
      </c:layout>
      <c:barChart>
        <c:barDir val="col"/>
        <c:grouping val="clustered"/>
        <c:varyColors val="0"/>
        <c:ser>
          <c:idx val="0"/>
          <c:order val="0"/>
          <c:tx>
            <c:strRef>
              <c:f>Sheet1!$B$1</c:f>
              <c:strCache>
                <c:ptCount val="1"/>
                <c:pt idx="0">
                  <c:v>Direction 1</c:v>
                </c:pt>
              </c:strCache>
            </c:strRef>
          </c:tx>
          <c:spPr>
            <a:solidFill>
              <a:schemeClr val="accent4">
                <a:shade val="45000"/>
              </a:schemeClr>
            </a:solidFill>
            <a:ln>
              <a:noFill/>
            </a:ln>
            <a:effectLst/>
          </c:spPr>
          <c:invertIfNegative val="0"/>
          <c:cat>
            <c:strRef>
              <c:f>Sheet1!$A$2</c:f>
              <c:strCache>
                <c:ptCount val="1"/>
                <c:pt idx="0">
                  <c:v>Directional Histogram</c:v>
                </c:pt>
              </c:strCache>
            </c:strRef>
          </c:cat>
          <c:val>
            <c:numRef>
              <c:f>Sheet1!$B$2</c:f>
              <c:numCache>
                <c:formatCode>General</c:formatCode>
                <c:ptCount val="1"/>
                <c:pt idx="0">
                  <c:v>0.189</c:v>
                </c:pt>
              </c:numCache>
            </c:numRef>
          </c:val>
          <c:extLst>
            <c:ext xmlns:c16="http://schemas.microsoft.com/office/drawing/2014/chart" uri="{C3380CC4-5D6E-409C-BE32-E72D297353CC}">
              <c16:uniqueId val="{00000000-9468-4FB4-B0C6-1B8DA57B3D9F}"/>
            </c:ext>
          </c:extLst>
        </c:ser>
        <c:ser>
          <c:idx val="1"/>
          <c:order val="1"/>
          <c:tx>
            <c:strRef>
              <c:f>Sheet1!$C$1</c:f>
              <c:strCache>
                <c:ptCount val="1"/>
                <c:pt idx="0">
                  <c:v>Direction 2</c:v>
                </c:pt>
              </c:strCache>
            </c:strRef>
          </c:tx>
          <c:spPr>
            <a:solidFill>
              <a:schemeClr val="accent4">
                <a:shade val="61000"/>
              </a:schemeClr>
            </a:solidFill>
            <a:ln>
              <a:noFill/>
            </a:ln>
            <a:effectLst/>
          </c:spPr>
          <c:invertIfNegative val="0"/>
          <c:cat>
            <c:strRef>
              <c:f>Sheet1!$A$2</c:f>
              <c:strCache>
                <c:ptCount val="1"/>
                <c:pt idx="0">
                  <c:v>Directional Histogram</c:v>
                </c:pt>
              </c:strCache>
            </c:strRef>
          </c:cat>
          <c:val>
            <c:numRef>
              <c:f>Sheet1!$C$2</c:f>
              <c:numCache>
                <c:formatCode>General</c:formatCode>
                <c:ptCount val="1"/>
                <c:pt idx="0">
                  <c:v>0.32500000000000001</c:v>
                </c:pt>
              </c:numCache>
            </c:numRef>
          </c:val>
          <c:extLst>
            <c:ext xmlns:c16="http://schemas.microsoft.com/office/drawing/2014/chart" uri="{C3380CC4-5D6E-409C-BE32-E72D297353CC}">
              <c16:uniqueId val="{00000001-9468-4FB4-B0C6-1B8DA57B3D9F}"/>
            </c:ext>
          </c:extLst>
        </c:ser>
        <c:ser>
          <c:idx val="2"/>
          <c:order val="2"/>
          <c:tx>
            <c:strRef>
              <c:f>Sheet1!$D$1</c:f>
              <c:strCache>
                <c:ptCount val="1"/>
                <c:pt idx="0">
                  <c:v>Direction 3</c:v>
                </c:pt>
              </c:strCache>
            </c:strRef>
          </c:tx>
          <c:spPr>
            <a:solidFill>
              <a:schemeClr val="accent4">
                <a:shade val="76000"/>
              </a:schemeClr>
            </a:solidFill>
            <a:ln>
              <a:noFill/>
            </a:ln>
            <a:effectLst/>
          </c:spPr>
          <c:invertIfNegative val="0"/>
          <c:cat>
            <c:strRef>
              <c:f>Sheet1!$A$2</c:f>
              <c:strCache>
                <c:ptCount val="1"/>
                <c:pt idx="0">
                  <c:v>Directional Histogram</c:v>
                </c:pt>
              </c:strCache>
            </c:strRef>
          </c:cat>
          <c:val>
            <c:numRef>
              <c:f>Sheet1!$D$2</c:f>
              <c:numCache>
                <c:formatCode>General</c:formatCode>
                <c:ptCount val="1"/>
                <c:pt idx="0">
                  <c:v>0</c:v>
                </c:pt>
              </c:numCache>
            </c:numRef>
          </c:val>
          <c:extLst>
            <c:ext xmlns:c16="http://schemas.microsoft.com/office/drawing/2014/chart" uri="{C3380CC4-5D6E-409C-BE32-E72D297353CC}">
              <c16:uniqueId val="{00000002-9468-4FB4-B0C6-1B8DA57B3D9F}"/>
            </c:ext>
          </c:extLst>
        </c:ser>
        <c:ser>
          <c:idx val="3"/>
          <c:order val="3"/>
          <c:tx>
            <c:strRef>
              <c:f>Sheet1!$E$1</c:f>
              <c:strCache>
                <c:ptCount val="1"/>
                <c:pt idx="0">
                  <c:v>Direction 4</c:v>
                </c:pt>
              </c:strCache>
            </c:strRef>
          </c:tx>
          <c:spPr>
            <a:solidFill>
              <a:schemeClr val="accent4">
                <a:shade val="92000"/>
              </a:schemeClr>
            </a:solidFill>
            <a:ln>
              <a:noFill/>
            </a:ln>
            <a:effectLst/>
          </c:spPr>
          <c:invertIfNegative val="0"/>
          <c:cat>
            <c:strRef>
              <c:f>Sheet1!$A$2</c:f>
              <c:strCache>
                <c:ptCount val="1"/>
                <c:pt idx="0">
                  <c:v>Directional Histogram</c:v>
                </c:pt>
              </c:strCache>
            </c:strRef>
          </c:cat>
          <c:val>
            <c:numRef>
              <c:f>Sheet1!$E$2</c:f>
              <c:numCache>
                <c:formatCode>General</c:formatCode>
                <c:ptCount val="1"/>
                <c:pt idx="0">
                  <c:v>0</c:v>
                </c:pt>
              </c:numCache>
            </c:numRef>
          </c:val>
          <c:extLst>
            <c:ext xmlns:c16="http://schemas.microsoft.com/office/drawing/2014/chart" uri="{C3380CC4-5D6E-409C-BE32-E72D297353CC}">
              <c16:uniqueId val="{00000003-9468-4FB4-B0C6-1B8DA57B3D9F}"/>
            </c:ext>
          </c:extLst>
        </c:ser>
        <c:ser>
          <c:idx val="4"/>
          <c:order val="4"/>
          <c:tx>
            <c:strRef>
              <c:f>Sheet1!$F$1</c:f>
              <c:strCache>
                <c:ptCount val="1"/>
                <c:pt idx="0">
                  <c:v>Direction 5</c:v>
                </c:pt>
              </c:strCache>
            </c:strRef>
          </c:tx>
          <c:spPr>
            <a:solidFill>
              <a:schemeClr val="accent4">
                <a:tint val="93000"/>
              </a:schemeClr>
            </a:solidFill>
            <a:ln>
              <a:noFill/>
            </a:ln>
            <a:effectLst/>
          </c:spPr>
          <c:invertIfNegative val="0"/>
          <c:cat>
            <c:strRef>
              <c:f>Sheet1!$A$2</c:f>
              <c:strCache>
                <c:ptCount val="1"/>
                <c:pt idx="0">
                  <c:v>Directional Histogram</c:v>
                </c:pt>
              </c:strCache>
            </c:strRef>
          </c:cat>
          <c:val>
            <c:numRef>
              <c:f>Sheet1!$F$2</c:f>
              <c:numCache>
                <c:formatCode>General</c:formatCode>
                <c:ptCount val="1"/>
                <c:pt idx="0">
                  <c:v>0.105</c:v>
                </c:pt>
              </c:numCache>
            </c:numRef>
          </c:val>
          <c:extLst>
            <c:ext xmlns:c16="http://schemas.microsoft.com/office/drawing/2014/chart" uri="{C3380CC4-5D6E-409C-BE32-E72D297353CC}">
              <c16:uniqueId val="{00000004-9468-4FB4-B0C6-1B8DA57B3D9F}"/>
            </c:ext>
          </c:extLst>
        </c:ser>
        <c:ser>
          <c:idx val="5"/>
          <c:order val="5"/>
          <c:tx>
            <c:strRef>
              <c:f>Sheet1!$G$1</c:f>
              <c:strCache>
                <c:ptCount val="1"/>
                <c:pt idx="0">
                  <c:v>Direction 6</c:v>
                </c:pt>
              </c:strCache>
            </c:strRef>
          </c:tx>
          <c:spPr>
            <a:solidFill>
              <a:schemeClr val="accent4">
                <a:tint val="77000"/>
              </a:schemeClr>
            </a:solidFill>
            <a:ln>
              <a:noFill/>
            </a:ln>
            <a:effectLst/>
          </c:spPr>
          <c:invertIfNegative val="0"/>
          <c:cat>
            <c:strRef>
              <c:f>Sheet1!$A$2</c:f>
              <c:strCache>
                <c:ptCount val="1"/>
                <c:pt idx="0">
                  <c:v>Directional Histogram</c:v>
                </c:pt>
              </c:strCache>
            </c:strRef>
          </c:cat>
          <c:val>
            <c:numRef>
              <c:f>Sheet1!$G$2</c:f>
              <c:numCache>
                <c:formatCode>General</c:formatCode>
                <c:ptCount val="1"/>
                <c:pt idx="0">
                  <c:v>8.7999999999999995E-2</c:v>
                </c:pt>
              </c:numCache>
            </c:numRef>
          </c:val>
          <c:extLst>
            <c:ext xmlns:c16="http://schemas.microsoft.com/office/drawing/2014/chart" uri="{C3380CC4-5D6E-409C-BE32-E72D297353CC}">
              <c16:uniqueId val="{00000005-9468-4FB4-B0C6-1B8DA57B3D9F}"/>
            </c:ext>
          </c:extLst>
        </c:ser>
        <c:ser>
          <c:idx val="6"/>
          <c:order val="6"/>
          <c:tx>
            <c:strRef>
              <c:f>Sheet1!$H$1</c:f>
              <c:strCache>
                <c:ptCount val="1"/>
                <c:pt idx="0">
                  <c:v>Direction 7</c:v>
                </c:pt>
              </c:strCache>
            </c:strRef>
          </c:tx>
          <c:spPr>
            <a:solidFill>
              <a:schemeClr val="accent4">
                <a:tint val="62000"/>
              </a:schemeClr>
            </a:solidFill>
            <a:ln>
              <a:noFill/>
            </a:ln>
            <a:effectLst/>
          </c:spPr>
          <c:invertIfNegative val="0"/>
          <c:cat>
            <c:strRef>
              <c:f>Sheet1!$A$2</c:f>
              <c:strCache>
                <c:ptCount val="1"/>
                <c:pt idx="0">
                  <c:v>Directional Histogram</c:v>
                </c:pt>
              </c:strCache>
            </c:strRef>
          </c:cat>
          <c:val>
            <c:numRef>
              <c:f>Sheet1!$H$2</c:f>
              <c:numCache>
                <c:formatCode>General</c:formatCode>
                <c:ptCount val="1"/>
                <c:pt idx="0">
                  <c:v>0.189</c:v>
                </c:pt>
              </c:numCache>
            </c:numRef>
          </c:val>
          <c:extLst>
            <c:ext xmlns:c16="http://schemas.microsoft.com/office/drawing/2014/chart" uri="{C3380CC4-5D6E-409C-BE32-E72D297353CC}">
              <c16:uniqueId val="{00000006-9468-4FB4-B0C6-1B8DA57B3D9F}"/>
            </c:ext>
          </c:extLst>
        </c:ser>
        <c:ser>
          <c:idx val="7"/>
          <c:order val="7"/>
          <c:tx>
            <c:strRef>
              <c:f>Sheet1!$I$1</c:f>
              <c:strCache>
                <c:ptCount val="1"/>
                <c:pt idx="0">
                  <c:v>Direction 8</c:v>
                </c:pt>
              </c:strCache>
            </c:strRef>
          </c:tx>
          <c:spPr>
            <a:solidFill>
              <a:schemeClr val="accent4">
                <a:tint val="46000"/>
              </a:schemeClr>
            </a:solidFill>
            <a:ln>
              <a:noFill/>
            </a:ln>
            <a:effectLst/>
          </c:spPr>
          <c:invertIfNegative val="0"/>
          <c:cat>
            <c:strRef>
              <c:f>Sheet1!$A$2</c:f>
              <c:strCache>
                <c:ptCount val="1"/>
                <c:pt idx="0">
                  <c:v>Directional Histogram</c:v>
                </c:pt>
              </c:strCache>
            </c:strRef>
          </c:cat>
          <c:val>
            <c:numRef>
              <c:f>Sheet1!$I$2</c:f>
              <c:numCache>
                <c:formatCode>General</c:formatCode>
                <c:ptCount val="1"/>
                <c:pt idx="0">
                  <c:v>0.105</c:v>
                </c:pt>
              </c:numCache>
            </c:numRef>
          </c:val>
          <c:extLst>
            <c:ext xmlns:c16="http://schemas.microsoft.com/office/drawing/2014/chart" uri="{C3380CC4-5D6E-409C-BE32-E72D297353CC}">
              <c16:uniqueId val="{00000007-9468-4FB4-B0C6-1B8DA57B3D9F}"/>
            </c:ext>
          </c:extLst>
        </c:ser>
        <c:dLbls>
          <c:showLegendKey val="0"/>
          <c:showVal val="0"/>
          <c:showCatName val="0"/>
          <c:showSerName val="0"/>
          <c:showPercent val="0"/>
          <c:showBubbleSize val="0"/>
        </c:dLbls>
        <c:gapWidth val="219"/>
        <c:overlap val="-27"/>
        <c:axId val="69044607"/>
        <c:axId val="69032959"/>
      </c:barChart>
      <c:catAx>
        <c:axId val="69044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mn-cs"/>
              </a:defRPr>
            </a:pPr>
            <a:endParaRPr lang="zh-CN"/>
          </a:p>
        </c:txPr>
        <c:crossAx val="69032959"/>
        <c:crosses val="autoZero"/>
        <c:auto val="1"/>
        <c:lblAlgn val="ctr"/>
        <c:lblOffset val="100"/>
        <c:noMultiLvlLbl val="0"/>
      </c:catAx>
      <c:valAx>
        <c:axId val="690329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mn-cs"/>
              </a:defRPr>
            </a:pPr>
            <a:endParaRPr lang="zh-CN"/>
          </a:p>
        </c:txPr>
        <c:crossAx val="69044607"/>
        <c:crosses val="autoZero"/>
        <c:crossBetween val="between"/>
      </c:valAx>
      <c:spPr>
        <a:noFill/>
        <a:ln>
          <a:noFill/>
        </a:ln>
        <a:effectLst/>
      </c:spPr>
    </c:plotArea>
    <c:plotVisOnly val="1"/>
    <c:dispBlanksAs val="gap"/>
    <c:showDLblsOverMax val="0"/>
  </c:chart>
  <c:spPr>
    <a:noFill/>
    <a:ln>
      <a:noFill/>
    </a:ln>
    <a:effectLst/>
  </c:spPr>
  <c:txPr>
    <a:bodyPr/>
    <a:lstStyle/>
    <a:p>
      <a:pPr>
        <a:defRPr sz="1100" baseline="0">
          <a:latin typeface="Times New Roman" panose="02020603050405020304" pitchFamily="18"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0.10357</cdr:x>
      <cdr:y>0.15685</cdr:y>
    </cdr:from>
    <cdr:to>
      <cdr:x>0.8807</cdr:x>
      <cdr:y>0.38638</cdr:y>
    </cdr:to>
    <cdr:cxnSp macro="">
      <cdr:nvCxnSpPr>
        <cdr:cNvPr id="3" name="直接箭头连接符 2">
          <a:extLst xmlns:a="http://schemas.openxmlformats.org/drawingml/2006/main">
            <a:ext uri="{FF2B5EF4-FFF2-40B4-BE49-F238E27FC236}">
              <a16:creationId xmlns:a16="http://schemas.microsoft.com/office/drawing/2014/main" id="{636B285C-C5A2-4D15-B257-550362532F05}"/>
            </a:ext>
          </a:extLst>
        </cdr:cNvPr>
        <cdr:cNvCxnSpPr/>
      </cdr:nvCxnSpPr>
      <cdr:spPr>
        <a:xfrm xmlns:a="http://schemas.openxmlformats.org/drawingml/2006/main" flipV="1">
          <a:off x="549539" y="439309"/>
          <a:ext cx="4123266" cy="642844"/>
        </a:xfrm>
        <a:prstGeom xmlns:a="http://schemas.openxmlformats.org/drawingml/2006/main" prst="straightConnector1">
          <a:avLst/>
        </a:prstGeom>
        <a:noFill xmlns:a="http://schemas.openxmlformats.org/drawingml/2006/main"/>
        <a:ln xmlns:a="http://schemas.openxmlformats.org/drawingml/2006/main" w="19050" cap="flat" cmpd="sng" algn="ctr">
          <a:solidFill>
            <a:srgbClr val="0070C0"/>
          </a:solidFill>
          <a:prstDash val="solid"/>
          <a:tailEnd type="triangle"/>
        </a:ln>
      </cdr:spPr>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A31E0FF9-45EB-0649-BB68-E3DDCE0622BE}" type="datetimeFigureOut">
              <a:rPr lang="en-US" smtClean="0"/>
              <a:t>3/30/2020</a:t>
            </a:fld>
            <a:endParaRPr lang="en-US"/>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1672C27F-4049-C245-800E-F7E50CA16773}" type="slidenum">
              <a:rPr lang="en-US" smtClean="0"/>
              <a:t>‹#›</a:t>
            </a:fld>
            <a:endParaRPr lang="en-US"/>
          </a:p>
        </p:txBody>
      </p:sp>
    </p:spTree>
    <p:extLst>
      <p:ext uri="{BB962C8B-B14F-4D97-AF65-F5344CB8AC3E}">
        <p14:creationId xmlns:p14="http://schemas.microsoft.com/office/powerpoint/2010/main" val="27867522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Header Placeholder 1"/>
          <p:cNvSpPr>
            <a:spLocks noGrp="1" noChangeArrowheads="1"/>
          </p:cNvSpPr>
          <p:nvPr>
            <p:ph type="hdr" sz="quarter" idx="4294967295"/>
          </p:nvPr>
        </p:nvSpPr>
        <p:spPr bwMode="auto">
          <a:xfrm>
            <a:off x="1" y="0"/>
            <a:ext cx="2944086" cy="498056"/>
          </a:xfrm>
          <a:prstGeom prst="rect">
            <a:avLst/>
          </a:prstGeom>
          <a:noFill/>
          <a:ln>
            <a:noFill/>
          </a:ln>
        </p:spPr>
        <p:txBody>
          <a:bodyPr vert="horz" wrap="square" lIns="91440" tIns="45720" rIns="91440" bIns="45720" numCol="1" anchor="t" anchorCtr="0" compatLnSpc="1"/>
          <a:lstStyle>
            <a:lvl1pPr>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zh-CN" altLang="en-US"/>
          </a:p>
        </p:txBody>
      </p:sp>
      <p:sp>
        <p:nvSpPr>
          <p:cNvPr id="13315" name="Date Placeholder 2"/>
          <p:cNvSpPr>
            <a:spLocks noGrp="1" noChangeArrowheads="1"/>
          </p:cNvSpPr>
          <p:nvPr>
            <p:ph type="dt" idx="1"/>
          </p:nvPr>
        </p:nvSpPr>
        <p:spPr bwMode="auto">
          <a:xfrm>
            <a:off x="3848869" y="0"/>
            <a:ext cx="2947233" cy="498056"/>
          </a:xfrm>
          <a:prstGeom prst="rect">
            <a:avLst/>
          </a:prstGeom>
          <a:noFill/>
          <a:ln>
            <a:noFill/>
          </a:ln>
        </p:spPr>
        <p:txBody>
          <a:bodyPr vert="horz" wrap="square" lIns="91440" tIns="45720" rIns="91440" bIns="45720" numCol="1" anchor="t" anchorCtr="0" compatLnSpc="1"/>
          <a:lstStyle>
            <a:lvl1pPr algn="r">
              <a:buFont typeface="Arial" panose="020B0604020202020204" pitchFamily="34" charset="0"/>
              <a:buNone/>
              <a:defRPr/>
            </a:lvl1pPr>
          </a:lstStyle>
          <a:p>
            <a:pPr>
              <a:defRPr/>
            </a:pPr>
            <a:fld id="{C5D1BDEC-AD98-4EFA-A7E7-7B4277F6EDD3}" type="datetime1">
              <a:rPr lang="en-US" altLang="zh-CN"/>
              <a:t>3/30/2020</a:t>
            </a:fld>
            <a:endParaRPr lang="en-US" altLang="zh-CN" sz="1200"/>
          </a:p>
        </p:txBody>
      </p:sp>
      <p:sp>
        <p:nvSpPr>
          <p:cNvPr id="34820" name="Slide Image Placeholder 3"/>
          <p:cNvSpPr>
            <a:spLocks noGrp="1" noRot="1" noChangeAspect="1" noChangeArrowheads="1"/>
          </p:cNvSpPr>
          <p:nvPr>
            <p:ph type="sldImg" idx="2"/>
          </p:nvPr>
        </p:nvSpPr>
        <p:spPr bwMode="auto">
          <a:xfrm>
            <a:off x="679768" y="1240830"/>
            <a:ext cx="5438140" cy="3350240"/>
          </a:xfrm>
          <a:prstGeom prst="rect">
            <a:avLst/>
          </a:prstGeom>
          <a:noFill/>
          <a:ln>
            <a:noFill/>
          </a:ln>
        </p:spPr>
      </p:sp>
      <p:sp>
        <p:nvSpPr>
          <p:cNvPr id="13317" name="Notes Placeholder 4"/>
          <p:cNvSpPr>
            <a:spLocks noGrp="1" noChangeArrowheads="1"/>
          </p:cNvSpPr>
          <p:nvPr/>
        </p:nvSpPr>
        <p:spPr bwMode="auto">
          <a:xfrm>
            <a:off x="679768" y="4777194"/>
            <a:ext cx="5438140" cy="3908614"/>
          </a:xfrm>
          <a:prstGeom prst="rect">
            <a:avLst/>
          </a:prstGeom>
          <a:no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30000"/>
              </a:spcBef>
              <a:defRPr/>
            </a:pPr>
            <a:r>
              <a:rPr lang="zh-CN" altLang="en-US" sz="1200"/>
              <a:t>Click to edit Master text styles</a:t>
            </a:r>
          </a:p>
          <a:p>
            <a:pPr>
              <a:spcBef>
                <a:spcPct val="30000"/>
              </a:spcBef>
              <a:defRPr/>
            </a:pPr>
            <a:r>
              <a:rPr lang="zh-CN" altLang="en-US" sz="1200"/>
              <a:t>Second level</a:t>
            </a:r>
          </a:p>
          <a:p>
            <a:pPr>
              <a:spcBef>
                <a:spcPct val="30000"/>
              </a:spcBef>
              <a:defRPr/>
            </a:pPr>
            <a:r>
              <a:rPr lang="zh-CN" altLang="en-US" sz="1200"/>
              <a:t>Third level</a:t>
            </a:r>
          </a:p>
          <a:p>
            <a:pPr>
              <a:spcBef>
                <a:spcPct val="30000"/>
              </a:spcBef>
              <a:defRPr/>
            </a:pPr>
            <a:r>
              <a:rPr lang="zh-CN" altLang="en-US" sz="1200"/>
              <a:t>Fourth level</a:t>
            </a:r>
          </a:p>
          <a:p>
            <a:pPr>
              <a:spcBef>
                <a:spcPct val="30000"/>
              </a:spcBef>
              <a:defRPr/>
            </a:pPr>
            <a:r>
              <a:rPr lang="en-US" sz="1200"/>
              <a:t>Fifth level</a:t>
            </a:r>
          </a:p>
        </p:txBody>
      </p:sp>
      <p:sp>
        <p:nvSpPr>
          <p:cNvPr id="13318" name="Footer Placeholder 5"/>
          <p:cNvSpPr>
            <a:spLocks noGrp="1" noChangeArrowheads="1"/>
          </p:cNvSpPr>
          <p:nvPr>
            <p:ph type="ftr" sz="quarter" idx="4"/>
          </p:nvPr>
        </p:nvSpPr>
        <p:spPr bwMode="auto">
          <a:xfrm>
            <a:off x="1" y="9428584"/>
            <a:ext cx="2944086" cy="498055"/>
          </a:xfrm>
          <a:prstGeom prst="rect">
            <a:avLst/>
          </a:prstGeom>
          <a:noFill/>
          <a:ln>
            <a:noFill/>
          </a:ln>
        </p:spPr>
        <p:txBody>
          <a:bodyPr vert="horz" wrap="square" lIns="91440" tIns="45720" rIns="91440" bIns="45720" numCol="1" anchor="b" anchorCtr="0" compatLnSpc="1"/>
          <a:lstStyle>
            <a:lvl1pPr>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zh-CN" altLang="en-US"/>
          </a:p>
        </p:txBody>
      </p:sp>
      <p:sp>
        <p:nvSpPr>
          <p:cNvPr id="13319" name="Slide Number Placeholder 6"/>
          <p:cNvSpPr>
            <a:spLocks noGrp="1" noChangeArrowheads="1"/>
          </p:cNvSpPr>
          <p:nvPr>
            <p:ph type="sldNum" sz="quarter" idx="5"/>
          </p:nvPr>
        </p:nvSpPr>
        <p:spPr bwMode="auto">
          <a:xfrm>
            <a:off x="3848869" y="9428584"/>
            <a:ext cx="2947233" cy="498055"/>
          </a:xfrm>
          <a:prstGeom prst="rect">
            <a:avLst/>
          </a:prstGeom>
          <a:noFill/>
          <a:ln>
            <a:noFill/>
          </a:ln>
        </p:spPr>
        <p:txBody>
          <a:bodyPr vert="horz" wrap="square" lIns="91440" tIns="45720" rIns="91440" bIns="45720" numCol="1" anchor="b" anchorCtr="0" compatLnSpc="1"/>
          <a:lstStyle>
            <a:lvl1pPr algn="r">
              <a:buFont typeface="Arial" panose="020B0604020202020204" pitchFamily="34" charset="0"/>
              <a:buNone/>
              <a:defRPr/>
            </a:lvl1pPr>
          </a:lstStyle>
          <a:p>
            <a:pPr>
              <a:defRPr/>
            </a:pPr>
            <a:fld id="{3252A7D3-804C-42C3-A46A-365547E1384E}" type="slidenum">
              <a:rPr lang="en-US" altLang="zh-CN"/>
              <a:t>‹#›</a:t>
            </a:fld>
            <a:endParaRPr lang="en-US" altLang="zh-CN" sz="1200"/>
          </a:p>
        </p:txBody>
      </p:sp>
      <p:sp>
        <p:nvSpPr>
          <p:cNvPr id="13320" name="Rectangle 2"/>
          <p:cNvSpPr>
            <a:spLocks noGrp="1" noChangeArrowheads="1"/>
          </p:cNvSpPr>
          <p:nvPr>
            <p:ph type="hdr" sz="quarter"/>
          </p:nvPr>
        </p:nvSpPr>
        <p:spPr bwMode="auto">
          <a:xfrm>
            <a:off x="1" y="0"/>
            <a:ext cx="2944086" cy="496332"/>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zh-CN" altLang="en-US"/>
          </a:p>
        </p:txBody>
      </p:sp>
      <p:sp>
        <p:nvSpPr>
          <p:cNvPr id="13321" name="Rectangle 3"/>
          <p:cNvSpPr>
            <a:spLocks noGrp="1" noChangeArrowheads="1"/>
          </p:cNvSpPr>
          <p:nvPr>
            <p:ph type="dt" idx="11"/>
          </p:nvPr>
        </p:nvSpPr>
        <p:spPr bwMode="auto">
          <a:xfrm>
            <a:off x="3848869" y="0"/>
            <a:ext cx="2947233" cy="496332"/>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a:defRPr/>
            </a:pPr>
            <a:fld id="{0547C400-8483-4FEA-A942-640C1C35C0AB}" type="datetime1">
              <a:rPr lang="zh-CN" altLang="en-US"/>
              <a:t>2020/3/30</a:t>
            </a:fld>
            <a:endParaRPr lang="en-US" altLang="zh-CN"/>
          </a:p>
        </p:txBody>
      </p:sp>
      <p:sp>
        <p:nvSpPr>
          <p:cNvPr id="34826" name="Rectangle 4"/>
          <p:cNvSpPr>
            <a:spLocks noGrp="1" noRot="1" noChangeAspect="1" noChangeArrowheads="1"/>
          </p:cNvSpPr>
          <p:nvPr>
            <p:ph type="sldImg" idx="12"/>
          </p:nvPr>
        </p:nvSpPr>
        <p:spPr bwMode="auto">
          <a:xfrm>
            <a:off x="90488" y="744538"/>
            <a:ext cx="6616700" cy="3722687"/>
          </a:xfrm>
          <a:prstGeom prst="rect">
            <a:avLst/>
          </a:prstGeom>
          <a:noFill/>
          <a:ln>
            <a:noFill/>
          </a:ln>
        </p:spPr>
      </p:sp>
      <p:sp>
        <p:nvSpPr>
          <p:cNvPr id="13323" name="Rectangle 5"/>
          <p:cNvSpPr>
            <a:spLocks noGrp="1" noChangeArrowheads="1"/>
          </p:cNvSpPr>
          <p:nvPr>
            <p:ph type="body" sz="quarter" idx="3"/>
          </p:nvPr>
        </p:nvSpPr>
        <p:spPr bwMode="auto">
          <a:xfrm>
            <a:off x="679768" y="4715153"/>
            <a:ext cx="5438140" cy="4466987"/>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24" name="Rectangle 6"/>
          <p:cNvSpPr>
            <a:spLocks noGrp="1" noChangeArrowheads="1"/>
          </p:cNvSpPr>
          <p:nvPr>
            <p:ph type="ftr" sz="quarter" idx="14"/>
          </p:nvPr>
        </p:nvSpPr>
        <p:spPr bwMode="auto">
          <a:xfrm>
            <a:off x="1" y="9428583"/>
            <a:ext cx="2944086" cy="496332"/>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en-US"/>
          </a:p>
        </p:txBody>
      </p:sp>
      <p:sp>
        <p:nvSpPr>
          <p:cNvPr id="13325" name="Rectangle 7"/>
          <p:cNvSpPr>
            <a:spLocks noGrp="1" noChangeArrowheads="1"/>
          </p:cNvSpPr>
          <p:nvPr>
            <p:ph type="sldNum" sz="quarter" idx="15"/>
          </p:nvPr>
        </p:nvSpPr>
        <p:spPr bwMode="auto">
          <a:xfrm>
            <a:off x="3848869" y="9428583"/>
            <a:ext cx="2947233" cy="496332"/>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F16D9BB7-9AD5-4C8E-AC56-EAEE95720C0E}" type="slidenum">
              <a:rPr lang="zh-CN" altLang="en-US"/>
              <a:t>‹#›</a:t>
            </a:fld>
            <a:endParaRPr lang="en-US" altLang="zh-CN"/>
          </a:p>
        </p:txBody>
      </p:sp>
      <p:sp>
        <p:nvSpPr>
          <p:cNvPr id="13326" name="Rectangle 2"/>
          <p:cNvSpPr>
            <a:spLocks noGrp="1" noChangeArrowheads="1"/>
          </p:cNvSpPr>
          <p:nvPr>
            <p:ph type="hdr" sz="quarter"/>
          </p:nvPr>
        </p:nvSpPr>
        <p:spPr bwMode="auto">
          <a:xfrm>
            <a:off x="1" y="0"/>
            <a:ext cx="2944086" cy="496332"/>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zh-CN" altLang="en-US"/>
          </a:p>
        </p:txBody>
      </p:sp>
      <p:sp>
        <p:nvSpPr>
          <p:cNvPr id="13327" name="Rectangle 3"/>
          <p:cNvSpPr>
            <a:spLocks noGrp="1" noChangeArrowheads="1"/>
          </p:cNvSpPr>
          <p:nvPr>
            <p:ph type="dt" idx="21"/>
          </p:nvPr>
        </p:nvSpPr>
        <p:spPr bwMode="auto">
          <a:xfrm>
            <a:off x="3848869" y="0"/>
            <a:ext cx="2947233" cy="496332"/>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a:defRPr/>
            </a:pPr>
            <a:fld id="{FC1C3108-F4B2-47D2-A04B-E0D5EAEFF0DC}" type="datetime1">
              <a:rPr lang="zh-CN" altLang="en-US"/>
              <a:t>2020/3/30</a:t>
            </a:fld>
            <a:endParaRPr lang="en-US" altLang="zh-CN"/>
          </a:p>
        </p:txBody>
      </p:sp>
      <p:sp>
        <p:nvSpPr>
          <p:cNvPr id="34832" name="Rectangle 4"/>
          <p:cNvSpPr>
            <a:spLocks noGrp="1" noRot="1" noChangeAspect="1" noChangeArrowheads="1"/>
          </p:cNvSpPr>
          <p:nvPr>
            <p:ph type="sldImg" idx="22"/>
          </p:nvPr>
        </p:nvSpPr>
        <p:spPr bwMode="auto">
          <a:xfrm>
            <a:off x="1132946" y="744498"/>
            <a:ext cx="4531783" cy="3722489"/>
          </a:xfrm>
          <a:prstGeom prst="rect">
            <a:avLst/>
          </a:prstGeom>
          <a:noFill/>
          <a:ln>
            <a:noFill/>
          </a:ln>
        </p:spPr>
      </p:sp>
      <p:sp>
        <p:nvSpPr>
          <p:cNvPr id="13329" name="Rectangle 5"/>
          <p:cNvSpPr>
            <a:spLocks noGrp="1" noChangeArrowheads="1"/>
          </p:cNvSpPr>
          <p:nvPr>
            <p:ph type="body" sz="quarter" idx="13"/>
          </p:nvPr>
        </p:nvSpPr>
        <p:spPr bwMode="auto">
          <a:xfrm>
            <a:off x="679768" y="4715153"/>
            <a:ext cx="5438140" cy="4466987"/>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30" name="Rectangle 6"/>
          <p:cNvSpPr>
            <a:spLocks noGrp="1" noChangeArrowheads="1"/>
          </p:cNvSpPr>
          <p:nvPr>
            <p:ph type="ftr" sz="quarter" idx="24"/>
          </p:nvPr>
        </p:nvSpPr>
        <p:spPr bwMode="auto">
          <a:xfrm>
            <a:off x="1" y="9428583"/>
            <a:ext cx="2944086" cy="496332"/>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en-US"/>
          </a:p>
        </p:txBody>
      </p:sp>
      <p:sp>
        <p:nvSpPr>
          <p:cNvPr id="13331" name="Rectangle 7"/>
          <p:cNvSpPr>
            <a:spLocks noGrp="1" noChangeArrowheads="1"/>
          </p:cNvSpPr>
          <p:nvPr>
            <p:ph type="sldNum" sz="quarter" idx="25"/>
          </p:nvPr>
        </p:nvSpPr>
        <p:spPr bwMode="auto">
          <a:xfrm>
            <a:off x="3848869" y="9428583"/>
            <a:ext cx="2947233" cy="496332"/>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240F25E5-0B03-44F8-945A-F9850000A31D}" type="slidenum">
              <a:rPr lang="zh-CN" altLang="en-US"/>
              <a:t>‹#›</a:t>
            </a:fld>
            <a:endParaRPr lang="en-US" altLang="zh-CN"/>
          </a:p>
        </p:txBody>
      </p:sp>
      <p:sp>
        <p:nvSpPr>
          <p:cNvPr id="13332" name="Rectangle 2"/>
          <p:cNvSpPr>
            <a:spLocks noGrp="1" noChangeArrowheads="1"/>
          </p:cNvSpPr>
          <p:nvPr>
            <p:ph type="hdr" sz="quarter"/>
          </p:nvPr>
        </p:nvSpPr>
        <p:spPr bwMode="auto">
          <a:xfrm>
            <a:off x="1" y="0"/>
            <a:ext cx="2944086" cy="496332"/>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zh-CN" altLang="en-US"/>
          </a:p>
        </p:txBody>
      </p:sp>
      <p:sp>
        <p:nvSpPr>
          <p:cNvPr id="13333" name="Rectangle 3"/>
          <p:cNvSpPr>
            <a:spLocks noGrp="1" noChangeArrowheads="1"/>
          </p:cNvSpPr>
          <p:nvPr>
            <p:ph type="dt" idx="31"/>
          </p:nvPr>
        </p:nvSpPr>
        <p:spPr bwMode="auto">
          <a:xfrm>
            <a:off x="3848869" y="0"/>
            <a:ext cx="2947233" cy="496332"/>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a:defRPr/>
            </a:pPr>
            <a:fld id="{8C3B0320-5103-4987-B396-08D67727220D}" type="datetime1">
              <a:rPr lang="zh-CN" altLang="en-US"/>
              <a:t>2020/3/30</a:t>
            </a:fld>
            <a:endParaRPr lang="en-US" altLang="zh-CN"/>
          </a:p>
        </p:txBody>
      </p:sp>
      <p:sp>
        <p:nvSpPr>
          <p:cNvPr id="34838" name="Rectangle 4"/>
          <p:cNvSpPr>
            <a:spLocks noGrp="1" noRot="1" noChangeAspect="1" noChangeArrowheads="1"/>
          </p:cNvSpPr>
          <p:nvPr>
            <p:ph type="sldImg" idx="32"/>
          </p:nvPr>
        </p:nvSpPr>
        <p:spPr bwMode="auto">
          <a:xfrm>
            <a:off x="1132946" y="744498"/>
            <a:ext cx="4531783" cy="3722489"/>
          </a:xfrm>
          <a:prstGeom prst="rect">
            <a:avLst/>
          </a:prstGeom>
          <a:noFill/>
          <a:ln>
            <a:noFill/>
          </a:ln>
        </p:spPr>
      </p:sp>
      <p:sp>
        <p:nvSpPr>
          <p:cNvPr id="13335" name="Rectangle 5"/>
          <p:cNvSpPr>
            <a:spLocks noGrp="1" noChangeArrowheads="1"/>
          </p:cNvSpPr>
          <p:nvPr>
            <p:ph type="body" sz="quarter" idx="23"/>
          </p:nvPr>
        </p:nvSpPr>
        <p:spPr bwMode="auto">
          <a:xfrm>
            <a:off x="679768" y="4715153"/>
            <a:ext cx="5438140" cy="4466987"/>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36" name="Rectangle 6"/>
          <p:cNvSpPr>
            <a:spLocks noGrp="1" noChangeArrowheads="1"/>
          </p:cNvSpPr>
          <p:nvPr>
            <p:ph type="ftr" sz="quarter" idx="34"/>
          </p:nvPr>
        </p:nvSpPr>
        <p:spPr bwMode="auto">
          <a:xfrm>
            <a:off x="1" y="9428583"/>
            <a:ext cx="2944086" cy="496332"/>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en-US"/>
          </a:p>
        </p:txBody>
      </p:sp>
      <p:sp>
        <p:nvSpPr>
          <p:cNvPr id="13337" name="Rectangle 7"/>
          <p:cNvSpPr>
            <a:spLocks noGrp="1" noChangeArrowheads="1"/>
          </p:cNvSpPr>
          <p:nvPr>
            <p:ph type="sldNum" sz="quarter" idx="35"/>
          </p:nvPr>
        </p:nvSpPr>
        <p:spPr bwMode="auto">
          <a:xfrm>
            <a:off x="3848869" y="9428583"/>
            <a:ext cx="2947233" cy="496332"/>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52D5E3FB-D45D-4943-8110-6E1C83FBFFB3}" type="slidenum">
              <a:rPr lang="zh-CN" altLang="en-US"/>
              <a:t>‹#›</a:t>
            </a:fld>
            <a:endParaRPr lang="en-US" altLang="zh-CN"/>
          </a:p>
        </p:txBody>
      </p:sp>
      <p:sp>
        <p:nvSpPr>
          <p:cNvPr id="13338" name="Rectangle 2"/>
          <p:cNvSpPr>
            <a:spLocks noGrp="1" noChangeArrowheads="1"/>
          </p:cNvSpPr>
          <p:nvPr>
            <p:ph type="hdr" sz="quarter"/>
          </p:nvPr>
        </p:nvSpPr>
        <p:spPr bwMode="auto">
          <a:xfrm>
            <a:off x="1" y="0"/>
            <a:ext cx="2944086" cy="496332"/>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zh-CN" altLang="en-US"/>
          </a:p>
        </p:txBody>
      </p:sp>
      <p:sp>
        <p:nvSpPr>
          <p:cNvPr id="13339" name="Rectangle 3"/>
          <p:cNvSpPr>
            <a:spLocks noGrp="1" noChangeArrowheads="1"/>
          </p:cNvSpPr>
          <p:nvPr>
            <p:ph type="dt" idx="41"/>
          </p:nvPr>
        </p:nvSpPr>
        <p:spPr bwMode="auto">
          <a:xfrm>
            <a:off x="3848869" y="0"/>
            <a:ext cx="2947233" cy="496332"/>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a:defRPr/>
            </a:pPr>
            <a:fld id="{03631707-C6EA-486C-86F4-B15A27860951}" type="datetime1">
              <a:rPr lang="zh-CN" altLang="en-US"/>
              <a:t>2020/3/30</a:t>
            </a:fld>
            <a:endParaRPr lang="en-US" altLang="zh-CN"/>
          </a:p>
        </p:txBody>
      </p:sp>
      <p:sp>
        <p:nvSpPr>
          <p:cNvPr id="34844" name="Rectangle 4"/>
          <p:cNvSpPr>
            <a:spLocks noGrp="1" noRot="1" noChangeAspect="1" noChangeArrowheads="1"/>
          </p:cNvSpPr>
          <p:nvPr>
            <p:ph type="sldImg" idx="42"/>
          </p:nvPr>
        </p:nvSpPr>
        <p:spPr bwMode="auto">
          <a:xfrm>
            <a:off x="1132946" y="744498"/>
            <a:ext cx="4531783" cy="3722489"/>
          </a:xfrm>
          <a:prstGeom prst="rect">
            <a:avLst/>
          </a:prstGeom>
          <a:noFill/>
          <a:ln>
            <a:noFill/>
          </a:ln>
        </p:spPr>
      </p:sp>
      <p:sp>
        <p:nvSpPr>
          <p:cNvPr id="13341" name="Rectangle 5"/>
          <p:cNvSpPr>
            <a:spLocks noGrp="1" noChangeArrowheads="1"/>
          </p:cNvSpPr>
          <p:nvPr>
            <p:ph type="body" sz="quarter" idx="33"/>
          </p:nvPr>
        </p:nvSpPr>
        <p:spPr bwMode="auto">
          <a:xfrm>
            <a:off x="679768" y="4715153"/>
            <a:ext cx="5438140" cy="4466987"/>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42" name="Rectangle 6"/>
          <p:cNvSpPr>
            <a:spLocks noGrp="1" noChangeArrowheads="1"/>
          </p:cNvSpPr>
          <p:nvPr>
            <p:ph type="ftr" sz="quarter" idx="44"/>
          </p:nvPr>
        </p:nvSpPr>
        <p:spPr bwMode="auto">
          <a:xfrm>
            <a:off x="1" y="9428583"/>
            <a:ext cx="2944086" cy="496332"/>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en-US"/>
          </a:p>
        </p:txBody>
      </p:sp>
      <p:sp>
        <p:nvSpPr>
          <p:cNvPr id="13343" name="Rectangle 7"/>
          <p:cNvSpPr>
            <a:spLocks noGrp="1" noChangeArrowheads="1"/>
          </p:cNvSpPr>
          <p:nvPr>
            <p:ph type="sldNum" sz="quarter" idx="45"/>
          </p:nvPr>
        </p:nvSpPr>
        <p:spPr bwMode="auto">
          <a:xfrm>
            <a:off x="3848869" y="9428583"/>
            <a:ext cx="2947233" cy="496332"/>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0BBE01B6-3CA6-48E2-AFED-E2E30134F657}" type="slidenum">
              <a:rPr lang="zh-CN" altLang="en-US"/>
              <a:t>‹#›</a:t>
            </a:fld>
            <a:endParaRPr lang="en-US" altLang="zh-CN"/>
          </a:p>
        </p:txBody>
      </p:sp>
      <p:sp>
        <p:nvSpPr>
          <p:cNvPr id="13344" name="Rectangle 2"/>
          <p:cNvSpPr>
            <a:spLocks noGrp="1" noChangeArrowheads="1"/>
          </p:cNvSpPr>
          <p:nvPr>
            <p:ph type="hdr" sz="quarter"/>
          </p:nvPr>
        </p:nvSpPr>
        <p:spPr bwMode="auto">
          <a:xfrm>
            <a:off x="1" y="0"/>
            <a:ext cx="2944086" cy="496332"/>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zh-CN" altLang="en-US"/>
          </a:p>
        </p:txBody>
      </p:sp>
      <p:sp>
        <p:nvSpPr>
          <p:cNvPr id="13345" name="Rectangle 3"/>
          <p:cNvSpPr>
            <a:spLocks noGrp="1" noChangeArrowheads="1"/>
          </p:cNvSpPr>
          <p:nvPr>
            <p:ph type="dt" idx="51"/>
          </p:nvPr>
        </p:nvSpPr>
        <p:spPr bwMode="auto">
          <a:xfrm>
            <a:off x="3848869" y="0"/>
            <a:ext cx="2947233" cy="496332"/>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a:defRPr/>
            </a:pPr>
            <a:fld id="{50D41B64-DB37-42E8-B752-7BF8E2905282}" type="datetime1">
              <a:rPr lang="zh-CN" altLang="en-US"/>
              <a:t>2020/3/30</a:t>
            </a:fld>
            <a:endParaRPr lang="en-US" altLang="zh-CN"/>
          </a:p>
        </p:txBody>
      </p:sp>
      <p:sp>
        <p:nvSpPr>
          <p:cNvPr id="34850" name="Rectangle 4"/>
          <p:cNvSpPr>
            <a:spLocks noGrp="1" noRot="1" noChangeAspect="1" noChangeArrowheads="1"/>
          </p:cNvSpPr>
          <p:nvPr>
            <p:ph type="sldImg" idx="52"/>
          </p:nvPr>
        </p:nvSpPr>
        <p:spPr bwMode="auto">
          <a:xfrm>
            <a:off x="1132946" y="744498"/>
            <a:ext cx="4531783" cy="3722489"/>
          </a:xfrm>
          <a:prstGeom prst="rect">
            <a:avLst/>
          </a:prstGeom>
          <a:noFill/>
          <a:ln>
            <a:noFill/>
          </a:ln>
        </p:spPr>
      </p:sp>
      <p:sp>
        <p:nvSpPr>
          <p:cNvPr id="13347" name="Rectangle 5"/>
          <p:cNvSpPr>
            <a:spLocks noGrp="1" noChangeArrowheads="1"/>
          </p:cNvSpPr>
          <p:nvPr>
            <p:ph type="body" sz="quarter" idx="43"/>
          </p:nvPr>
        </p:nvSpPr>
        <p:spPr bwMode="auto">
          <a:xfrm>
            <a:off x="679768" y="4715153"/>
            <a:ext cx="5438140" cy="4466987"/>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48" name="Rectangle 6"/>
          <p:cNvSpPr>
            <a:spLocks noGrp="1" noChangeArrowheads="1"/>
          </p:cNvSpPr>
          <p:nvPr>
            <p:ph type="ftr" sz="quarter" idx="54"/>
          </p:nvPr>
        </p:nvSpPr>
        <p:spPr bwMode="auto">
          <a:xfrm>
            <a:off x="1" y="9428583"/>
            <a:ext cx="2944086" cy="496332"/>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en-US"/>
          </a:p>
        </p:txBody>
      </p:sp>
      <p:sp>
        <p:nvSpPr>
          <p:cNvPr id="13349" name="Rectangle 7"/>
          <p:cNvSpPr>
            <a:spLocks noGrp="1" noChangeArrowheads="1"/>
          </p:cNvSpPr>
          <p:nvPr>
            <p:ph type="sldNum" sz="quarter" idx="55"/>
          </p:nvPr>
        </p:nvSpPr>
        <p:spPr bwMode="auto">
          <a:xfrm>
            <a:off x="3848869" y="9428583"/>
            <a:ext cx="2947233" cy="496332"/>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731BAB4A-A97F-4F9B-B477-04ADB0A4E92F}" type="slidenum">
              <a:rPr lang="zh-CN" altLang="en-US"/>
              <a:t>‹#›</a:t>
            </a:fld>
            <a:endParaRPr lang="en-US" altLang="zh-CN"/>
          </a:p>
        </p:txBody>
      </p:sp>
      <p:sp>
        <p:nvSpPr>
          <p:cNvPr id="13350" name="Rectangle 2"/>
          <p:cNvSpPr>
            <a:spLocks noGrp="1" noChangeArrowheads="1"/>
          </p:cNvSpPr>
          <p:nvPr>
            <p:ph type="hdr" sz="quarter"/>
          </p:nvPr>
        </p:nvSpPr>
        <p:spPr bwMode="auto">
          <a:xfrm>
            <a:off x="1" y="0"/>
            <a:ext cx="2944086" cy="496332"/>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zh-CN" altLang="en-US"/>
          </a:p>
        </p:txBody>
      </p:sp>
      <p:sp>
        <p:nvSpPr>
          <p:cNvPr id="13351" name="Rectangle 3"/>
          <p:cNvSpPr>
            <a:spLocks noGrp="1" noChangeArrowheads="1"/>
          </p:cNvSpPr>
          <p:nvPr>
            <p:ph type="dt" idx="61"/>
          </p:nvPr>
        </p:nvSpPr>
        <p:spPr bwMode="auto">
          <a:xfrm>
            <a:off x="3848869" y="0"/>
            <a:ext cx="2947233" cy="496332"/>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a:defRPr/>
            </a:pPr>
            <a:fld id="{610E1F28-0498-4A2B-97F7-C00D17D5FA82}" type="datetime1">
              <a:rPr lang="zh-CN" altLang="en-US"/>
              <a:t>2020/3/30</a:t>
            </a:fld>
            <a:endParaRPr lang="en-US" altLang="zh-CN"/>
          </a:p>
        </p:txBody>
      </p:sp>
      <p:sp>
        <p:nvSpPr>
          <p:cNvPr id="34856" name="Rectangle 4"/>
          <p:cNvSpPr>
            <a:spLocks noGrp="1" noRot="1" noChangeAspect="1" noChangeArrowheads="1"/>
          </p:cNvSpPr>
          <p:nvPr>
            <p:ph type="sldImg" idx="62"/>
          </p:nvPr>
        </p:nvSpPr>
        <p:spPr bwMode="auto">
          <a:xfrm>
            <a:off x="1132946" y="744498"/>
            <a:ext cx="4531783" cy="3722489"/>
          </a:xfrm>
          <a:prstGeom prst="rect">
            <a:avLst/>
          </a:prstGeom>
          <a:noFill/>
          <a:ln>
            <a:noFill/>
          </a:ln>
        </p:spPr>
      </p:sp>
      <p:sp>
        <p:nvSpPr>
          <p:cNvPr id="13353" name="Rectangle 5"/>
          <p:cNvSpPr>
            <a:spLocks noGrp="1" noChangeArrowheads="1"/>
          </p:cNvSpPr>
          <p:nvPr>
            <p:ph type="body" sz="quarter" idx="53"/>
          </p:nvPr>
        </p:nvSpPr>
        <p:spPr bwMode="auto">
          <a:xfrm>
            <a:off x="679768" y="4715153"/>
            <a:ext cx="5438140" cy="4466987"/>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3354" name="Rectangle 6"/>
          <p:cNvSpPr>
            <a:spLocks noGrp="1" noChangeArrowheads="1"/>
          </p:cNvSpPr>
          <p:nvPr>
            <p:ph type="ftr" sz="quarter" idx="64"/>
          </p:nvPr>
        </p:nvSpPr>
        <p:spPr bwMode="auto">
          <a:xfrm>
            <a:off x="1" y="9428583"/>
            <a:ext cx="2944086" cy="496332"/>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mn-cs"/>
              </a:defRPr>
            </a:lvl1pPr>
          </a:lstStyle>
          <a:p>
            <a:pPr>
              <a:defRPr/>
            </a:pPr>
            <a:endParaRPr lang="en-US"/>
          </a:p>
        </p:txBody>
      </p:sp>
      <p:sp>
        <p:nvSpPr>
          <p:cNvPr id="13355" name="Rectangle 7"/>
          <p:cNvSpPr>
            <a:spLocks noGrp="1" noChangeArrowheads="1"/>
          </p:cNvSpPr>
          <p:nvPr>
            <p:ph type="sldNum" sz="quarter" idx="65"/>
          </p:nvPr>
        </p:nvSpPr>
        <p:spPr bwMode="auto">
          <a:xfrm>
            <a:off x="3848869" y="9428583"/>
            <a:ext cx="2947233" cy="496332"/>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0302A6AB-CC9A-4304-846E-E2FD0A9C5029}" type="slidenum">
              <a:rPr lang="zh-CN" altLang="en-US"/>
              <a:t>‹#›</a:t>
            </a:fld>
            <a:endParaRPr lang="en-US" altLang="zh-CN"/>
          </a:p>
        </p:txBody>
      </p:sp>
    </p:spTree>
    <p:extLst>
      <p:ext uri="{BB962C8B-B14F-4D97-AF65-F5344CB8AC3E}">
        <p14:creationId xmlns:p14="http://schemas.microsoft.com/office/powerpoint/2010/main" val="2323487365"/>
      </p:ext>
    </p:extLst>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algn="l" defTabSz="0"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algn="l" defTabSz="0"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algn="l" defTabSz="0"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algn="l" defTabSz="0"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pPr>
              <a:defRPr/>
            </a:pPr>
            <a:fld id="{3252A7D3-804C-42C3-A46A-365547E1384E}" type="slidenum">
              <a:rPr lang="en-US" altLang="zh-CN" smtClean="0"/>
              <a:t>1</a:t>
            </a:fld>
            <a:endParaRPr lang="en-US" altLang="zh-CN" sz="1200"/>
          </a:p>
        </p:txBody>
      </p:sp>
      <p:sp>
        <p:nvSpPr>
          <p:cNvPr id="5" name="灯片编号占位符 4"/>
          <p:cNvSpPr>
            <a:spLocks noGrp="1"/>
          </p:cNvSpPr>
          <p:nvPr>
            <p:ph type="sldNum" sz="quarter" idx="15"/>
          </p:nvPr>
        </p:nvSpPr>
        <p:spPr/>
        <p:txBody>
          <a:bodyPr/>
          <a:lstStyle/>
          <a:p>
            <a:pPr>
              <a:defRPr/>
            </a:pPr>
            <a:fld id="{F16D9BB7-9AD5-4C8E-AC56-EAEE95720C0E}" type="slidenum">
              <a:rPr lang="zh-CN" altLang="en-US" smtClean="0"/>
              <a:t>1</a:t>
            </a:fld>
            <a:endParaRPr lang="en-US" altLang="zh-CN"/>
          </a:p>
        </p:txBody>
      </p:sp>
      <p:sp>
        <p:nvSpPr>
          <p:cNvPr id="6" name="灯片编号占位符 5"/>
          <p:cNvSpPr>
            <a:spLocks noGrp="1"/>
          </p:cNvSpPr>
          <p:nvPr>
            <p:ph type="sldNum" sz="quarter" idx="25"/>
          </p:nvPr>
        </p:nvSpPr>
        <p:spPr/>
        <p:txBody>
          <a:bodyPr/>
          <a:lstStyle/>
          <a:p>
            <a:pPr>
              <a:defRPr/>
            </a:pPr>
            <a:fld id="{240F25E5-0B03-44F8-945A-F9850000A31D}" type="slidenum">
              <a:rPr lang="zh-CN" altLang="en-US" smtClean="0"/>
              <a:t>1</a:t>
            </a:fld>
            <a:endParaRPr lang="en-US" altLang="zh-CN"/>
          </a:p>
        </p:txBody>
      </p:sp>
      <p:sp>
        <p:nvSpPr>
          <p:cNvPr id="7" name="灯片编号占位符 6"/>
          <p:cNvSpPr>
            <a:spLocks noGrp="1"/>
          </p:cNvSpPr>
          <p:nvPr>
            <p:ph type="sldNum" sz="quarter" idx="35"/>
          </p:nvPr>
        </p:nvSpPr>
        <p:spPr/>
        <p:txBody>
          <a:bodyPr/>
          <a:lstStyle/>
          <a:p>
            <a:pPr>
              <a:defRPr/>
            </a:pPr>
            <a:fld id="{52D5E3FB-D45D-4943-8110-6E1C83FBFFB3}" type="slidenum">
              <a:rPr lang="zh-CN" altLang="en-US" smtClean="0"/>
              <a:t>1</a:t>
            </a:fld>
            <a:endParaRPr lang="en-US" altLang="zh-CN"/>
          </a:p>
        </p:txBody>
      </p:sp>
      <p:sp>
        <p:nvSpPr>
          <p:cNvPr id="8" name="灯片编号占位符 7"/>
          <p:cNvSpPr>
            <a:spLocks noGrp="1"/>
          </p:cNvSpPr>
          <p:nvPr>
            <p:ph type="sldNum" sz="quarter" idx="45"/>
          </p:nvPr>
        </p:nvSpPr>
        <p:spPr/>
        <p:txBody>
          <a:bodyPr/>
          <a:lstStyle/>
          <a:p>
            <a:pPr>
              <a:defRPr/>
            </a:pPr>
            <a:fld id="{0BBE01B6-3CA6-48E2-AFED-E2E30134F657}" type="slidenum">
              <a:rPr lang="zh-CN" altLang="en-US" smtClean="0"/>
              <a:t>1</a:t>
            </a:fld>
            <a:endParaRPr lang="en-US" altLang="zh-CN"/>
          </a:p>
        </p:txBody>
      </p:sp>
      <p:sp>
        <p:nvSpPr>
          <p:cNvPr id="9" name="灯片编号占位符 8"/>
          <p:cNvSpPr>
            <a:spLocks noGrp="1"/>
          </p:cNvSpPr>
          <p:nvPr>
            <p:ph type="sldNum" sz="quarter" idx="55"/>
          </p:nvPr>
        </p:nvSpPr>
        <p:spPr/>
        <p:txBody>
          <a:bodyPr/>
          <a:lstStyle/>
          <a:p>
            <a:pPr>
              <a:defRPr/>
            </a:pPr>
            <a:fld id="{731BAB4A-A97F-4F9B-B477-04ADB0A4E92F}" type="slidenum">
              <a:rPr lang="zh-CN" altLang="en-US" smtClean="0"/>
              <a:t>1</a:t>
            </a:fld>
            <a:endParaRPr lang="en-US" altLang="zh-CN"/>
          </a:p>
        </p:txBody>
      </p:sp>
      <p:sp>
        <p:nvSpPr>
          <p:cNvPr id="10" name="灯片编号占位符 9"/>
          <p:cNvSpPr>
            <a:spLocks noGrp="1"/>
          </p:cNvSpPr>
          <p:nvPr>
            <p:ph type="sldNum" sz="quarter" idx="65"/>
          </p:nvPr>
        </p:nvSpPr>
        <p:spPr/>
        <p:txBody>
          <a:bodyPr/>
          <a:lstStyle/>
          <a:p>
            <a:pPr>
              <a:defRPr/>
            </a:pPr>
            <a:fld id="{0302A6AB-CC9A-4304-846E-E2FD0A9C5029}" type="slidenum">
              <a:rPr lang="zh-CN" altLang="en-US" smtClean="0"/>
              <a:t>1</a:t>
            </a:fld>
            <a:endParaRPr lang="en-US" altLang="zh-CN"/>
          </a:p>
        </p:txBody>
      </p:sp>
    </p:spTree>
    <p:extLst>
      <p:ext uri="{BB962C8B-B14F-4D97-AF65-F5344CB8AC3E}">
        <p14:creationId xmlns:p14="http://schemas.microsoft.com/office/powerpoint/2010/main" val="337815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54921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73107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70495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80579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6962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211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87123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71313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00998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74339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09820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91486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24965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97580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43574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9965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33394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09519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90716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828309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5322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62626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81800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62440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37678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75668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85199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97544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37487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89001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25415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46363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4247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7228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603675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663255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01441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38373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75928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14274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75928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919143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8579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997472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60303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97250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252A7D3-804C-42C3-A46A-365547E1384E}" type="slidenum">
              <a:rPr lang="en-US" altLang="zh-CN" smtClean="0"/>
              <a:t>52</a:t>
            </a:fld>
            <a:endParaRPr lang="en-US" altLang="zh-CN" sz="1200"/>
          </a:p>
        </p:txBody>
      </p:sp>
      <p:sp>
        <p:nvSpPr>
          <p:cNvPr id="5" name="灯片编号占位符 4"/>
          <p:cNvSpPr>
            <a:spLocks noGrp="1"/>
          </p:cNvSpPr>
          <p:nvPr>
            <p:ph type="sldNum" sz="quarter" idx="15"/>
          </p:nvPr>
        </p:nvSpPr>
        <p:spPr/>
        <p:txBody>
          <a:bodyPr/>
          <a:lstStyle/>
          <a:p>
            <a:pPr>
              <a:defRPr/>
            </a:pPr>
            <a:fld id="{F16D9BB7-9AD5-4C8E-AC56-EAEE95720C0E}" type="slidenum">
              <a:rPr lang="zh-CN" altLang="en-US" smtClean="0"/>
              <a:t>52</a:t>
            </a:fld>
            <a:endParaRPr lang="en-US" altLang="zh-CN"/>
          </a:p>
        </p:txBody>
      </p:sp>
      <p:sp>
        <p:nvSpPr>
          <p:cNvPr id="6" name="灯片编号占位符 5"/>
          <p:cNvSpPr>
            <a:spLocks noGrp="1"/>
          </p:cNvSpPr>
          <p:nvPr>
            <p:ph type="sldNum" sz="quarter" idx="25"/>
          </p:nvPr>
        </p:nvSpPr>
        <p:spPr/>
        <p:txBody>
          <a:bodyPr/>
          <a:lstStyle/>
          <a:p>
            <a:pPr>
              <a:defRPr/>
            </a:pPr>
            <a:fld id="{240F25E5-0B03-44F8-945A-F9850000A31D}" type="slidenum">
              <a:rPr lang="zh-CN" altLang="en-US" smtClean="0"/>
              <a:t>52</a:t>
            </a:fld>
            <a:endParaRPr lang="en-US" altLang="zh-CN"/>
          </a:p>
        </p:txBody>
      </p:sp>
      <p:sp>
        <p:nvSpPr>
          <p:cNvPr id="7" name="灯片编号占位符 6"/>
          <p:cNvSpPr>
            <a:spLocks noGrp="1"/>
          </p:cNvSpPr>
          <p:nvPr>
            <p:ph type="sldNum" sz="quarter" idx="35"/>
          </p:nvPr>
        </p:nvSpPr>
        <p:spPr/>
        <p:txBody>
          <a:bodyPr/>
          <a:lstStyle/>
          <a:p>
            <a:pPr>
              <a:defRPr/>
            </a:pPr>
            <a:fld id="{52D5E3FB-D45D-4943-8110-6E1C83FBFFB3}" type="slidenum">
              <a:rPr lang="zh-CN" altLang="en-US" smtClean="0"/>
              <a:t>52</a:t>
            </a:fld>
            <a:endParaRPr lang="en-US" altLang="zh-CN"/>
          </a:p>
        </p:txBody>
      </p:sp>
      <p:sp>
        <p:nvSpPr>
          <p:cNvPr id="8" name="灯片编号占位符 7"/>
          <p:cNvSpPr>
            <a:spLocks noGrp="1"/>
          </p:cNvSpPr>
          <p:nvPr>
            <p:ph type="sldNum" sz="quarter" idx="45"/>
          </p:nvPr>
        </p:nvSpPr>
        <p:spPr/>
        <p:txBody>
          <a:bodyPr/>
          <a:lstStyle/>
          <a:p>
            <a:pPr>
              <a:defRPr/>
            </a:pPr>
            <a:fld id="{0BBE01B6-3CA6-48E2-AFED-E2E30134F657}" type="slidenum">
              <a:rPr lang="zh-CN" altLang="en-US" smtClean="0"/>
              <a:t>52</a:t>
            </a:fld>
            <a:endParaRPr lang="en-US" altLang="zh-CN"/>
          </a:p>
        </p:txBody>
      </p:sp>
      <p:sp>
        <p:nvSpPr>
          <p:cNvPr id="9" name="灯片编号占位符 8"/>
          <p:cNvSpPr>
            <a:spLocks noGrp="1"/>
          </p:cNvSpPr>
          <p:nvPr>
            <p:ph type="sldNum" sz="quarter" idx="55"/>
          </p:nvPr>
        </p:nvSpPr>
        <p:spPr/>
        <p:txBody>
          <a:bodyPr/>
          <a:lstStyle/>
          <a:p>
            <a:pPr>
              <a:defRPr/>
            </a:pPr>
            <a:fld id="{731BAB4A-A97F-4F9B-B477-04ADB0A4E92F}" type="slidenum">
              <a:rPr lang="zh-CN" altLang="en-US" smtClean="0"/>
              <a:t>52</a:t>
            </a:fld>
            <a:endParaRPr lang="en-US" altLang="zh-CN"/>
          </a:p>
        </p:txBody>
      </p:sp>
      <p:sp>
        <p:nvSpPr>
          <p:cNvPr id="10" name="灯片编号占位符 9"/>
          <p:cNvSpPr>
            <a:spLocks noGrp="1"/>
          </p:cNvSpPr>
          <p:nvPr>
            <p:ph type="sldNum" sz="quarter" idx="65"/>
          </p:nvPr>
        </p:nvSpPr>
        <p:spPr/>
        <p:txBody>
          <a:bodyPr/>
          <a:lstStyle/>
          <a:p>
            <a:pPr>
              <a:defRPr/>
            </a:pPr>
            <a:fld id="{0302A6AB-CC9A-4304-846E-E2FD0A9C5029}" type="slidenum">
              <a:rPr lang="zh-CN" altLang="en-US" smtClean="0"/>
              <a:t>52</a:t>
            </a:fld>
            <a:endParaRPr lang="en-US" altLang="zh-CN"/>
          </a:p>
        </p:txBody>
      </p:sp>
    </p:spTree>
    <p:extLst>
      <p:ext uri="{BB962C8B-B14F-4D97-AF65-F5344CB8AC3E}">
        <p14:creationId xmlns:p14="http://schemas.microsoft.com/office/powerpoint/2010/main" val="1951062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8690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5882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5779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22275" y="1241425"/>
            <a:ext cx="5953125" cy="3349625"/>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34579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5733256"/>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anose="020B0502040204020203" pitchFamily="34" charset="-122"/>
              <a:ea typeface="微软雅黑 Light" panose="020B0502040204020203" pitchFamily="34" charset="-122"/>
            </a:endParaRPr>
          </a:p>
        </p:txBody>
      </p:sp>
      <p:sp>
        <p:nvSpPr>
          <p:cNvPr id="10" name="Rectangle 9"/>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13" name="Rectangle 17"/>
          <p:cNvSpPr>
            <a:spLocks noGrp="1" noChangeArrowheads="1"/>
          </p:cNvSpPr>
          <p:nvPr>
            <p:ph type="ctrTitle" sz="quarter"/>
          </p:nvPr>
        </p:nvSpPr>
        <p:spPr>
          <a:xfrm>
            <a:off x="914400" y="2611525"/>
            <a:ext cx="8709992" cy="507831"/>
          </a:xfrm>
        </p:spPr>
        <p:txBody>
          <a:bodyPr lIns="91440"/>
          <a:lstStyle>
            <a:lvl1pPr>
              <a:defRPr sz="3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15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1800">
                <a:solidFill>
                  <a:schemeClr val="tx2"/>
                </a:solidFill>
                <a:latin typeface="Segoe UI Light" panose="020B0502040204020203" pitchFamily="34" charset="0"/>
                <a:cs typeface="Segoe UI Light" panose="020B0502040204020203" pitchFamily="34" charset="0"/>
              </a:defRPr>
            </a:lvl1pPr>
          </a:lstStyle>
          <a:p>
            <a:pPr>
              <a:defRPr/>
            </a:pPr>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6" name="Rectangle 6"/>
          <p:cNvSpPr>
            <a:spLocks noChangeArrowheads="1"/>
          </p:cNvSpPr>
          <p:nvPr/>
        </p:nvSpPr>
        <p:spPr bwMode="auto">
          <a:xfrm>
            <a:off x="0" y="-1190"/>
            <a:ext cx="12192000" cy="6859190"/>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anose="020B0502040204020203" pitchFamily="34" charset="-122"/>
              <a:ea typeface="微软雅黑 Light" panose="020B0502040204020203" pitchFamily="34" charset="-122"/>
            </a:endParaRPr>
          </a:p>
        </p:txBody>
      </p:sp>
      <p:sp>
        <p:nvSpPr>
          <p:cNvPr id="8" name="Rectangle 7"/>
          <p:cNvSpPr/>
          <p:nvPr/>
        </p:nvSpPr>
        <p:spPr>
          <a:xfrm>
            <a:off x="-3049016" y="-15136"/>
            <a:ext cx="12601400" cy="6873136"/>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13" name="Rectangle 17"/>
          <p:cNvSpPr>
            <a:spLocks noGrp="1" noChangeArrowheads="1"/>
          </p:cNvSpPr>
          <p:nvPr>
            <p:ph type="ctrTitle" sz="quarter"/>
          </p:nvPr>
        </p:nvSpPr>
        <p:spPr>
          <a:xfrm>
            <a:off x="914400" y="2611525"/>
            <a:ext cx="8709992" cy="507831"/>
          </a:xfrm>
        </p:spPr>
        <p:txBody>
          <a:bodyPr lIns="91440"/>
          <a:lstStyle>
            <a:lvl1pPr>
              <a:defRPr sz="3000" b="0">
                <a:solidFill>
                  <a:schemeClr val="bg1"/>
                </a:solidFill>
                <a:latin typeface="+mj-ea"/>
                <a:ea typeface="+mj-ea"/>
              </a:defRPr>
            </a:lvl1pPr>
          </a:lstStyle>
          <a:p>
            <a:r>
              <a:rPr lang="zh-CN" altLang="en-US"/>
              <a:t>单击此处编辑母版标题样式</a:t>
            </a:r>
            <a:endParaRPr lang="zh-CN" altLang="en-US" dirty="0"/>
          </a:p>
        </p:txBody>
      </p:sp>
      <p:sp>
        <p:nvSpPr>
          <p:cNvPr id="4114" name="Rectangle 18"/>
          <p:cNvSpPr>
            <a:spLocks noGrp="1" noChangeArrowheads="1"/>
          </p:cNvSpPr>
          <p:nvPr>
            <p:ph type="subTitle" sz="quarter" idx="1"/>
          </p:nvPr>
        </p:nvSpPr>
        <p:spPr>
          <a:xfrm>
            <a:off x="920304" y="3268266"/>
            <a:ext cx="8704088" cy="880814"/>
          </a:xfrm>
        </p:spPr>
        <p:txBody>
          <a:bodyPr lIns="91440" tIns="45720" rIns="91440" bIns="45720"/>
          <a:lstStyle>
            <a:lvl1pPr marL="0" indent="0">
              <a:buFont typeface="Wingdings" panose="05000000000000000000" pitchFamily="2" charset="2"/>
              <a:buNone/>
              <a:defRPr sz="1500">
                <a:solidFill>
                  <a:schemeClr val="bg1"/>
                </a:solidFill>
                <a:latin typeface="+mn-ea"/>
                <a:ea typeface="+mn-ea"/>
              </a:defRPr>
            </a:lvl1pPr>
          </a:lstStyle>
          <a:p>
            <a:r>
              <a:rPr lang="zh-CN" altLang="en-US"/>
              <a:t>单击此处编辑母版副标题样式</a:t>
            </a:r>
            <a:endParaRPr lang="zh-CN" altLang="en-US" dirty="0"/>
          </a:p>
        </p:txBody>
      </p:sp>
      <p:sp>
        <p:nvSpPr>
          <p:cNvPr id="18" name="Rectangle 19"/>
          <p:cNvSpPr>
            <a:spLocks noGrp="1" noChangeArrowheads="1"/>
          </p:cNvSpPr>
          <p:nvPr>
            <p:ph type="dt" sz="quarter" idx="10"/>
          </p:nvPr>
        </p:nvSpPr>
        <p:spPr>
          <a:xfrm>
            <a:off x="914400" y="2066023"/>
            <a:ext cx="2844800" cy="476250"/>
          </a:xfrm>
          <a:prstGeom prst="rect">
            <a:avLst/>
          </a:prstGeom>
        </p:spPr>
        <p:txBody>
          <a:bodyPr anchor="ctr"/>
          <a:lstStyle>
            <a:lvl1pPr>
              <a:defRPr sz="1800">
                <a:solidFill>
                  <a:schemeClr val="tx2"/>
                </a:solidFill>
                <a:latin typeface="Segoe UI Light" panose="020B0502040204020203" pitchFamily="34" charset="0"/>
                <a:cs typeface="Segoe UI Light" panose="020B0502040204020203" pitchFamily="34" charset="0"/>
              </a:defRPr>
            </a:lvl1pPr>
          </a:lstStyle>
          <a:p>
            <a:pPr>
              <a:defRPr/>
            </a:pPr>
            <a:endParaRPr lang="en-US" altLang="zh-CN"/>
          </a:p>
        </p:txBody>
      </p:sp>
      <p:pic>
        <p:nvPicPr>
          <p:cNvPr id="7" name="图片 6">
            <a:extLst>
              <a:ext uri="{FF2B5EF4-FFF2-40B4-BE49-F238E27FC236}">
                <a16:creationId xmlns:a16="http://schemas.microsoft.com/office/drawing/2014/main" id="{AF84A5F3-5F1C-48D1-95D2-9903E3E6086B}"/>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8991600" y="114400"/>
            <a:ext cx="3128682" cy="889892"/>
          </a:xfrm>
          <a:prstGeom prst="rect">
            <a:avLst/>
          </a:prstGeom>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8" name="Rectangle 7"/>
          <p:cNvSpPr/>
          <p:nvPr/>
        </p:nvSpPr>
        <p:spPr>
          <a:xfrm>
            <a:off x="9840417" y="5888039"/>
            <a:ext cx="2110739" cy="83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lvl1pPr>
              <a:defRPr>
                <a:latin typeface="+mj-ea"/>
                <a:ea typeface="+mj-ea"/>
              </a:defRPr>
            </a:lvl1pPr>
          </a:lstStyle>
          <a:p>
            <a:r>
              <a:rPr lang="zh-CN" altLang="en-US" dirty="0"/>
              <a:t>单击此处编辑母版标题样式</a:t>
            </a:r>
          </a:p>
        </p:txBody>
      </p:sp>
      <p:sp>
        <p:nvSpPr>
          <p:cNvPr id="3" name="内容占位符 2"/>
          <p:cNvSpPr>
            <a:spLocks noGrp="1"/>
          </p:cNvSpPr>
          <p:nvPr>
            <p:ph idx="1"/>
          </p:nvPr>
        </p:nvSpPr>
        <p:spPr/>
        <p:txBody>
          <a:bodyPr/>
          <a:lstStyle>
            <a:lvl1pPr marL="260985" indent="-260985">
              <a:defRPr sz="1800">
                <a:latin typeface="+mn-ea"/>
                <a:ea typeface="+mn-ea"/>
              </a:defRPr>
            </a:lvl1pPr>
            <a:lvl2pPr marL="405130" indent="-200025">
              <a:buFont typeface="Arial" panose="020B0604020202020204" pitchFamily="34" charset="0"/>
              <a:buChar char="•"/>
              <a:defRPr>
                <a:latin typeface="+mn-ea"/>
                <a:ea typeface="+mn-ea"/>
              </a:defRPr>
            </a:lvl2pPr>
            <a:lvl3pPr marL="610870" indent="-205105">
              <a:buFont typeface="Arial" panose="020B0604020202020204" pitchFamily="34" charset="0"/>
              <a:buChar char="•"/>
              <a:defRPr>
                <a:latin typeface="+mn-ea"/>
                <a:ea typeface="+mn-ea"/>
              </a:defRPr>
            </a:lvl3pPr>
            <a:lvl4pPr marL="805815" indent="-194310">
              <a:buFont typeface="Arial" panose="020B0604020202020204" pitchFamily="34" charset="0"/>
              <a:buChar char="•"/>
              <a:defRPr/>
            </a:lvl4pPr>
            <a:lvl5pPr marL="1009650" indent="-202565">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Slide Number Placeholder 5"/>
          <p:cNvSpPr>
            <a:spLocks noGrp="1"/>
          </p:cNvSpPr>
          <p:nvPr>
            <p:ph type="sldNum" sz="quarter" idx="10"/>
          </p:nvPr>
        </p:nvSpPr>
        <p:spPr>
          <a:xfrm>
            <a:off x="10301816" y="6483713"/>
            <a:ext cx="1890184" cy="365125"/>
          </a:xfrm>
          <a:prstGeom prst="rect">
            <a:avLst/>
          </a:prstGeom>
        </p:spPr>
        <p:txBody>
          <a:bodyPr/>
          <a:lstStyle>
            <a:lvl1pPr algn="r">
              <a:defRPr/>
            </a:lvl1pPr>
          </a:lstStyle>
          <a:p>
            <a:pPr>
              <a:defRPr/>
            </a:pPr>
            <a:fld id="{448D2F9F-663C-42D7-B659-B78D1D99B89B}" type="slidenum">
              <a:rPr lang="en-US" altLang="zh-CN" smtClean="0"/>
              <a:t>‹#›</a:t>
            </a:fld>
            <a:endParaRPr lang="en-US" altLang="zh-CN" dirty="0"/>
          </a:p>
        </p:txBody>
      </p:sp>
      <p:pic>
        <p:nvPicPr>
          <p:cNvPr id="7" name="图片 6">
            <a:extLst>
              <a:ext uri="{FF2B5EF4-FFF2-40B4-BE49-F238E27FC236}">
                <a16:creationId xmlns:a16="http://schemas.microsoft.com/office/drawing/2014/main" id="{6A0171F7-7D49-4162-AA29-8F0FECBF102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8991600" y="114400"/>
            <a:ext cx="3128682" cy="889892"/>
          </a:xfrm>
          <a:prstGeom prst="rect">
            <a:avLst/>
          </a:prstGeom>
        </p:spPr>
      </p:pic>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7" name="Rectangle 6"/>
          <p:cNvSpPr/>
          <p:nvPr/>
        </p:nvSpPr>
        <p:spPr>
          <a:xfrm>
            <a:off x="0" y="0"/>
            <a:ext cx="12192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p:txBody>
          <a:bodyPr/>
          <a:lstStyle>
            <a:lvl1pPr>
              <a:defRPr>
                <a:solidFill>
                  <a:schemeClr val="tx1">
                    <a:lumMod val="65000"/>
                    <a:lumOff val="35000"/>
                  </a:schemeClr>
                </a:solidFill>
                <a:latin typeface="+mj-ea"/>
                <a:ea typeface="+mj-ea"/>
              </a:defRPr>
            </a:lvl1pPr>
          </a:lstStyle>
          <a:p>
            <a:r>
              <a:rPr lang="zh-CN" altLang="en-US"/>
              <a:t>单击此处编辑母版标题样式</a:t>
            </a:r>
          </a:p>
        </p:txBody>
      </p:sp>
      <p:sp>
        <p:nvSpPr>
          <p:cNvPr id="3" name="内容占位符 2"/>
          <p:cNvSpPr>
            <a:spLocks noGrp="1"/>
          </p:cNvSpPr>
          <p:nvPr>
            <p:ph idx="1"/>
          </p:nvPr>
        </p:nvSpPr>
        <p:spPr/>
        <p:txBody>
          <a:bodyPr/>
          <a:lstStyle>
            <a:lvl1pPr marL="260985" indent="-260985">
              <a:defRPr sz="1800">
                <a:latin typeface="+mn-ea"/>
                <a:ea typeface="+mn-ea"/>
              </a:defRPr>
            </a:lvl1pPr>
            <a:lvl2pPr marL="405130" indent="-200025">
              <a:buFont typeface="Arial" panose="020B0604020202020204" pitchFamily="34" charset="0"/>
              <a:buChar char="•"/>
              <a:defRPr>
                <a:latin typeface="+mn-ea"/>
                <a:ea typeface="+mn-ea"/>
              </a:defRPr>
            </a:lvl2pPr>
            <a:lvl3pPr marL="610870" indent="-205105">
              <a:buFont typeface="Arial" panose="020B0604020202020204" pitchFamily="34" charset="0"/>
              <a:buChar char="•"/>
              <a:defRPr>
                <a:latin typeface="+mn-ea"/>
                <a:ea typeface="+mn-ea"/>
              </a:defRPr>
            </a:lvl3pPr>
            <a:lvl4pPr marL="805815" indent="-194310">
              <a:buFont typeface="Arial" panose="020B0604020202020204" pitchFamily="34" charset="0"/>
              <a:buChar char="•"/>
              <a:defRPr/>
            </a:lvl4pPr>
            <a:lvl5pPr marL="1009650" indent="-202565">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Slide Number Placeholder 5"/>
          <p:cNvSpPr>
            <a:spLocks noGrp="1"/>
          </p:cNvSpPr>
          <p:nvPr>
            <p:ph type="sldNum" sz="quarter" idx="10"/>
          </p:nvPr>
        </p:nvSpPr>
        <p:spPr>
          <a:xfrm>
            <a:off x="10301816" y="6470106"/>
            <a:ext cx="1890184" cy="365125"/>
          </a:xfrm>
          <a:prstGeom prst="rect">
            <a:avLst/>
          </a:prstGeom>
        </p:spPr>
        <p:txBody>
          <a:bodyPr/>
          <a:lstStyle>
            <a:lvl1pPr algn="r">
              <a:defRPr/>
            </a:lvl1pPr>
          </a:lstStyle>
          <a:p>
            <a:pPr>
              <a:defRPr/>
            </a:pPr>
            <a:fld id="{448D2F9F-663C-42D7-B659-B78D1D99B89B}" type="slidenum">
              <a:rPr lang="en-US" altLang="zh-CN" smtClean="0"/>
              <a:t>‹#›</a:t>
            </a:fld>
            <a:endParaRPr lang="en-US" altLang="zh-CN"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10" name="Title 9"/>
          <p:cNvSpPr>
            <a:spLocks noGrp="1"/>
          </p:cNvSpPr>
          <p:nvPr>
            <p:ph type="title"/>
          </p:nvPr>
        </p:nvSpPr>
        <p:spPr>
          <a:xfrm>
            <a:off x="497419" y="317148"/>
            <a:ext cx="11263212" cy="480131"/>
          </a:xfrm>
          <a:noFill/>
          <a:ln w="9525" algn="ctr">
            <a:noFill/>
            <a:miter lim="800000"/>
          </a:ln>
          <a:effectLst/>
        </p:spPr>
        <p:txBody>
          <a:bodyPr/>
          <a:lstStyle>
            <a:lvl1pPr algn="l" rtl="0" fontAlgn="base">
              <a:lnSpc>
                <a:spcPct val="90000"/>
              </a:lnSpc>
              <a:spcBef>
                <a:spcPct val="0"/>
              </a:spcBef>
              <a:spcAft>
                <a:spcPct val="0"/>
              </a:spcAft>
              <a:defRPr lang="en-US" altLang="en-US" sz="2800" dirty="0">
                <a:solidFill>
                  <a:schemeClr val="tx2"/>
                </a:solidFill>
                <a:latin typeface="黑体" panose="02010609060101010101" pitchFamily="2" charset="-122"/>
                <a:ea typeface="黑体" panose="02010609060101010101" pitchFamily="2" charset="-122"/>
                <a:cs typeface="+mj-cs"/>
              </a:defRPr>
            </a:lvl1pPr>
          </a:lstStyle>
          <a:p>
            <a:r>
              <a:rPr lang="en-US" dirty="0"/>
              <a:t>Click to edit Master title style</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9874" name="think-cell Slide" r:id="rId9" imgW="7620" imgH="7620" progId="TCLayout.ActiveDocument.1">
                  <p:embed/>
                </p:oleObj>
              </mc:Choice>
              <mc:Fallback>
                <p:oleObj name="think-cell Slide" r:id="rId9" imgW="7620" imgH="7620" progId="TCLayout.ActiveDocument.1">
                  <p:embed/>
                  <p:pic>
                    <p:nvPicPr>
                      <p:cNvPr id="0" name="图片 148493"/>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 name="Rectangle 6"/>
          <p:cNvSpPr>
            <a:spLocks noChangeArrowheads="1"/>
          </p:cNvSpPr>
          <p:nvPr/>
        </p:nvSpPr>
        <p:spPr bwMode="auto">
          <a:xfrm>
            <a:off x="0" y="-1190"/>
            <a:ext cx="12192000" cy="1083867"/>
          </a:xfrm>
          <a:prstGeom prst="rect">
            <a:avLst/>
          </a:prstGeom>
          <a:solidFill>
            <a:srgbClr val="31368D"/>
          </a:solidFill>
          <a:ln w="9525">
            <a:noFill/>
            <a:miter lim="800000"/>
          </a:ln>
          <a:effectLst/>
        </p:spPr>
        <p:txBody>
          <a:bodyPr wrap="none" anchor="ctr"/>
          <a:lstStyle/>
          <a:p>
            <a:pPr>
              <a:defRPr/>
            </a:pPr>
            <a:endParaRPr lang="zh-CN" altLang="en-US" dirty="0">
              <a:latin typeface="微软雅黑 Light" panose="020B0502040204020203" pitchFamily="34" charset="-122"/>
              <a:ea typeface="微软雅黑 Light" panose="020B0502040204020203" pitchFamily="34" charset="-122"/>
            </a:endParaRPr>
          </a:p>
        </p:txBody>
      </p:sp>
      <p:sp>
        <p:nvSpPr>
          <p:cNvPr id="7" name="Rectangle 6"/>
          <p:cNvSpPr/>
          <p:nvPr/>
        </p:nvSpPr>
        <p:spPr>
          <a:xfrm>
            <a:off x="-2256928" y="-150995"/>
            <a:ext cx="10153128" cy="1318594"/>
          </a:xfrm>
          <a:prstGeom prst="rect">
            <a:avLst/>
          </a:prstGeom>
          <a:gradFill flip="none" rotWithShape="1">
            <a:gsLst>
              <a:gs pos="0">
                <a:schemeClr val="bg1">
                  <a:alpha val="20000"/>
                </a:schemeClr>
              </a:gs>
              <a:gs pos="66000">
                <a:schemeClr val="bg1">
                  <a:alpha val="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52" name="Title Placeholder 1"/>
          <p:cNvSpPr>
            <a:spLocks noGrp="1"/>
          </p:cNvSpPr>
          <p:nvPr>
            <p:ph type="title"/>
          </p:nvPr>
        </p:nvSpPr>
        <p:spPr bwMode="auto">
          <a:xfrm>
            <a:off x="497419" y="344847"/>
            <a:ext cx="11263212" cy="424732"/>
          </a:xfrm>
          <a:prstGeom prst="rect">
            <a:avLst/>
          </a:prstGeom>
          <a:noFill/>
          <a:ln w="9525" algn="ctr">
            <a:noFill/>
            <a:miter lim="800000"/>
          </a:ln>
        </p:spPr>
        <p:txBody>
          <a:bodyPr vert="horz" wrap="square" lIns="90000" tIns="45720" rIns="91440" bIns="45720" numCol="1" anchor="ctr" anchorCtr="0" compatLnSpc="1">
            <a:spAutoFit/>
          </a:bodyPr>
          <a:lstStyle/>
          <a:p>
            <a:pPr lvl="0"/>
            <a:r>
              <a:rPr lang="zh-CN" altLang="en-US" dirty="0"/>
              <a:t>单击此处编辑母版标题样式</a:t>
            </a:r>
            <a:endParaRPr lang="en-US" altLang="zh-CN" dirty="0"/>
          </a:p>
        </p:txBody>
      </p:sp>
      <p:sp>
        <p:nvSpPr>
          <p:cNvPr id="2053" name="Text Placeholder 2"/>
          <p:cNvSpPr>
            <a:spLocks noGrp="1"/>
          </p:cNvSpPr>
          <p:nvPr>
            <p:ph type="body" idx="1"/>
          </p:nvPr>
        </p:nvSpPr>
        <p:spPr bwMode="auto">
          <a:xfrm>
            <a:off x="461435" y="1547815"/>
            <a:ext cx="11097684" cy="4340225"/>
          </a:xfrm>
          <a:prstGeom prst="rect">
            <a:avLst/>
          </a:prstGeom>
          <a:noFill/>
          <a:ln w="9525" algn="ctr">
            <a:noFill/>
            <a:miter lim="800000"/>
          </a:ln>
        </p:spPr>
        <p:txBody>
          <a:bodyPr vert="horz" wrap="square" lIns="136800" tIns="46800" rIns="0" bIns="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hf hdr="0" ftr="0" dt="0"/>
  <p:txStyles>
    <p:titleStyle>
      <a:lvl1pPr algn="l" rtl="0" eaLnBrk="1" fontAlgn="base" hangingPunct="1">
        <a:lnSpc>
          <a:spcPct val="90000"/>
        </a:lnSpc>
        <a:spcBef>
          <a:spcPct val="0"/>
        </a:spcBef>
        <a:spcAft>
          <a:spcPct val="0"/>
        </a:spcAft>
        <a:defRPr sz="2400">
          <a:solidFill>
            <a:schemeClr val="tx2"/>
          </a:solidFill>
          <a:latin typeface="微软雅黑" panose="020B0503020204020204" pitchFamily="34" charset="-122"/>
          <a:ea typeface="微软雅黑" panose="020B0503020204020204" pitchFamily="34" charset="-122"/>
          <a:cs typeface="+mj-cs"/>
        </a:defRPr>
      </a:lvl1pPr>
      <a:lvl2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3429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6858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0287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3716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9pPr>
    </p:titleStyle>
    <p:bodyStyle>
      <a:lvl1pPr marL="203835" indent="-203835" algn="l" rtl="0" eaLnBrk="1" fontAlgn="base" hangingPunct="1">
        <a:lnSpc>
          <a:spcPct val="90000"/>
        </a:lnSpc>
        <a:spcBef>
          <a:spcPct val="50000"/>
        </a:spcBef>
        <a:spcAft>
          <a:spcPct val="0"/>
        </a:spcAft>
        <a:buClr>
          <a:srgbClr val="003399"/>
        </a:buClr>
        <a:buFont typeface="Arial" panose="020B0604020202020204"/>
        <a:buChar char="•"/>
        <a:defRPr>
          <a:solidFill>
            <a:schemeClr val="tx1"/>
          </a:solidFill>
          <a:latin typeface="微软雅黑" panose="020B0503020204020204" pitchFamily="34" charset="-122"/>
          <a:ea typeface="微软雅黑" panose="020B0503020204020204" pitchFamily="34" charset="-122"/>
          <a:cs typeface="+mn-cs"/>
        </a:defRPr>
      </a:lvl1pPr>
      <a:lvl2pPr marL="405130" indent="-200025" algn="l" rtl="0" eaLnBrk="1" fontAlgn="base" hangingPunct="1">
        <a:lnSpc>
          <a:spcPct val="90000"/>
        </a:lnSpc>
        <a:spcBef>
          <a:spcPct val="50000"/>
        </a:spcBef>
        <a:spcAft>
          <a:spcPct val="0"/>
        </a:spcAft>
        <a:buClr>
          <a:srgbClr val="6E6E6E"/>
        </a:buClr>
        <a:buFont typeface="Courier New" panose="02070309020205020404"/>
        <a:buChar char="o"/>
        <a:defRPr>
          <a:solidFill>
            <a:schemeClr val="tx1"/>
          </a:solidFill>
          <a:latin typeface="微软雅黑" panose="020B0503020204020204" pitchFamily="34" charset="-122"/>
          <a:ea typeface="微软雅黑" panose="020B0503020204020204" pitchFamily="34" charset="-122"/>
          <a:cs typeface="+mn-cs"/>
        </a:defRPr>
      </a:lvl2pPr>
      <a:lvl3pPr marL="610870" indent="-20510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3pPr>
      <a:lvl4pPr marL="805815" indent="-194310"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4pPr>
      <a:lvl5pPr marL="1009650" indent="-202565" algn="l" rtl="0" eaLnBrk="1" fontAlgn="base" hangingPunct="1">
        <a:lnSpc>
          <a:spcPct val="90000"/>
        </a:lnSpc>
        <a:spcBef>
          <a:spcPct val="50000"/>
        </a:spcBef>
        <a:spcAft>
          <a:spcPct val="0"/>
        </a:spcAft>
        <a:buClr>
          <a:srgbClr val="6E6E6E"/>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cs typeface="+mn-cs"/>
        </a:defRPr>
      </a:lvl5pPr>
      <a:lvl6pPr marL="1352550" indent="-20256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6pPr>
      <a:lvl7pPr marL="1695450" indent="-20256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7pPr>
      <a:lvl8pPr marL="2038350" indent="-20256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8pPr>
      <a:lvl9pPr marL="2381250" indent="-202565" algn="l" rtl="0" eaLnBrk="1" fontAlgn="base" hangingPunct="1">
        <a:lnSpc>
          <a:spcPct val="90000"/>
        </a:lnSpc>
        <a:spcBef>
          <a:spcPct val="50000"/>
        </a:spcBef>
        <a:spcAft>
          <a:spcPct val="0"/>
        </a:spcAft>
        <a:buClr>
          <a:srgbClr val="6E6E6E"/>
        </a:buClr>
        <a:buFont typeface="Wingdings" panose="05000000000000000000" pitchFamily="2" charset="2"/>
        <a:buChar char="è"/>
        <a:defRPr>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3.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14.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65.gif"/><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69.gif"/><Relationship Id="rId5" Type="http://schemas.openxmlformats.org/officeDocument/2006/relationships/image" Target="../media/image68.gif"/><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1988087" y="2321352"/>
            <a:ext cx="7113383" cy="1395703"/>
          </a:xfrm>
          <a:prstGeom prst="rect">
            <a:avLst/>
          </a:prstGeom>
          <a:noFill/>
          <a:ln w="9525" algn="ctr">
            <a:noFill/>
            <a:miter lim="800000"/>
          </a:ln>
        </p:spPr>
        <p:txBody>
          <a:bodyPr vert="horz" wrap="square" lIns="91440" tIns="45720" rIns="91440" bIns="45720" numCol="1" anchor="ctr" anchorCtr="0" compatLnSpc="1">
            <a:spAutoFit/>
          </a:bodyPr>
          <a:lstStyle>
            <a:lvl1pPr algn="l" rtl="0" eaLnBrk="1" fontAlgn="base" hangingPunct="1">
              <a:lnSpc>
                <a:spcPct val="90000"/>
              </a:lnSpc>
              <a:spcBef>
                <a:spcPct val="0"/>
              </a:spcBef>
              <a:spcAft>
                <a:spcPct val="0"/>
              </a:spcAft>
              <a:defRPr sz="3000" b="0">
                <a:solidFill>
                  <a:schemeClr val="bg1"/>
                </a:solidFill>
                <a:latin typeface="+mj-ea"/>
                <a:ea typeface="+mj-ea"/>
                <a:cs typeface="+mj-cs"/>
              </a:defRPr>
            </a:lvl1pPr>
            <a:lvl2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3429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6858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0287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3716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9pPr>
          </a:lstStyle>
          <a:p>
            <a:pPr>
              <a:lnSpc>
                <a:spcPct val="150000"/>
              </a:lnSpc>
            </a:pPr>
            <a:r>
              <a:rPr lang="en-US" altLang="zh-CN" b="1" dirty="0"/>
              <a:t>2020</a:t>
            </a:r>
            <a:r>
              <a:rPr lang="zh-CN" altLang="en-US" b="1" dirty="0"/>
              <a:t>数字中国创新大赛</a:t>
            </a:r>
            <a:r>
              <a:rPr lang="en-US" altLang="zh-CN" b="1" dirty="0"/>
              <a:t>-</a:t>
            </a:r>
            <a:r>
              <a:rPr lang="zh-CN" altLang="en-US" b="1" dirty="0"/>
              <a:t>数字政府赛道</a:t>
            </a:r>
            <a:br>
              <a:rPr lang="zh-CN" altLang="en-US" dirty="0"/>
            </a:br>
            <a:r>
              <a:rPr lang="zh-CN" altLang="en-US" b="1" dirty="0"/>
              <a:t>智能算法赛：智慧海洋建设</a:t>
            </a:r>
            <a:endParaRPr lang="zh-CN" altLang="en-US" dirty="0"/>
          </a:p>
        </p:txBody>
      </p:sp>
      <p:sp>
        <p:nvSpPr>
          <p:cNvPr id="7" name="标题 1"/>
          <p:cNvSpPr txBox="1">
            <a:spLocks/>
          </p:cNvSpPr>
          <p:nvPr/>
        </p:nvSpPr>
        <p:spPr bwMode="auto">
          <a:xfrm>
            <a:off x="8006317" y="4676520"/>
            <a:ext cx="3718051" cy="1884618"/>
          </a:xfrm>
          <a:prstGeom prst="rect">
            <a:avLst/>
          </a:prstGeom>
          <a:noFill/>
          <a:ln w="9525" algn="ctr">
            <a:noFill/>
            <a:miter lim="800000"/>
          </a:ln>
        </p:spPr>
        <p:txBody>
          <a:bodyPr vert="horz" wrap="square" lIns="91440" tIns="45720" rIns="91440" bIns="45720" numCol="1" anchor="ctr" anchorCtr="0" compatLnSpc="1">
            <a:spAutoFit/>
          </a:bodyPr>
          <a:lstStyle>
            <a:lvl1pPr algn="l" rtl="0" eaLnBrk="1" fontAlgn="base" hangingPunct="1">
              <a:lnSpc>
                <a:spcPct val="90000"/>
              </a:lnSpc>
              <a:spcBef>
                <a:spcPct val="0"/>
              </a:spcBef>
              <a:spcAft>
                <a:spcPct val="0"/>
              </a:spcAft>
              <a:defRPr sz="3000" b="0">
                <a:solidFill>
                  <a:schemeClr val="bg1"/>
                </a:solidFill>
                <a:latin typeface="+mj-ea"/>
                <a:ea typeface="+mj-ea"/>
                <a:cs typeface="+mj-cs"/>
              </a:defRPr>
            </a:lvl1pPr>
            <a:lvl2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3429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6858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0287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3716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9pPr>
          </a:lstStyle>
          <a:p>
            <a:pPr>
              <a:lnSpc>
                <a:spcPct val="150000"/>
              </a:lnSpc>
            </a:pPr>
            <a:r>
              <a:rPr kumimoji="1" lang="zh-CN" altLang="en-US" sz="2000" kern="0" dirty="0">
                <a:latin typeface="+mn-ea"/>
                <a:ea typeface="+mn-ea"/>
              </a:rPr>
              <a:t>团队名：</a:t>
            </a:r>
            <a:r>
              <a:rPr kumimoji="1" lang="en-US" altLang="zh-CN" sz="2000" kern="0" dirty="0">
                <a:latin typeface="+mn-ea"/>
                <a:ea typeface="+mn-ea"/>
              </a:rPr>
              <a:t>liu123</a:t>
            </a:r>
            <a:r>
              <a:rPr kumimoji="1" lang="zh-CN" altLang="en-US" sz="2000" kern="0" dirty="0">
                <a:latin typeface="+mn-ea"/>
                <a:ea typeface="+mn-ea"/>
              </a:rPr>
              <a:t>的航空母舰</a:t>
            </a:r>
            <a:endParaRPr kumimoji="1" lang="en-US" altLang="zh-CN" sz="2000" kern="0" dirty="0">
              <a:latin typeface="+mn-ea"/>
              <a:ea typeface="+mn-ea"/>
            </a:endParaRPr>
          </a:p>
          <a:p>
            <a:pPr>
              <a:lnSpc>
                <a:spcPct val="150000"/>
              </a:lnSpc>
            </a:pPr>
            <a:r>
              <a:rPr kumimoji="1" lang="zh-CN" altLang="en-US" sz="2000" kern="0" dirty="0">
                <a:latin typeface="+mn-ea"/>
                <a:ea typeface="+mn-ea"/>
              </a:rPr>
              <a:t>答辩人（队长）：尹卓</a:t>
            </a:r>
            <a:endParaRPr kumimoji="1" lang="en-US" altLang="zh-CN" sz="2000" kern="0" dirty="0">
              <a:latin typeface="+mn-ea"/>
              <a:ea typeface="+mn-ea"/>
            </a:endParaRPr>
          </a:p>
          <a:p>
            <a:pPr>
              <a:lnSpc>
                <a:spcPct val="150000"/>
              </a:lnSpc>
            </a:pPr>
            <a:r>
              <a:rPr kumimoji="1" lang="en-US" altLang="zh-CN" sz="2000" kern="0" dirty="0">
                <a:latin typeface="+mn-ea"/>
                <a:ea typeface="+mn-ea"/>
              </a:rPr>
              <a:t>E-mail: zhuoyin94@163.com</a:t>
            </a:r>
          </a:p>
          <a:p>
            <a:pPr>
              <a:lnSpc>
                <a:spcPct val="150000"/>
              </a:lnSpc>
            </a:pPr>
            <a:r>
              <a:rPr kumimoji="1" lang="en-US" altLang="zh-CN" sz="2000" kern="0" dirty="0">
                <a:latin typeface="+mn-ea"/>
                <a:ea typeface="+mn-ea"/>
              </a:rPr>
              <a:t>2020/3/30</a:t>
            </a:r>
          </a:p>
        </p:txBody>
      </p:sp>
    </p:spTree>
    <p:extLst>
      <p:ext uri="{BB962C8B-B14F-4D97-AF65-F5344CB8AC3E}">
        <p14:creationId xmlns:p14="http://schemas.microsoft.com/office/powerpoint/2010/main" val="137706130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ECEF7A4-5448-43D2-B114-B64CAABF5010}"/>
              </a:ext>
            </a:extLst>
          </p:cNvPr>
          <p:cNvGrpSpPr/>
          <p:nvPr/>
        </p:nvGrpSpPr>
        <p:grpSpPr>
          <a:xfrm>
            <a:off x="7261018" y="1392167"/>
            <a:ext cx="4506950" cy="4975558"/>
            <a:chOff x="1252495" y="3010596"/>
            <a:chExt cx="10822639" cy="1856528"/>
          </a:xfrm>
        </p:grpSpPr>
        <p:sp>
          <p:nvSpPr>
            <p:cNvPr id="9" name="圆角矩形 20">
              <a:extLst>
                <a:ext uri="{FF2B5EF4-FFF2-40B4-BE49-F238E27FC236}">
                  <a16:creationId xmlns:a16="http://schemas.microsoft.com/office/drawing/2014/main" id="{C5CF75B7-AF0C-46AA-AE9A-D8312C95C11A}"/>
                </a:ext>
              </a:extLst>
            </p:cNvPr>
            <p:cNvSpPr/>
            <p:nvPr/>
          </p:nvSpPr>
          <p:spPr>
            <a:xfrm>
              <a:off x="1299969" y="3636033"/>
              <a:ext cx="10775165" cy="1231091"/>
            </a:xfrm>
            <a:prstGeom prst="roundRect">
              <a:avLst>
                <a:gd name="adj" fmla="val 5325"/>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17">
              <a:extLst>
                <a:ext uri="{FF2B5EF4-FFF2-40B4-BE49-F238E27FC236}">
                  <a16:creationId xmlns:a16="http://schemas.microsoft.com/office/drawing/2014/main" id="{D3EB5830-10D2-4DF9-A0D4-12D8ECB79F3A}"/>
                </a:ext>
              </a:extLst>
            </p:cNvPr>
            <p:cNvSpPr/>
            <p:nvPr/>
          </p:nvSpPr>
          <p:spPr>
            <a:xfrm>
              <a:off x="1252495" y="3010596"/>
              <a:ext cx="10822639" cy="137087"/>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轨迹整体的速度与方向分布特性</a:t>
              </a:r>
            </a:p>
          </p:txBody>
        </p:sp>
      </p:grpSp>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数据探索：深入北斗轨迹速度时序</a:t>
            </a:r>
          </a:p>
        </p:txBody>
      </p:sp>
      <p:sp>
        <p:nvSpPr>
          <p:cNvPr id="6" name="文本框 5">
            <a:extLst>
              <a:ext uri="{FF2B5EF4-FFF2-40B4-BE49-F238E27FC236}">
                <a16:creationId xmlns:a16="http://schemas.microsoft.com/office/drawing/2014/main" id="{A0FA83D4-8140-4A70-A91D-4FF2A8012F5C}"/>
              </a:ext>
            </a:extLst>
          </p:cNvPr>
          <p:cNvSpPr txBox="1"/>
          <p:nvPr/>
        </p:nvSpPr>
        <p:spPr>
          <a:xfrm>
            <a:off x="7270902" y="3068356"/>
            <a:ext cx="4487180" cy="3299365"/>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轨迹速度数据存在噪声（速度箱型图）：</a:t>
            </a:r>
            <a:r>
              <a:rPr lang="zh-CN" altLang="en-US" sz="1400" dirty="0">
                <a:ea typeface="微软雅黑" panose="020B0503020204020204" pitchFamily="34" charset="-122"/>
                <a:cs typeface="Arial" panose="020B0604020202020204" pitchFamily="34" charset="0"/>
              </a:rPr>
              <a:t>通过分布图可以看出：首先，部分渔船的速度存在异常值（</a:t>
            </a:r>
            <a:r>
              <a:rPr lang="zh-CN" altLang="en-US" sz="1400" dirty="0">
                <a:solidFill>
                  <a:srgbClr val="C00000"/>
                </a:solidFill>
                <a:ea typeface="微软雅黑" panose="020B0503020204020204" pitchFamily="34" charset="-122"/>
                <a:cs typeface="Arial" panose="020B0604020202020204" pitchFamily="34" charset="0"/>
              </a:rPr>
              <a:t>海上航速大于</a:t>
            </a:r>
            <a:r>
              <a:rPr lang="en-US" altLang="zh-CN" sz="1400" dirty="0">
                <a:solidFill>
                  <a:srgbClr val="C00000"/>
                </a:solidFill>
                <a:ea typeface="微软雅黑" panose="020B0503020204020204" pitchFamily="34" charset="-122"/>
                <a:cs typeface="Arial" panose="020B0604020202020204" pitchFamily="34" charset="0"/>
              </a:rPr>
              <a:t>20</a:t>
            </a:r>
            <a:r>
              <a:rPr lang="zh-CN" altLang="en-US" sz="1400" dirty="0">
                <a:solidFill>
                  <a:srgbClr val="C00000"/>
                </a:solidFill>
                <a:ea typeface="微软雅黑" panose="020B0503020204020204" pitchFamily="34" charset="-122"/>
                <a:cs typeface="Arial" panose="020B0604020202020204" pitchFamily="34" charset="0"/>
              </a:rPr>
              <a:t>节</a:t>
            </a:r>
            <a:r>
              <a:rPr lang="zh-CN" altLang="en-US" sz="1400" dirty="0">
                <a:ea typeface="微软雅黑" panose="020B0503020204020204" pitchFamily="34" charset="-122"/>
                <a:cs typeface="Arial" panose="020B0604020202020204" pitchFamily="34" charset="0"/>
              </a:rPr>
              <a:t>）；其次，大部分渔船的速度应该在</a:t>
            </a:r>
            <a:r>
              <a:rPr lang="en-US" altLang="zh-CN" sz="1400" dirty="0">
                <a:ea typeface="微软雅黑" panose="020B0503020204020204" pitchFamily="34" charset="-122"/>
                <a:cs typeface="Arial" panose="020B0604020202020204" pitchFamily="34" charset="0"/>
              </a:rPr>
              <a:t>10</a:t>
            </a:r>
            <a:r>
              <a:rPr lang="zh-CN" altLang="en-US" sz="1400" dirty="0">
                <a:ea typeface="微软雅黑" panose="020B0503020204020204" pitchFamily="34" charset="-122"/>
                <a:cs typeface="Arial" panose="020B0604020202020204" pitchFamily="34" charset="0"/>
              </a:rPr>
              <a:t>节以下（</a:t>
            </a:r>
            <a:r>
              <a:rPr lang="zh-CN" altLang="en-US" sz="1400" dirty="0">
                <a:solidFill>
                  <a:srgbClr val="C00000"/>
                </a:solidFill>
                <a:ea typeface="微软雅黑" panose="020B0503020204020204" pitchFamily="34" charset="-122"/>
                <a:cs typeface="Arial" panose="020B0604020202020204" pitchFamily="34" charset="0"/>
              </a:rPr>
              <a:t>可能存在人为截断</a:t>
            </a:r>
            <a:r>
              <a:rPr lang="zh-CN" altLang="en-US" sz="1400" dirty="0">
                <a:ea typeface="微软雅黑" panose="020B0503020204020204" pitchFamily="34" charset="-122"/>
                <a:cs typeface="Arial" panose="020B0604020202020204" pitchFamily="34" charset="0"/>
              </a:rPr>
              <a:t>）。</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不同类别的渔船，速度整体分布存在差异性（速度分布图）：</a:t>
            </a:r>
            <a:r>
              <a:rPr lang="zh-CN" altLang="en-US" sz="1400" dirty="0">
                <a:ea typeface="微软雅黑" panose="020B0503020204020204" pitchFamily="34" charset="-122"/>
                <a:cs typeface="Arial" panose="020B0604020202020204" pitchFamily="34" charset="0"/>
              </a:rPr>
              <a:t>不同类别的渔船，速度在</a:t>
            </a:r>
            <a:r>
              <a:rPr lang="en-US" altLang="zh-CN" sz="1400" dirty="0">
                <a:solidFill>
                  <a:srgbClr val="C00000"/>
                </a:solidFill>
                <a:ea typeface="微软雅黑" panose="020B0503020204020204" pitchFamily="34" charset="-122"/>
                <a:cs typeface="Arial" panose="020B0604020202020204" pitchFamily="34" charset="0"/>
              </a:rPr>
              <a:t>0</a:t>
            </a:r>
            <a:r>
              <a:rPr lang="zh-CN" altLang="en-US" sz="1400" dirty="0">
                <a:solidFill>
                  <a:srgbClr val="C00000"/>
                </a:solidFill>
                <a:ea typeface="微软雅黑" panose="020B0503020204020204" pitchFamily="34" charset="-122"/>
                <a:cs typeface="Arial" panose="020B0604020202020204" pitchFamily="34" charset="0"/>
              </a:rPr>
              <a:t>到</a:t>
            </a:r>
            <a:r>
              <a:rPr lang="en-US" altLang="zh-CN" sz="1400" dirty="0">
                <a:solidFill>
                  <a:srgbClr val="C00000"/>
                </a:solidFill>
                <a:ea typeface="微软雅黑" panose="020B0503020204020204" pitchFamily="34" charset="-122"/>
                <a:cs typeface="Arial" panose="020B0604020202020204" pitchFamily="34" charset="0"/>
              </a:rPr>
              <a:t>5</a:t>
            </a:r>
            <a:r>
              <a:rPr lang="zh-CN" altLang="en-US" sz="1400" dirty="0">
                <a:solidFill>
                  <a:srgbClr val="C00000"/>
                </a:solidFill>
                <a:ea typeface="微软雅黑" panose="020B0503020204020204" pitchFamily="34" charset="-122"/>
                <a:cs typeface="Arial" panose="020B0604020202020204" pitchFamily="34" charset="0"/>
              </a:rPr>
              <a:t>节</a:t>
            </a:r>
            <a:r>
              <a:rPr lang="zh-CN" altLang="en-US" sz="1400" dirty="0">
                <a:ea typeface="微软雅黑" panose="020B0503020204020204" pitchFamily="34" charset="-122"/>
                <a:cs typeface="Arial" panose="020B0604020202020204" pitchFamily="34" charset="0"/>
              </a:rPr>
              <a:t>的分布上存在明显差异，对应于渔船不同捕捞行为时的运动特性，</a:t>
            </a:r>
            <a:r>
              <a:rPr lang="zh-CN" altLang="en-US" sz="1400" dirty="0">
                <a:solidFill>
                  <a:srgbClr val="C00000"/>
                </a:solidFill>
                <a:ea typeface="微软雅黑" panose="020B0503020204020204" pitchFamily="34" charset="-122"/>
                <a:cs typeface="Arial" panose="020B0604020202020204" pitchFamily="34" charset="0"/>
              </a:rPr>
              <a:t>适合用分位数捕获速度的特征</a:t>
            </a:r>
            <a:r>
              <a:rPr lang="zh-CN" altLang="en-US" sz="1400" dirty="0">
                <a:ea typeface="微软雅黑" panose="020B0503020204020204" pitchFamily="34" charset="-122"/>
                <a:cs typeface="Arial" panose="020B0604020202020204" pitchFamily="34" charset="0"/>
              </a:rPr>
              <a:t>。</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不同捕捞行为的渔船，方向分布特征不明显（方向分布图）：</a:t>
            </a:r>
            <a:r>
              <a:rPr lang="zh-CN" altLang="en-US" sz="1400" dirty="0">
                <a:ea typeface="微软雅黑" panose="020B0503020204020204" pitchFamily="34" charset="-122"/>
                <a:cs typeface="Arial" panose="020B0604020202020204" pitchFamily="34" charset="0"/>
              </a:rPr>
              <a:t>对于不同类别的渔船，方向的分布似乎并不能很好的区分不同类别的渔船。</a:t>
            </a:r>
            <a:endParaRPr lang="en-US" altLang="zh-CN" sz="1400" dirty="0">
              <a:ea typeface="微软雅黑" panose="020B0503020204020204" pitchFamily="34" charset="-122"/>
              <a:cs typeface="Arial" panose="020B0604020202020204" pitchFamily="34" charset="0"/>
            </a:endParaRPr>
          </a:p>
        </p:txBody>
      </p:sp>
      <p:sp>
        <p:nvSpPr>
          <p:cNvPr id="11" name="圆角矩形 14">
            <a:extLst>
              <a:ext uri="{FF2B5EF4-FFF2-40B4-BE49-F238E27FC236}">
                <a16:creationId xmlns:a16="http://schemas.microsoft.com/office/drawing/2014/main" id="{BCAA8823-D860-4223-935E-B7C419A5DB7F}"/>
              </a:ext>
            </a:extLst>
          </p:cNvPr>
          <p:cNvSpPr/>
          <p:nvPr/>
        </p:nvSpPr>
        <p:spPr>
          <a:xfrm>
            <a:off x="7270902" y="1779094"/>
            <a:ext cx="4506950" cy="1289262"/>
          </a:xfrm>
          <a:prstGeom prst="roundRect">
            <a:avLst>
              <a:gd name="adj" fmla="val 5712"/>
            </a:avLst>
          </a:prstGeom>
          <a:solidFill>
            <a:schemeClr val="accent2">
              <a:lumMod val="20000"/>
              <a:lumOff val="80000"/>
            </a:schemeClr>
          </a:solidFill>
        </p:spPr>
        <p:txBody>
          <a:bodyPr wrap="square" anchor="b">
            <a:noAutofit/>
          </a:bodyPr>
          <a:lstStyle/>
          <a:p>
            <a:endParaRPr lang="en-US" altLang="zh-CN" dirty="0"/>
          </a:p>
        </p:txBody>
      </p:sp>
      <p:sp>
        <p:nvSpPr>
          <p:cNvPr id="12" name="文本框 11">
            <a:extLst>
              <a:ext uri="{FF2B5EF4-FFF2-40B4-BE49-F238E27FC236}">
                <a16:creationId xmlns:a16="http://schemas.microsoft.com/office/drawing/2014/main" id="{73D9699B-DB0F-425F-A9A2-37113CBC786F}"/>
              </a:ext>
            </a:extLst>
          </p:cNvPr>
          <p:cNvSpPr txBox="1"/>
          <p:nvPr/>
        </p:nvSpPr>
        <p:spPr>
          <a:xfrm>
            <a:off x="7290649" y="1831255"/>
            <a:ext cx="4477319" cy="1184940"/>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所有轨迹点的速度与方向的分布图与箱型图：</a:t>
            </a:r>
            <a:r>
              <a:rPr lang="zh-CN" altLang="en-US" sz="1400" dirty="0">
                <a:ea typeface="微软雅黑" panose="020B0503020204020204" pitchFamily="34" charset="-122"/>
                <a:cs typeface="Arial" panose="020B0604020202020204" pitchFamily="34" charset="0"/>
              </a:rPr>
              <a:t>将训练集所有轨迹</a:t>
            </a:r>
            <a:r>
              <a:rPr lang="zh-CN" altLang="en-US" sz="1400" dirty="0">
                <a:solidFill>
                  <a:srgbClr val="C00000"/>
                </a:solidFill>
                <a:ea typeface="微软雅黑" panose="020B0503020204020204" pitchFamily="34" charset="-122"/>
                <a:cs typeface="Arial" panose="020B0604020202020204" pitchFamily="34" charset="0"/>
              </a:rPr>
              <a:t>组合</a:t>
            </a:r>
            <a:r>
              <a:rPr lang="en-US" altLang="zh-CN" sz="1400" dirty="0">
                <a:solidFill>
                  <a:srgbClr val="C00000"/>
                </a:solidFill>
                <a:ea typeface="微软雅黑" panose="020B0503020204020204" pitchFamily="34" charset="-122"/>
                <a:cs typeface="Arial" panose="020B0604020202020204" pitchFamily="34" charset="0"/>
              </a:rPr>
              <a:t>(concatenate)</a:t>
            </a:r>
            <a:r>
              <a:rPr lang="zh-CN" altLang="en-US" sz="1400" dirty="0">
                <a:ea typeface="微软雅黑" panose="020B0503020204020204" pitchFamily="34" charset="-122"/>
                <a:cs typeface="Arial" panose="020B0604020202020204" pitchFamily="34" charset="0"/>
              </a:rPr>
              <a:t>在一起，随后按类别画出</a:t>
            </a:r>
            <a:r>
              <a:rPr lang="zh-CN" altLang="en-US" sz="1400" dirty="0">
                <a:solidFill>
                  <a:srgbClr val="C00000"/>
                </a:solidFill>
                <a:ea typeface="微软雅黑" panose="020B0503020204020204" pitchFamily="34" charset="-122"/>
                <a:cs typeface="Arial" panose="020B0604020202020204" pitchFamily="34" charset="0"/>
              </a:rPr>
              <a:t>速度</a:t>
            </a:r>
            <a:r>
              <a:rPr lang="en-US" altLang="zh-CN" sz="1400" dirty="0">
                <a:solidFill>
                  <a:srgbClr val="C00000"/>
                </a:solidFill>
                <a:ea typeface="微软雅黑" panose="020B0503020204020204" pitchFamily="34" charset="-122"/>
                <a:cs typeface="Arial" panose="020B0604020202020204" pitchFamily="34" charset="0"/>
              </a:rPr>
              <a:t>(speed)</a:t>
            </a:r>
            <a:r>
              <a:rPr lang="zh-CN" altLang="en-US" sz="1400" dirty="0">
                <a:ea typeface="微软雅黑" panose="020B0503020204020204" pitchFamily="34" charset="-122"/>
                <a:cs typeface="Arial" panose="020B0604020202020204" pitchFamily="34" charset="0"/>
              </a:rPr>
              <a:t>与</a:t>
            </a:r>
            <a:r>
              <a:rPr lang="zh-CN" altLang="en-US" sz="1400" dirty="0">
                <a:solidFill>
                  <a:srgbClr val="C00000"/>
                </a:solidFill>
                <a:ea typeface="微软雅黑" panose="020B0503020204020204" pitchFamily="34" charset="-122"/>
                <a:cs typeface="Arial" panose="020B0604020202020204" pitchFamily="34" charset="0"/>
              </a:rPr>
              <a:t>方向</a:t>
            </a:r>
            <a:r>
              <a:rPr lang="en-US" altLang="zh-CN" sz="1400" dirty="0">
                <a:solidFill>
                  <a:srgbClr val="C00000"/>
                </a:solidFill>
                <a:ea typeface="微软雅黑" panose="020B0503020204020204" pitchFamily="34" charset="-122"/>
                <a:cs typeface="Arial" panose="020B0604020202020204" pitchFamily="34" charset="0"/>
              </a:rPr>
              <a:t>(direction)</a:t>
            </a:r>
            <a:r>
              <a:rPr lang="zh-CN" altLang="en-US" sz="1400" dirty="0">
                <a:ea typeface="微软雅黑" panose="020B0503020204020204" pitchFamily="34" charset="-122"/>
                <a:cs typeface="Arial" panose="020B0604020202020204" pitchFamily="34" charset="0"/>
              </a:rPr>
              <a:t>的分布图、箱型图。</a:t>
            </a:r>
            <a:endParaRPr lang="en-US" altLang="zh-CN" sz="1400" dirty="0">
              <a:ea typeface="微软雅黑" panose="020B0503020204020204" pitchFamily="34" charset="-122"/>
              <a:cs typeface="Arial" panose="020B0604020202020204" pitchFamily="34" charset="0"/>
            </a:endParaRPr>
          </a:p>
        </p:txBody>
      </p:sp>
      <p:pic>
        <p:nvPicPr>
          <p:cNvPr id="5" name="图片 4">
            <a:extLst>
              <a:ext uri="{FF2B5EF4-FFF2-40B4-BE49-F238E27FC236}">
                <a16:creationId xmlns:a16="http://schemas.microsoft.com/office/drawing/2014/main" id="{3B22915A-B974-4AA5-8791-EDB2CDBD2C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032" y="3898859"/>
            <a:ext cx="6759243" cy="2614294"/>
          </a:xfrm>
          <a:prstGeom prst="rect">
            <a:avLst/>
          </a:prstGeom>
        </p:spPr>
      </p:pic>
      <p:pic>
        <p:nvPicPr>
          <p:cNvPr id="14" name="图片 13">
            <a:extLst>
              <a:ext uri="{FF2B5EF4-FFF2-40B4-BE49-F238E27FC236}">
                <a16:creationId xmlns:a16="http://schemas.microsoft.com/office/drawing/2014/main" id="{84288839-A77E-4EAD-8FD7-E1C320A597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032" y="1273999"/>
            <a:ext cx="6785173" cy="2624860"/>
          </a:xfrm>
          <a:prstGeom prst="rect">
            <a:avLst/>
          </a:prstGeom>
        </p:spPr>
      </p:pic>
      <p:sp>
        <p:nvSpPr>
          <p:cNvPr id="13" name="文本框 12">
            <a:extLst>
              <a:ext uri="{FF2B5EF4-FFF2-40B4-BE49-F238E27FC236}">
                <a16:creationId xmlns:a16="http://schemas.microsoft.com/office/drawing/2014/main" id="{7FA2D87E-98D9-4664-BA8E-D0CE21417F27}"/>
              </a:ext>
            </a:extLst>
          </p:cNvPr>
          <p:cNvSpPr txBox="1"/>
          <p:nvPr/>
        </p:nvSpPr>
        <p:spPr>
          <a:xfrm>
            <a:off x="1776867" y="4141669"/>
            <a:ext cx="1191886" cy="307777"/>
          </a:xfrm>
          <a:prstGeom prst="rect">
            <a:avLst/>
          </a:prstGeom>
          <a:noFill/>
        </p:spPr>
        <p:txBody>
          <a:bodyPr wrap="square" rtlCol="0">
            <a:spAutoFit/>
          </a:bodyPr>
          <a:lstStyle/>
          <a:p>
            <a:r>
              <a:rPr lang="zh-CN" altLang="en-US" sz="1400" b="1" dirty="0">
                <a:solidFill>
                  <a:srgbClr val="000000"/>
                </a:solidFill>
                <a:latin typeface="+mj-ea"/>
                <a:ea typeface="+mj-ea"/>
              </a:rPr>
              <a:t>方向分布图</a:t>
            </a:r>
          </a:p>
        </p:txBody>
      </p:sp>
      <p:sp>
        <p:nvSpPr>
          <p:cNvPr id="15" name="文本框 14">
            <a:extLst>
              <a:ext uri="{FF2B5EF4-FFF2-40B4-BE49-F238E27FC236}">
                <a16:creationId xmlns:a16="http://schemas.microsoft.com/office/drawing/2014/main" id="{1D16C9CA-2083-4030-AFA6-E306A62F0E0E}"/>
              </a:ext>
            </a:extLst>
          </p:cNvPr>
          <p:cNvSpPr txBox="1"/>
          <p:nvPr/>
        </p:nvSpPr>
        <p:spPr>
          <a:xfrm>
            <a:off x="1776867" y="1507339"/>
            <a:ext cx="1191886" cy="307777"/>
          </a:xfrm>
          <a:prstGeom prst="rect">
            <a:avLst/>
          </a:prstGeom>
          <a:noFill/>
        </p:spPr>
        <p:txBody>
          <a:bodyPr wrap="square" rtlCol="0">
            <a:spAutoFit/>
          </a:bodyPr>
          <a:lstStyle/>
          <a:p>
            <a:r>
              <a:rPr lang="zh-CN" altLang="en-US" sz="1400" b="1" dirty="0">
                <a:solidFill>
                  <a:srgbClr val="000000"/>
                </a:solidFill>
                <a:latin typeface="+mj-ea"/>
                <a:ea typeface="+mj-ea"/>
              </a:rPr>
              <a:t>速度分布图</a:t>
            </a:r>
          </a:p>
        </p:txBody>
      </p:sp>
      <p:sp>
        <p:nvSpPr>
          <p:cNvPr id="16" name="文本框 15">
            <a:extLst>
              <a:ext uri="{FF2B5EF4-FFF2-40B4-BE49-F238E27FC236}">
                <a16:creationId xmlns:a16="http://schemas.microsoft.com/office/drawing/2014/main" id="{6A2D878B-6322-4FFA-B8FE-938F1F0CFB99}"/>
              </a:ext>
            </a:extLst>
          </p:cNvPr>
          <p:cNvSpPr txBox="1"/>
          <p:nvPr/>
        </p:nvSpPr>
        <p:spPr>
          <a:xfrm>
            <a:off x="4698241" y="1453554"/>
            <a:ext cx="918818" cy="523220"/>
          </a:xfrm>
          <a:prstGeom prst="rect">
            <a:avLst/>
          </a:prstGeom>
          <a:noFill/>
        </p:spPr>
        <p:txBody>
          <a:bodyPr wrap="square" rtlCol="0">
            <a:spAutoFit/>
          </a:bodyPr>
          <a:lstStyle/>
          <a:p>
            <a:pPr algn="ctr"/>
            <a:r>
              <a:rPr lang="zh-CN" altLang="en-US" sz="1400" b="1" dirty="0">
                <a:solidFill>
                  <a:srgbClr val="000000"/>
                </a:solidFill>
                <a:latin typeface="+mj-ea"/>
                <a:ea typeface="+mj-ea"/>
              </a:rPr>
              <a:t>速度分布箱型图</a:t>
            </a:r>
          </a:p>
        </p:txBody>
      </p:sp>
      <p:sp>
        <p:nvSpPr>
          <p:cNvPr id="17" name="文本框 16">
            <a:extLst>
              <a:ext uri="{FF2B5EF4-FFF2-40B4-BE49-F238E27FC236}">
                <a16:creationId xmlns:a16="http://schemas.microsoft.com/office/drawing/2014/main" id="{87A7C077-D039-4B96-9AF5-2F5A3B1D32D7}"/>
              </a:ext>
            </a:extLst>
          </p:cNvPr>
          <p:cNvSpPr txBox="1"/>
          <p:nvPr/>
        </p:nvSpPr>
        <p:spPr>
          <a:xfrm>
            <a:off x="4653070" y="4141669"/>
            <a:ext cx="1009159" cy="523220"/>
          </a:xfrm>
          <a:prstGeom prst="rect">
            <a:avLst/>
          </a:prstGeom>
          <a:noFill/>
        </p:spPr>
        <p:txBody>
          <a:bodyPr wrap="square" rtlCol="0">
            <a:spAutoFit/>
          </a:bodyPr>
          <a:lstStyle/>
          <a:p>
            <a:pPr algn="ctr"/>
            <a:r>
              <a:rPr lang="zh-CN" altLang="en-US" sz="1400" b="1" dirty="0">
                <a:solidFill>
                  <a:srgbClr val="000000"/>
                </a:solidFill>
                <a:latin typeface="+mj-ea"/>
                <a:ea typeface="+mj-ea"/>
              </a:rPr>
              <a:t>方向分布箱型图</a:t>
            </a:r>
          </a:p>
        </p:txBody>
      </p:sp>
      <p:sp>
        <p:nvSpPr>
          <p:cNvPr id="2" name="灯片编号占位符 1">
            <a:extLst>
              <a:ext uri="{FF2B5EF4-FFF2-40B4-BE49-F238E27FC236}">
                <a16:creationId xmlns:a16="http://schemas.microsoft.com/office/drawing/2014/main" id="{6AE563CE-70D8-4E0A-95F9-46D487FA759A}"/>
              </a:ext>
            </a:extLst>
          </p:cNvPr>
          <p:cNvSpPr>
            <a:spLocks noGrp="1"/>
          </p:cNvSpPr>
          <p:nvPr>
            <p:ph type="sldNum" sz="quarter" idx="10"/>
          </p:nvPr>
        </p:nvSpPr>
        <p:spPr/>
        <p:txBody>
          <a:bodyPr/>
          <a:lstStyle/>
          <a:p>
            <a:pPr>
              <a:defRPr/>
            </a:pPr>
            <a:fld id="{448D2F9F-663C-42D7-B659-B78D1D99B89B}" type="slidenum">
              <a:rPr lang="en-US" altLang="zh-CN" smtClean="0"/>
              <a:t>10</a:t>
            </a:fld>
            <a:endParaRPr lang="en-US" altLang="zh-CN" dirty="0"/>
          </a:p>
        </p:txBody>
      </p:sp>
    </p:spTree>
    <p:extLst>
      <p:ext uri="{BB962C8B-B14F-4D97-AF65-F5344CB8AC3E}">
        <p14:creationId xmlns:p14="http://schemas.microsoft.com/office/powerpoint/2010/main" val="140836518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数据探索：深入北斗轨迹速度时序</a:t>
            </a:r>
          </a:p>
        </p:txBody>
      </p:sp>
      <p:pic>
        <p:nvPicPr>
          <p:cNvPr id="14" name="图片 13">
            <a:extLst>
              <a:ext uri="{FF2B5EF4-FFF2-40B4-BE49-F238E27FC236}">
                <a16:creationId xmlns:a16="http://schemas.microsoft.com/office/drawing/2014/main" id="{B3BC2A84-6C89-4476-87A2-8439B3287D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69" y="1309131"/>
            <a:ext cx="5568294" cy="5164733"/>
          </a:xfrm>
          <a:prstGeom prst="rect">
            <a:avLst/>
          </a:prstGeom>
        </p:spPr>
      </p:pic>
      <p:pic>
        <p:nvPicPr>
          <p:cNvPr id="16" name="图片 15">
            <a:extLst>
              <a:ext uri="{FF2B5EF4-FFF2-40B4-BE49-F238E27FC236}">
                <a16:creationId xmlns:a16="http://schemas.microsoft.com/office/drawing/2014/main" id="{3A285999-2745-4577-8BBA-F68F07E570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7756" y="1309131"/>
            <a:ext cx="2996908" cy="5083296"/>
          </a:xfrm>
          <a:prstGeom prst="rect">
            <a:avLst/>
          </a:prstGeom>
        </p:spPr>
      </p:pic>
      <p:grpSp>
        <p:nvGrpSpPr>
          <p:cNvPr id="17" name="组合 16">
            <a:extLst>
              <a:ext uri="{FF2B5EF4-FFF2-40B4-BE49-F238E27FC236}">
                <a16:creationId xmlns:a16="http://schemas.microsoft.com/office/drawing/2014/main" id="{529E7E93-458C-4112-BF8F-7CF0F51DD0A8}"/>
              </a:ext>
            </a:extLst>
          </p:cNvPr>
          <p:cNvGrpSpPr/>
          <p:nvPr/>
        </p:nvGrpSpPr>
        <p:grpSpPr>
          <a:xfrm>
            <a:off x="8930323" y="1385875"/>
            <a:ext cx="2818765" cy="4919866"/>
            <a:chOff x="5708696" y="3048558"/>
            <a:chExt cx="6516378" cy="1835748"/>
          </a:xfrm>
        </p:grpSpPr>
        <p:sp>
          <p:nvSpPr>
            <p:cNvPr id="18" name="圆角矩形 20">
              <a:extLst>
                <a:ext uri="{FF2B5EF4-FFF2-40B4-BE49-F238E27FC236}">
                  <a16:creationId xmlns:a16="http://schemas.microsoft.com/office/drawing/2014/main" id="{A3CFF48F-00F1-40A4-85B7-F72145A6E393}"/>
                </a:ext>
              </a:extLst>
            </p:cNvPr>
            <p:cNvSpPr/>
            <p:nvPr/>
          </p:nvSpPr>
          <p:spPr>
            <a:xfrm>
              <a:off x="5708701" y="3941698"/>
              <a:ext cx="6516373" cy="942608"/>
            </a:xfrm>
            <a:prstGeom prst="roundRect">
              <a:avLst>
                <a:gd name="adj" fmla="val 5325"/>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7">
              <a:extLst>
                <a:ext uri="{FF2B5EF4-FFF2-40B4-BE49-F238E27FC236}">
                  <a16:creationId xmlns:a16="http://schemas.microsoft.com/office/drawing/2014/main" id="{8B07684D-C80E-4BB3-8E2A-BBE6B81039CA}"/>
                </a:ext>
              </a:extLst>
            </p:cNvPr>
            <p:cNvSpPr/>
            <p:nvPr/>
          </p:nvSpPr>
          <p:spPr>
            <a:xfrm>
              <a:off x="5708696" y="3048558"/>
              <a:ext cx="6516376" cy="219974"/>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轨迹的速度分位数特性</a:t>
              </a:r>
            </a:p>
          </p:txBody>
        </p:sp>
      </p:grpSp>
      <p:sp>
        <p:nvSpPr>
          <p:cNvPr id="21" name="圆角矩形 14">
            <a:extLst>
              <a:ext uri="{FF2B5EF4-FFF2-40B4-BE49-F238E27FC236}">
                <a16:creationId xmlns:a16="http://schemas.microsoft.com/office/drawing/2014/main" id="{2C6F1830-6BC6-4E6C-B326-81015993C75E}"/>
              </a:ext>
            </a:extLst>
          </p:cNvPr>
          <p:cNvSpPr/>
          <p:nvPr/>
        </p:nvSpPr>
        <p:spPr>
          <a:xfrm>
            <a:off x="8930323" y="2013225"/>
            <a:ext cx="2818765" cy="1766295"/>
          </a:xfrm>
          <a:prstGeom prst="roundRect">
            <a:avLst>
              <a:gd name="adj" fmla="val 5712"/>
            </a:avLst>
          </a:prstGeom>
          <a:solidFill>
            <a:schemeClr val="accent2">
              <a:lumMod val="20000"/>
              <a:lumOff val="80000"/>
            </a:schemeClr>
          </a:solidFill>
        </p:spPr>
        <p:txBody>
          <a:bodyPr wrap="square" anchor="b">
            <a:noAutofit/>
          </a:bodyPr>
          <a:lstStyle/>
          <a:p>
            <a:endParaRPr lang="en-US" altLang="zh-CN" dirty="0"/>
          </a:p>
        </p:txBody>
      </p:sp>
      <p:sp>
        <p:nvSpPr>
          <p:cNvPr id="9" name="文本框 8">
            <a:extLst>
              <a:ext uri="{FF2B5EF4-FFF2-40B4-BE49-F238E27FC236}">
                <a16:creationId xmlns:a16="http://schemas.microsoft.com/office/drawing/2014/main" id="{18EB28AC-DE27-4BB8-B544-AA76E48955D6}"/>
              </a:ext>
            </a:extLst>
          </p:cNvPr>
          <p:cNvSpPr txBox="1"/>
          <p:nvPr/>
        </p:nvSpPr>
        <p:spPr>
          <a:xfrm>
            <a:off x="8930326" y="1975413"/>
            <a:ext cx="2818762" cy="1822037"/>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速度分位数热力图</a:t>
            </a:r>
            <a:r>
              <a:rPr lang="en-US" altLang="zh-CN" sz="1400" b="1" dirty="0">
                <a:ea typeface="微软雅黑" panose="020B0503020204020204" pitchFamily="34" charset="-122"/>
                <a:cs typeface="Arial" panose="020B0604020202020204" pitchFamily="34" charset="0"/>
              </a:rPr>
              <a:t>(</a:t>
            </a:r>
            <a:r>
              <a:rPr lang="zh-CN" altLang="en-US" sz="1400" b="1" dirty="0">
                <a:solidFill>
                  <a:srgbClr val="C00000"/>
                </a:solidFill>
                <a:ea typeface="微软雅黑" panose="020B0503020204020204" pitchFamily="34" charset="-122"/>
                <a:cs typeface="Arial" panose="020B0604020202020204" pitchFamily="34" charset="0"/>
              </a:rPr>
              <a:t>图</a:t>
            </a:r>
            <a:r>
              <a:rPr lang="en-US" altLang="zh-CN" sz="1400" b="1" dirty="0">
                <a:solidFill>
                  <a:srgbClr val="C00000"/>
                </a:solidFill>
                <a:ea typeface="微软雅黑" panose="020B0503020204020204" pitchFamily="34" charset="-122"/>
                <a:cs typeface="Arial" panose="020B0604020202020204" pitchFamily="34" charset="0"/>
              </a:rPr>
              <a:t>1</a:t>
            </a:r>
            <a:r>
              <a:rPr lang="en-US" altLang="zh-CN" sz="1400" b="1" dirty="0">
                <a:ea typeface="微软雅黑" panose="020B0503020204020204" pitchFamily="34" charset="-122"/>
                <a:cs typeface="Arial" panose="020B0604020202020204" pitchFamily="34" charset="0"/>
              </a:rPr>
              <a:t>)</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左图为每种类别轨迹随机挑选</a:t>
            </a:r>
            <a:r>
              <a:rPr lang="en-US" altLang="zh-CN" sz="1400" dirty="0">
                <a:ea typeface="微软雅黑" panose="020B0503020204020204" pitchFamily="34" charset="-122"/>
                <a:cs typeface="Arial" panose="020B0604020202020204" pitchFamily="34" charset="0"/>
              </a:rPr>
              <a:t>15</a:t>
            </a:r>
            <a:r>
              <a:rPr lang="zh-CN" altLang="en-US" sz="1400" dirty="0">
                <a:ea typeface="微软雅黑" panose="020B0503020204020204" pitchFamily="34" charset="-122"/>
                <a:cs typeface="Arial" panose="020B0604020202020204" pitchFamily="34" charset="0"/>
              </a:rPr>
              <a:t>条的速度分位数热力图。</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分位数降维结果</a:t>
            </a:r>
            <a:r>
              <a:rPr lang="en-US" altLang="zh-CN" sz="1400" b="1" dirty="0">
                <a:ea typeface="微软雅黑" panose="020B0503020204020204" pitchFamily="34" charset="-122"/>
                <a:cs typeface="Arial" panose="020B0604020202020204" pitchFamily="34" charset="0"/>
              </a:rPr>
              <a:t>(</a:t>
            </a:r>
            <a:r>
              <a:rPr lang="zh-CN" altLang="en-US" sz="1400" b="1" dirty="0">
                <a:solidFill>
                  <a:srgbClr val="C00000"/>
                </a:solidFill>
                <a:ea typeface="微软雅黑" panose="020B0503020204020204" pitchFamily="34" charset="-122"/>
                <a:cs typeface="Arial" panose="020B0604020202020204" pitchFamily="34" charset="0"/>
              </a:rPr>
              <a:t>图</a:t>
            </a:r>
            <a:r>
              <a:rPr lang="en-US" altLang="zh-CN" sz="1400" b="1" dirty="0">
                <a:solidFill>
                  <a:srgbClr val="C00000"/>
                </a:solidFill>
                <a:ea typeface="微软雅黑" panose="020B0503020204020204" pitchFamily="34" charset="-122"/>
                <a:cs typeface="Arial" panose="020B0604020202020204" pitchFamily="34" charset="0"/>
              </a:rPr>
              <a:t>2</a:t>
            </a:r>
            <a:r>
              <a:rPr lang="en-US" altLang="zh-CN" sz="1400" b="1" dirty="0">
                <a:ea typeface="微软雅黑" panose="020B0503020204020204" pitchFamily="34" charset="-122"/>
                <a:cs typeface="Arial" panose="020B0604020202020204" pitchFamily="34" charset="0"/>
              </a:rPr>
              <a:t>) </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速度分位数的</a:t>
            </a:r>
            <a:r>
              <a:rPr lang="en-US" altLang="zh-CN" sz="1400" dirty="0">
                <a:ea typeface="微软雅黑" panose="020B0503020204020204" pitchFamily="34" charset="-122"/>
                <a:cs typeface="Arial" panose="020B0604020202020204" pitchFamily="34" charset="0"/>
              </a:rPr>
              <a:t>PCA</a:t>
            </a:r>
            <a:r>
              <a:rPr lang="zh-CN" altLang="en-US" sz="1400" dirty="0">
                <a:ea typeface="微软雅黑" panose="020B0503020204020204" pitchFamily="34" charset="-122"/>
                <a:cs typeface="Arial" panose="020B0604020202020204" pitchFamily="34" charset="0"/>
              </a:rPr>
              <a:t>和</a:t>
            </a:r>
            <a:r>
              <a:rPr lang="en-US" altLang="zh-CN" sz="1400" dirty="0">
                <a:ea typeface="微软雅黑" panose="020B0503020204020204" pitchFamily="34" charset="-122"/>
                <a:cs typeface="Arial" panose="020B0604020202020204" pitchFamily="34" charset="0"/>
              </a:rPr>
              <a:t>KPCA</a:t>
            </a:r>
            <a:r>
              <a:rPr lang="zh-CN" altLang="en-US" sz="1400" dirty="0">
                <a:ea typeface="微软雅黑" panose="020B0503020204020204" pitchFamily="34" charset="-122"/>
                <a:cs typeface="Arial" panose="020B0604020202020204" pitchFamily="34" charset="0"/>
              </a:rPr>
              <a:t>降维结果。</a:t>
            </a:r>
            <a:endParaRPr lang="en-US" altLang="zh-CN" sz="1400" dirty="0">
              <a:ea typeface="微软雅黑" panose="020B0503020204020204" pitchFamily="34" charset="-122"/>
              <a:cs typeface="Arial" panose="020B0604020202020204" pitchFamily="34" charset="0"/>
            </a:endParaRPr>
          </a:p>
        </p:txBody>
      </p:sp>
      <p:sp>
        <p:nvSpPr>
          <p:cNvPr id="10" name="文本框 9">
            <a:extLst>
              <a:ext uri="{FF2B5EF4-FFF2-40B4-BE49-F238E27FC236}">
                <a16:creationId xmlns:a16="http://schemas.microsoft.com/office/drawing/2014/main" id="{D882BDA5-8DB7-436C-B439-FF509C4876AF}"/>
              </a:ext>
            </a:extLst>
          </p:cNvPr>
          <p:cNvSpPr txBox="1"/>
          <p:nvPr/>
        </p:nvSpPr>
        <p:spPr>
          <a:xfrm>
            <a:off x="8907495" y="3891497"/>
            <a:ext cx="2818762" cy="2382191"/>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三种类型的轨迹的热力图存在明显差异：</a:t>
            </a:r>
            <a:r>
              <a:rPr lang="zh-CN" altLang="en-US" sz="1400" dirty="0">
                <a:ea typeface="微软雅黑" panose="020B0503020204020204" pitchFamily="34" charset="-122"/>
                <a:cs typeface="Arial" panose="020B0604020202020204" pitchFamily="34" charset="0"/>
              </a:rPr>
              <a:t>由热力图，第</a:t>
            </a:r>
            <a:r>
              <a:rPr lang="en-US" altLang="zh-CN" sz="1400" dirty="0">
                <a:ea typeface="微软雅黑" panose="020B0503020204020204" pitchFamily="34" charset="-122"/>
                <a:cs typeface="Arial" panose="020B0604020202020204" pitchFamily="34" charset="0"/>
              </a:rPr>
              <a:t>0</a:t>
            </a:r>
            <a:r>
              <a:rPr lang="zh-CN" altLang="en-US" sz="1400" dirty="0">
                <a:ea typeface="微软雅黑" panose="020B0503020204020204" pitchFamily="34" charset="-122"/>
                <a:cs typeface="Arial" panose="020B0604020202020204" pitchFamily="34" charset="0"/>
              </a:rPr>
              <a:t>类轨迹速度高于第</a:t>
            </a:r>
            <a:r>
              <a:rPr lang="en-US" altLang="zh-CN" sz="1400" dirty="0">
                <a:ea typeface="微软雅黑" panose="020B0503020204020204" pitchFamily="34" charset="-122"/>
                <a:cs typeface="Arial" panose="020B0604020202020204" pitchFamily="34" charset="0"/>
              </a:rPr>
              <a:t>1</a:t>
            </a:r>
            <a:r>
              <a:rPr lang="zh-CN" altLang="en-US" sz="1400" dirty="0">
                <a:ea typeface="微软雅黑" panose="020B0503020204020204" pitchFamily="34" charset="-122"/>
                <a:cs typeface="Arial" panose="020B0604020202020204" pitchFamily="34" charset="0"/>
              </a:rPr>
              <a:t>和第</a:t>
            </a:r>
            <a:r>
              <a:rPr lang="en-US" altLang="zh-CN" sz="1400" dirty="0">
                <a:ea typeface="微软雅黑" panose="020B0503020204020204" pitchFamily="34" charset="-122"/>
                <a:cs typeface="Arial" panose="020B0604020202020204" pitchFamily="34" charset="0"/>
              </a:rPr>
              <a:t>2</a:t>
            </a:r>
            <a:r>
              <a:rPr lang="zh-CN" altLang="en-US" sz="1400" dirty="0">
                <a:ea typeface="微软雅黑" panose="020B0503020204020204" pitchFamily="34" charset="-122"/>
                <a:cs typeface="Arial" panose="020B0604020202020204" pitchFamily="34" charset="0"/>
              </a:rPr>
              <a:t>中轨迹，第</a:t>
            </a:r>
            <a:r>
              <a:rPr lang="en-US" altLang="zh-CN" sz="1400" dirty="0">
                <a:ea typeface="微软雅黑" panose="020B0503020204020204" pitchFamily="34" charset="-122"/>
                <a:cs typeface="Arial" panose="020B0604020202020204" pitchFamily="34" charset="0"/>
              </a:rPr>
              <a:t>1</a:t>
            </a:r>
            <a:r>
              <a:rPr lang="zh-CN" altLang="en-US" sz="1400" dirty="0">
                <a:ea typeface="微软雅黑" panose="020B0503020204020204" pitchFamily="34" charset="-122"/>
                <a:cs typeface="Arial" panose="020B0604020202020204" pitchFamily="34" charset="0"/>
              </a:rPr>
              <a:t>类又明显区分于第</a:t>
            </a:r>
            <a:r>
              <a:rPr lang="en-US" altLang="zh-CN" sz="1400" dirty="0">
                <a:ea typeface="微软雅黑" panose="020B0503020204020204" pitchFamily="34" charset="-122"/>
                <a:cs typeface="Arial" panose="020B0604020202020204" pitchFamily="34" charset="0"/>
              </a:rPr>
              <a:t>2</a:t>
            </a:r>
            <a:r>
              <a:rPr lang="zh-CN" altLang="en-US" sz="1400" dirty="0">
                <a:ea typeface="微软雅黑" panose="020B0503020204020204" pitchFamily="34" charset="-122"/>
                <a:cs typeface="Arial" panose="020B0604020202020204" pitchFamily="34" charset="0"/>
              </a:rPr>
              <a:t>类。</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速度分位数信息冗余程度高：</a:t>
            </a:r>
            <a:r>
              <a:rPr lang="en-US" altLang="zh-CN" sz="1400" dirty="0">
                <a:ea typeface="微软雅黑" panose="020B0503020204020204" pitchFamily="34" charset="-122"/>
                <a:cs typeface="Arial" panose="020B0604020202020204" pitchFamily="34" charset="0"/>
              </a:rPr>
              <a:t>PCA</a:t>
            </a:r>
            <a:r>
              <a:rPr lang="zh-CN" altLang="en-US" sz="1400" dirty="0">
                <a:ea typeface="微软雅黑" panose="020B0503020204020204" pitchFamily="34" charset="-122"/>
                <a:cs typeface="Arial" panose="020B0604020202020204" pitchFamily="34" charset="0"/>
              </a:rPr>
              <a:t>降至</a:t>
            </a:r>
            <a:r>
              <a:rPr lang="en-US" altLang="zh-CN" sz="1400" dirty="0">
                <a:ea typeface="微软雅黑" panose="020B0503020204020204" pitchFamily="34" charset="-122"/>
                <a:cs typeface="Arial" panose="020B0604020202020204" pitchFamily="34" charset="0"/>
              </a:rPr>
              <a:t>2</a:t>
            </a:r>
            <a:r>
              <a:rPr lang="zh-CN" altLang="en-US" sz="1400" dirty="0">
                <a:ea typeface="微软雅黑" panose="020B0503020204020204" pitchFamily="34" charset="-122"/>
                <a:cs typeface="Arial" panose="020B0604020202020204" pitchFamily="34" charset="0"/>
              </a:rPr>
              <a:t>维之后，速度分位数特性</a:t>
            </a:r>
            <a:r>
              <a:rPr lang="zh-CN" altLang="en-US" sz="1400" dirty="0">
                <a:solidFill>
                  <a:srgbClr val="C00000"/>
                </a:solidFill>
                <a:ea typeface="微软雅黑" panose="020B0503020204020204" pitchFamily="34" charset="-122"/>
                <a:cs typeface="Arial" panose="020B0604020202020204" pitchFamily="34" charset="0"/>
              </a:rPr>
              <a:t>仅损失</a:t>
            </a:r>
            <a:r>
              <a:rPr lang="en-US" altLang="zh-CN" sz="1400" dirty="0">
                <a:solidFill>
                  <a:srgbClr val="C00000"/>
                </a:solidFill>
                <a:ea typeface="微软雅黑" panose="020B0503020204020204" pitchFamily="34" charset="-122"/>
                <a:cs typeface="Arial" panose="020B0604020202020204" pitchFamily="34" charset="0"/>
              </a:rPr>
              <a:t>11%</a:t>
            </a:r>
            <a:r>
              <a:rPr lang="zh-CN" altLang="en-US" sz="1400" dirty="0">
                <a:solidFill>
                  <a:srgbClr val="C00000"/>
                </a:solidFill>
                <a:ea typeface="微软雅黑" panose="020B0503020204020204" pitchFamily="34" charset="-122"/>
                <a:cs typeface="Arial" panose="020B0604020202020204" pitchFamily="34" charset="0"/>
              </a:rPr>
              <a:t>左右信息</a:t>
            </a:r>
            <a:r>
              <a:rPr lang="zh-CN" altLang="en-US" sz="1400" dirty="0">
                <a:ea typeface="微软雅黑" panose="020B0503020204020204" pitchFamily="34" charset="-122"/>
                <a:cs typeface="Arial" panose="020B0604020202020204" pitchFamily="34" charset="0"/>
              </a:rPr>
              <a:t>，说明特征冗余明显。</a:t>
            </a:r>
            <a:endParaRPr lang="en-US" altLang="zh-CN" sz="1400" dirty="0">
              <a:ea typeface="微软雅黑" panose="020B0503020204020204" pitchFamily="34" charset="-122"/>
              <a:cs typeface="Arial" panose="020B0604020202020204" pitchFamily="34" charset="0"/>
            </a:endParaRPr>
          </a:p>
        </p:txBody>
      </p:sp>
      <p:sp>
        <p:nvSpPr>
          <p:cNvPr id="12" name="椭圆 11">
            <a:extLst>
              <a:ext uri="{FF2B5EF4-FFF2-40B4-BE49-F238E27FC236}">
                <a16:creationId xmlns:a16="http://schemas.microsoft.com/office/drawing/2014/main" id="{52BE83BD-D2C1-422E-871D-D17C0B2C968B}"/>
              </a:ext>
            </a:extLst>
          </p:cNvPr>
          <p:cNvSpPr/>
          <p:nvPr/>
        </p:nvSpPr>
        <p:spPr>
          <a:xfrm>
            <a:off x="5264248" y="1114821"/>
            <a:ext cx="388620" cy="388620"/>
          </a:xfrm>
          <a:prstGeom prst="ellipse">
            <a:avLst/>
          </a:prstGeom>
          <a:solidFill>
            <a:srgbClr val="FFD2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1</a:t>
            </a:r>
            <a:endParaRPr lang="zh-CN" altLang="en-US" b="1" dirty="0">
              <a:solidFill>
                <a:schemeClr val="tx1"/>
              </a:solidFill>
              <a:latin typeface="+mn-ea"/>
            </a:endParaRPr>
          </a:p>
        </p:txBody>
      </p:sp>
      <p:sp>
        <p:nvSpPr>
          <p:cNvPr id="13" name="椭圆 12">
            <a:extLst>
              <a:ext uri="{FF2B5EF4-FFF2-40B4-BE49-F238E27FC236}">
                <a16:creationId xmlns:a16="http://schemas.microsoft.com/office/drawing/2014/main" id="{ED025B49-AFF2-4D35-89DF-9C9BAC4CF884}"/>
              </a:ext>
            </a:extLst>
          </p:cNvPr>
          <p:cNvSpPr/>
          <p:nvPr/>
        </p:nvSpPr>
        <p:spPr>
          <a:xfrm>
            <a:off x="8301735" y="1114821"/>
            <a:ext cx="388620" cy="388620"/>
          </a:xfrm>
          <a:prstGeom prst="ellipse">
            <a:avLst/>
          </a:prstGeom>
          <a:solidFill>
            <a:srgbClr val="FFD2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2</a:t>
            </a:r>
            <a:endParaRPr lang="zh-CN" altLang="en-US" b="1" dirty="0">
              <a:solidFill>
                <a:schemeClr val="tx1"/>
              </a:solidFill>
              <a:latin typeface="+mn-ea"/>
            </a:endParaRPr>
          </a:p>
        </p:txBody>
      </p:sp>
      <p:sp>
        <p:nvSpPr>
          <p:cNvPr id="2" name="灯片编号占位符 1">
            <a:extLst>
              <a:ext uri="{FF2B5EF4-FFF2-40B4-BE49-F238E27FC236}">
                <a16:creationId xmlns:a16="http://schemas.microsoft.com/office/drawing/2014/main" id="{16A5B723-44F3-44DB-B245-4A24E6A9C908}"/>
              </a:ext>
            </a:extLst>
          </p:cNvPr>
          <p:cNvSpPr>
            <a:spLocks noGrp="1"/>
          </p:cNvSpPr>
          <p:nvPr>
            <p:ph type="sldNum" sz="quarter" idx="10"/>
          </p:nvPr>
        </p:nvSpPr>
        <p:spPr/>
        <p:txBody>
          <a:bodyPr/>
          <a:lstStyle/>
          <a:p>
            <a:pPr>
              <a:defRPr/>
            </a:pPr>
            <a:fld id="{448D2F9F-663C-42D7-B659-B78D1D99B89B}" type="slidenum">
              <a:rPr lang="en-US" altLang="zh-CN" smtClean="0"/>
              <a:t>11</a:t>
            </a:fld>
            <a:endParaRPr lang="en-US" altLang="zh-CN" dirty="0"/>
          </a:p>
        </p:txBody>
      </p:sp>
    </p:spTree>
    <p:extLst>
      <p:ext uri="{BB962C8B-B14F-4D97-AF65-F5344CB8AC3E}">
        <p14:creationId xmlns:p14="http://schemas.microsoft.com/office/powerpoint/2010/main" val="2121913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数据探索：深入</a:t>
            </a:r>
            <a:r>
              <a:rPr lang="en-US" altLang="zh-CN" dirty="0">
                <a:latin typeface="Arial" panose="020B0604020202020204" pitchFamily="34" charset="0"/>
                <a:cs typeface="Arial" panose="020B0604020202020204" pitchFamily="34" charset="0"/>
              </a:rPr>
              <a:t>AIS</a:t>
            </a:r>
            <a:r>
              <a:rPr lang="zh-CN" altLang="en-US" dirty="0">
                <a:latin typeface="Arial" panose="020B0604020202020204" pitchFamily="34" charset="0"/>
                <a:cs typeface="Arial" panose="020B0604020202020204" pitchFamily="34" charset="0"/>
              </a:rPr>
              <a:t>轨迹速度时序</a:t>
            </a:r>
          </a:p>
        </p:txBody>
      </p:sp>
      <p:pic>
        <p:nvPicPr>
          <p:cNvPr id="4" name="图片 3">
            <a:extLst>
              <a:ext uri="{FF2B5EF4-FFF2-40B4-BE49-F238E27FC236}">
                <a16:creationId xmlns:a16="http://schemas.microsoft.com/office/drawing/2014/main" id="{8D9C0BA0-85E4-44AE-92F5-91460757CE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339" y="1348850"/>
            <a:ext cx="6783984" cy="2624400"/>
          </a:xfrm>
          <a:prstGeom prst="rect">
            <a:avLst/>
          </a:prstGeom>
        </p:spPr>
      </p:pic>
      <p:pic>
        <p:nvPicPr>
          <p:cNvPr id="6" name="图片 5">
            <a:extLst>
              <a:ext uri="{FF2B5EF4-FFF2-40B4-BE49-F238E27FC236}">
                <a16:creationId xmlns:a16="http://schemas.microsoft.com/office/drawing/2014/main" id="{C3FBC199-E8D7-41FC-B637-E30F8BD456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600" y="3973250"/>
            <a:ext cx="6785373" cy="2624400"/>
          </a:xfrm>
          <a:prstGeom prst="rect">
            <a:avLst/>
          </a:prstGeom>
        </p:spPr>
      </p:pic>
      <p:grpSp>
        <p:nvGrpSpPr>
          <p:cNvPr id="15" name="组合 14">
            <a:extLst>
              <a:ext uri="{FF2B5EF4-FFF2-40B4-BE49-F238E27FC236}">
                <a16:creationId xmlns:a16="http://schemas.microsoft.com/office/drawing/2014/main" id="{FD6469CD-1F68-494F-B7BA-7331F58B2059}"/>
              </a:ext>
            </a:extLst>
          </p:cNvPr>
          <p:cNvGrpSpPr/>
          <p:nvPr/>
        </p:nvGrpSpPr>
        <p:grpSpPr>
          <a:xfrm>
            <a:off x="7280788" y="2306567"/>
            <a:ext cx="4506950" cy="2965452"/>
            <a:chOff x="1252495" y="3010596"/>
            <a:chExt cx="10822639" cy="1106498"/>
          </a:xfrm>
        </p:grpSpPr>
        <p:sp>
          <p:nvSpPr>
            <p:cNvPr id="16" name="圆角矩形 20">
              <a:extLst>
                <a:ext uri="{FF2B5EF4-FFF2-40B4-BE49-F238E27FC236}">
                  <a16:creationId xmlns:a16="http://schemas.microsoft.com/office/drawing/2014/main" id="{20B8893F-8232-4FBD-BC48-D3BE59E6D6F7}"/>
                </a:ext>
              </a:extLst>
            </p:cNvPr>
            <p:cNvSpPr/>
            <p:nvPr/>
          </p:nvSpPr>
          <p:spPr>
            <a:xfrm>
              <a:off x="1299969" y="3636033"/>
              <a:ext cx="10775165" cy="481061"/>
            </a:xfrm>
            <a:prstGeom prst="roundRect">
              <a:avLst>
                <a:gd name="adj" fmla="val 5325"/>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7">
              <a:extLst>
                <a:ext uri="{FF2B5EF4-FFF2-40B4-BE49-F238E27FC236}">
                  <a16:creationId xmlns:a16="http://schemas.microsoft.com/office/drawing/2014/main" id="{06679030-E9A0-4DF7-A5F7-CC8F4C8ADD81}"/>
                </a:ext>
              </a:extLst>
            </p:cNvPr>
            <p:cNvSpPr/>
            <p:nvPr/>
          </p:nvSpPr>
          <p:spPr>
            <a:xfrm>
              <a:off x="1252495" y="3010596"/>
              <a:ext cx="10822639" cy="137087"/>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AIS</a:t>
              </a:r>
              <a:r>
                <a:rPr lang="zh-CN" altLang="en-US" b="1" dirty="0">
                  <a:solidFill>
                    <a:schemeClr val="tx1"/>
                  </a:solidFill>
                  <a:latin typeface="Arial" panose="020B0604020202020204" pitchFamily="34" charset="0"/>
                  <a:cs typeface="Arial" panose="020B0604020202020204" pitchFamily="34" charset="0"/>
                </a:rPr>
                <a:t>轨迹整体的速度与方向分布特性</a:t>
              </a:r>
            </a:p>
          </p:txBody>
        </p:sp>
      </p:grpSp>
      <p:sp>
        <p:nvSpPr>
          <p:cNvPr id="18" name="文本框 17">
            <a:extLst>
              <a:ext uri="{FF2B5EF4-FFF2-40B4-BE49-F238E27FC236}">
                <a16:creationId xmlns:a16="http://schemas.microsoft.com/office/drawing/2014/main" id="{153D108E-633B-40E2-8D11-71B9EC71CD7F}"/>
              </a:ext>
            </a:extLst>
          </p:cNvPr>
          <p:cNvSpPr txBox="1"/>
          <p:nvPr/>
        </p:nvSpPr>
        <p:spPr>
          <a:xfrm>
            <a:off x="7290672" y="3982756"/>
            <a:ext cx="4487180" cy="1184940"/>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轨迹速度数据同样存在噪声（速度箱型图）：</a:t>
            </a:r>
            <a:r>
              <a:rPr lang="zh-CN" altLang="en-US" sz="1400" dirty="0">
                <a:ea typeface="微软雅黑" panose="020B0503020204020204" pitchFamily="34" charset="-122"/>
                <a:cs typeface="Arial" panose="020B0604020202020204" pitchFamily="34" charset="0"/>
              </a:rPr>
              <a:t>通过分布图可以看出：首先，部分渔船的速度与北斗轨迹类似存在异常值；其次，大部分渔船的速度应该在</a:t>
            </a:r>
            <a:r>
              <a:rPr lang="en-US" altLang="zh-CN" sz="1400" dirty="0">
                <a:solidFill>
                  <a:srgbClr val="C00000"/>
                </a:solidFill>
                <a:ea typeface="微软雅黑" panose="020B0503020204020204" pitchFamily="34" charset="-122"/>
                <a:cs typeface="Arial" panose="020B0604020202020204" pitchFamily="34" charset="0"/>
              </a:rPr>
              <a:t>15</a:t>
            </a:r>
            <a:r>
              <a:rPr lang="zh-CN" altLang="en-US" sz="1400" dirty="0">
                <a:solidFill>
                  <a:srgbClr val="C00000"/>
                </a:solidFill>
                <a:ea typeface="微软雅黑" panose="020B0503020204020204" pitchFamily="34" charset="-122"/>
                <a:cs typeface="Arial" panose="020B0604020202020204" pitchFamily="34" charset="0"/>
              </a:rPr>
              <a:t>节以下</a:t>
            </a:r>
            <a:r>
              <a:rPr lang="zh-CN" altLang="en-US" sz="1400" dirty="0">
                <a:ea typeface="微软雅黑" panose="020B0503020204020204" pitchFamily="34" charset="-122"/>
                <a:cs typeface="Arial" panose="020B0604020202020204" pitchFamily="34" charset="0"/>
              </a:rPr>
              <a:t>，异于北斗轨迹。</a:t>
            </a:r>
            <a:endParaRPr lang="en-US" altLang="zh-CN" sz="1400" dirty="0">
              <a:ea typeface="微软雅黑" panose="020B0503020204020204" pitchFamily="34" charset="-122"/>
              <a:cs typeface="Arial" panose="020B0604020202020204" pitchFamily="34" charset="0"/>
            </a:endParaRPr>
          </a:p>
        </p:txBody>
      </p:sp>
      <p:sp>
        <p:nvSpPr>
          <p:cNvPr id="19" name="圆角矩形 14">
            <a:extLst>
              <a:ext uri="{FF2B5EF4-FFF2-40B4-BE49-F238E27FC236}">
                <a16:creationId xmlns:a16="http://schemas.microsoft.com/office/drawing/2014/main" id="{B1E01F60-18E0-43B4-B8F0-CA27A316AF9C}"/>
              </a:ext>
            </a:extLst>
          </p:cNvPr>
          <p:cNvSpPr/>
          <p:nvPr/>
        </p:nvSpPr>
        <p:spPr>
          <a:xfrm>
            <a:off x="7290672" y="2693494"/>
            <a:ext cx="4506950" cy="1289262"/>
          </a:xfrm>
          <a:prstGeom prst="roundRect">
            <a:avLst>
              <a:gd name="adj" fmla="val 5712"/>
            </a:avLst>
          </a:prstGeom>
          <a:solidFill>
            <a:schemeClr val="accent2">
              <a:lumMod val="20000"/>
              <a:lumOff val="80000"/>
            </a:schemeClr>
          </a:solidFill>
        </p:spPr>
        <p:txBody>
          <a:bodyPr wrap="square" anchor="b">
            <a:noAutofit/>
          </a:bodyPr>
          <a:lstStyle/>
          <a:p>
            <a:endParaRPr lang="en-US" altLang="zh-CN" dirty="0"/>
          </a:p>
        </p:txBody>
      </p:sp>
      <p:sp>
        <p:nvSpPr>
          <p:cNvPr id="20" name="文本框 19">
            <a:extLst>
              <a:ext uri="{FF2B5EF4-FFF2-40B4-BE49-F238E27FC236}">
                <a16:creationId xmlns:a16="http://schemas.microsoft.com/office/drawing/2014/main" id="{8103A0CB-C48A-4872-B61C-69885213E5FE}"/>
              </a:ext>
            </a:extLst>
          </p:cNvPr>
          <p:cNvSpPr txBox="1"/>
          <p:nvPr/>
        </p:nvSpPr>
        <p:spPr>
          <a:xfrm>
            <a:off x="7340022" y="2745655"/>
            <a:ext cx="4313891" cy="1184940"/>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所有</a:t>
            </a:r>
            <a:r>
              <a:rPr lang="en-US" altLang="zh-CN" sz="1400" b="1" dirty="0">
                <a:ea typeface="微软雅黑" panose="020B0503020204020204" pitchFamily="34" charset="-122"/>
                <a:cs typeface="Arial" panose="020B0604020202020204" pitchFamily="34" charset="0"/>
              </a:rPr>
              <a:t>AIS</a:t>
            </a:r>
            <a:r>
              <a:rPr lang="zh-CN" altLang="en-US" sz="1400" b="1" dirty="0">
                <a:ea typeface="微软雅黑" panose="020B0503020204020204" pitchFamily="34" charset="-122"/>
                <a:cs typeface="Arial" panose="020B0604020202020204" pitchFamily="34" charset="0"/>
              </a:rPr>
              <a:t>轨迹点的速度与方向的分布与箱型图：</a:t>
            </a:r>
            <a:r>
              <a:rPr lang="zh-CN" altLang="en-US" sz="1400" dirty="0">
                <a:ea typeface="微软雅黑" panose="020B0503020204020204" pitchFamily="34" charset="-122"/>
                <a:cs typeface="Arial" panose="020B0604020202020204" pitchFamily="34" charset="0"/>
              </a:rPr>
              <a:t>将训练集所有轨迹</a:t>
            </a:r>
            <a:r>
              <a:rPr lang="zh-CN" altLang="en-US" sz="1400" dirty="0">
                <a:solidFill>
                  <a:srgbClr val="C00000"/>
                </a:solidFill>
                <a:ea typeface="微软雅黑" panose="020B0503020204020204" pitchFamily="34" charset="-122"/>
                <a:cs typeface="Arial" panose="020B0604020202020204" pitchFamily="34" charset="0"/>
              </a:rPr>
              <a:t>组合</a:t>
            </a:r>
            <a:r>
              <a:rPr lang="en-US" altLang="zh-CN" sz="1400" dirty="0">
                <a:solidFill>
                  <a:srgbClr val="C00000"/>
                </a:solidFill>
                <a:ea typeface="微软雅黑" panose="020B0503020204020204" pitchFamily="34" charset="-122"/>
                <a:cs typeface="Arial" panose="020B0604020202020204" pitchFamily="34" charset="0"/>
              </a:rPr>
              <a:t>(concatenate)</a:t>
            </a:r>
            <a:r>
              <a:rPr lang="zh-CN" altLang="en-US" sz="1400" dirty="0">
                <a:ea typeface="微软雅黑" panose="020B0503020204020204" pitchFamily="34" charset="-122"/>
                <a:cs typeface="Arial" panose="020B0604020202020204" pitchFamily="34" charset="0"/>
              </a:rPr>
              <a:t>在一起，随后画出</a:t>
            </a:r>
            <a:r>
              <a:rPr lang="zh-CN" altLang="en-US" sz="1400" dirty="0">
                <a:solidFill>
                  <a:srgbClr val="C00000"/>
                </a:solidFill>
                <a:ea typeface="微软雅黑" panose="020B0503020204020204" pitchFamily="34" charset="-122"/>
                <a:cs typeface="Arial" panose="020B0604020202020204" pitchFamily="34" charset="0"/>
              </a:rPr>
              <a:t>速度</a:t>
            </a:r>
            <a:r>
              <a:rPr lang="en-US" altLang="zh-CN" sz="1400" dirty="0">
                <a:solidFill>
                  <a:srgbClr val="C00000"/>
                </a:solidFill>
                <a:ea typeface="微软雅黑" panose="020B0503020204020204" pitchFamily="34" charset="-122"/>
                <a:cs typeface="Arial" panose="020B0604020202020204" pitchFamily="34" charset="0"/>
              </a:rPr>
              <a:t>(speed)</a:t>
            </a:r>
            <a:r>
              <a:rPr lang="zh-CN" altLang="en-US" sz="1400" dirty="0">
                <a:ea typeface="微软雅黑" panose="020B0503020204020204" pitchFamily="34" charset="-122"/>
                <a:cs typeface="Arial" panose="020B0604020202020204" pitchFamily="34" charset="0"/>
              </a:rPr>
              <a:t>与</a:t>
            </a:r>
            <a:r>
              <a:rPr lang="zh-CN" altLang="en-US" sz="1400" dirty="0">
                <a:solidFill>
                  <a:srgbClr val="C00000"/>
                </a:solidFill>
                <a:ea typeface="微软雅黑" panose="020B0503020204020204" pitchFamily="34" charset="-122"/>
                <a:cs typeface="Arial" panose="020B0604020202020204" pitchFamily="34" charset="0"/>
              </a:rPr>
              <a:t>方向</a:t>
            </a:r>
            <a:r>
              <a:rPr lang="en-US" altLang="zh-CN" sz="1400" dirty="0">
                <a:solidFill>
                  <a:srgbClr val="C00000"/>
                </a:solidFill>
                <a:ea typeface="微软雅黑" panose="020B0503020204020204" pitchFamily="34" charset="-122"/>
                <a:cs typeface="Arial" panose="020B0604020202020204" pitchFamily="34" charset="0"/>
              </a:rPr>
              <a:t>(direction)</a:t>
            </a:r>
            <a:r>
              <a:rPr lang="zh-CN" altLang="en-US" sz="1400" dirty="0">
                <a:ea typeface="微软雅黑" panose="020B0503020204020204" pitchFamily="34" charset="-122"/>
                <a:cs typeface="Arial" panose="020B0604020202020204" pitchFamily="34" charset="0"/>
              </a:rPr>
              <a:t>的分布图、箱型图。</a:t>
            </a:r>
            <a:endParaRPr lang="en-US" altLang="zh-CN" sz="1400" dirty="0">
              <a:ea typeface="微软雅黑" panose="020B0503020204020204" pitchFamily="34" charset="-122"/>
              <a:cs typeface="Arial" panose="020B0604020202020204" pitchFamily="34" charset="0"/>
            </a:endParaRPr>
          </a:p>
        </p:txBody>
      </p:sp>
      <p:sp>
        <p:nvSpPr>
          <p:cNvPr id="21" name="文本框 20">
            <a:extLst>
              <a:ext uri="{FF2B5EF4-FFF2-40B4-BE49-F238E27FC236}">
                <a16:creationId xmlns:a16="http://schemas.microsoft.com/office/drawing/2014/main" id="{FC654404-ABE4-4B21-A39F-0BB96FD70174}"/>
              </a:ext>
            </a:extLst>
          </p:cNvPr>
          <p:cNvSpPr txBox="1"/>
          <p:nvPr/>
        </p:nvSpPr>
        <p:spPr>
          <a:xfrm>
            <a:off x="1776867" y="4286088"/>
            <a:ext cx="1191886" cy="307777"/>
          </a:xfrm>
          <a:prstGeom prst="rect">
            <a:avLst/>
          </a:prstGeom>
          <a:noFill/>
        </p:spPr>
        <p:txBody>
          <a:bodyPr wrap="square" rtlCol="0">
            <a:spAutoFit/>
          </a:bodyPr>
          <a:lstStyle/>
          <a:p>
            <a:r>
              <a:rPr lang="zh-CN" altLang="en-US" sz="1400" b="1" dirty="0">
                <a:solidFill>
                  <a:srgbClr val="000000"/>
                </a:solidFill>
                <a:latin typeface="+mj-ea"/>
                <a:ea typeface="+mj-ea"/>
              </a:rPr>
              <a:t>方向分布图</a:t>
            </a:r>
          </a:p>
        </p:txBody>
      </p:sp>
      <p:sp>
        <p:nvSpPr>
          <p:cNvPr id="22" name="文本框 21">
            <a:extLst>
              <a:ext uri="{FF2B5EF4-FFF2-40B4-BE49-F238E27FC236}">
                <a16:creationId xmlns:a16="http://schemas.microsoft.com/office/drawing/2014/main" id="{DA7AB8B0-43F0-44BE-862D-2D9498E4A203}"/>
              </a:ext>
            </a:extLst>
          </p:cNvPr>
          <p:cNvSpPr txBox="1"/>
          <p:nvPr/>
        </p:nvSpPr>
        <p:spPr>
          <a:xfrm>
            <a:off x="1915763" y="1661228"/>
            <a:ext cx="1191886" cy="307777"/>
          </a:xfrm>
          <a:prstGeom prst="rect">
            <a:avLst/>
          </a:prstGeom>
          <a:noFill/>
        </p:spPr>
        <p:txBody>
          <a:bodyPr wrap="square" rtlCol="0">
            <a:spAutoFit/>
          </a:bodyPr>
          <a:lstStyle/>
          <a:p>
            <a:r>
              <a:rPr lang="zh-CN" altLang="en-US" sz="1400" b="1" dirty="0">
                <a:solidFill>
                  <a:srgbClr val="000000"/>
                </a:solidFill>
                <a:latin typeface="+mj-ea"/>
                <a:ea typeface="+mj-ea"/>
              </a:rPr>
              <a:t>速度分布图</a:t>
            </a:r>
          </a:p>
        </p:txBody>
      </p:sp>
      <p:sp>
        <p:nvSpPr>
          <p:cNvPr id="23" name="文本框 22">
            <a:extLst>
              <a:ext uri="{FF2B5EF4-FFF2-40B4-BE49-F238E27FC236}">
                <a16:creationId xmlns:a16="http://schemas.microsoft.com/office/drawing/2014/main" id="{5F12CF3F-F53B-4D1C-B97D-4496F5EE53C5}"/>
              </a:ext>
            </a:extLst>
          </p:cNvPr>
          <p:cNvSpPr txBox="1"/>
          <p:nvPr/>
        </p:nvSpPr>
        <p:spPr>
          <a:xfrm>
            <a:off x="6096000" y="1569645"/>
            <a:ext cx="918818" cy="523220"/>
          </a:xfrm>
          <a:prstGeom prst="rect">
            <a:avLst/>
          </a:prstGeom>
          <a:noFill/>
        </p:spPr>
        <p:txBody>
          <a:bodyPr wrap="square" rtlCol="0">
            <a:spAutoFit/>
          </a:bodyPr>
          <a:lstStyle/>
          <a:p>
            <a:pPr algn="ctr"/>
            <a:r>
              <a:rPr lang="zh-CN" altLang="en-US" sz="1400" b="1" dirty="0">
                <a:solidFill>
                  <a:srgbClr val="000000"/>
                </a:solidFill>
                <a:latin typeface="+mj-ea"/>
                <a:ea typeface="+mj-ea"/>
              </a:rPr>
              <a:t>速度分布箱型图</a:t>
            </a:r>
          </a:p>
        </p:txBody>
      </p:sp>
      <p:sp>
        <p:nvSpPr>
          <p:cNvPr id="24" name="文本框 23">
            <a:extLst>
              <a:ext uri="{FF2B5EF4-FFF2-40B4-BE49-F238E27FC236}">
                <a16:creationId xmlns:a16="http://schemas.microsoft.com/office/drawing/2014/main" id="{CE3609BC-C2D6-4250-9BD5-E8C21A91DAA8}"/>
              </a:ext>
            </a:extLst>
          </p:cNvPr>
          <p:cNvSpPr txBox="1"/>
          <p:nvPr/>
        </p:nvSpPr>
        <p:spPr>
          <a:xfrm>
            <a:off x="6062404" y="4194045"/>
            <a:ext cx="986010" cy="523220"/>
          </a:xfrm>
          <a:prstGeom prst="rect">
            <a:avLst/>
          </a:prstGeom>
          <a:noFill/>
        </p:spPr>
        <p:txBody>
          <a:bodyPr wrap="square" rtlCol="0">
            <a:spAutoFit/>
          </a:bodyPr>
          <a:lstStyle/>
          <a:p>
            <a:pPr algn="ctr"/>
            <a:r>
              <a:rPr lang="zh-CN" altLang="en-US" sz="1400" b="1" dirty="0">
                <a:solidFill>
                  <a:srgbClr val="000000"/>
                </a:solidFill>
                <a:latin typeface="+mj-ea"/>
                <a:ea typeface="+mj-ea"/>
              </a:rPr>
              <a:t>方向分布箱型图</a:t>
            </a:r>
          </a:p>
        </p:txBody>
      </p:sp>
      <p:sp>
        <p:nvSpPr>
          <p:cNvPr id="2" name="灯片编号占位符 1">
            <a:extLst>
              <a:ext uri="{FF2B5EF4-FFF2-40B4-BE49-F238E27FC236}">
                <a16:creationId xmlns:a16="http://schemas.microsoft.com/office/drawing/2014/main" id="{300E402D-0C52-4EB1-AE24-B858954FF1D6}"/>
              </a:ext>
            </a:extLst>
          </p:cNvPr>
          <p:cNvSpPr>
            <a:spLocks noGrp="1"/>
          </p:cNvSpPr>
          <p:nvPr>
            <p:ph type="sldNum" sz="quarter" idx="10"/>
          </p:nvPr>
        </p:nvSpPr>
        <p:spPr/>
        <p:txBody>
          <a:bodyPr/>
          <a:lstStyle/>
          <a:p>
            <a:pPr>
              <a:defRPr/>
            </a:pPr>
            <a:fld id="{448D2F9F-663C-42D7-B659-B78D1D99B89B}" type="slidenum">
              <a:rPr lang="en-US" altLang="zh-CN" smtClean="0"/>
              <a:t>12</a:t>
            </a:fld>
            <a:endParaRPr lang="en-US" altLang="zh-CN" dirty="0"/>
          </a:p>
        </p:txBody>
      </p:sp>
    </p:spTree>
    <p:extLst>
      <p:ext uri="{BB962C8B-B14F-4D97-AF65-F5344CB8AC3E}">
        <p14:creationId xmlns:p14="http://schemas.microsoft.com/office/powerpoint/2010/main" val="52527007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数据探索：深入北斗轨迹坐标信息</a:t>
            </a:r>
          </a:p>
        </p:txBody>
      </p:sp>
      <p:grpSp>
        <p:nvGrpSpPr>
          <p:cNvPr id="7" name="组合 6">
            <a:extLst>
              <a:ext uri="{FF2B5EF4-FFF2-40B4-BE49-F238E27FC236}">
                <a16:creationId xmlns:a16="http://schemas.microsoft.com/office/drawing/2014/main" id="{0247CE5D-0A8B-4E3D-BD2B-1425D9C878D4}"/>
              </a:ext>
            </a:extLst>
          </p:cNvPr>
          <p:cNvGrpSpPr/>
          <p:nvPr/>
        </p:nvGrpSpPr>
        <p:grpSpPr>
          <a:xfrm>
            <a:off x="7251134" y="1392165"/>
            <a:ext cx="4506950" cy="4937101"/>
            <a:chOff x="1252495" y="3010596"/>
            <a:chExt cx="10822639" cy="1842179"/>
          </a:xfrm>
        </p:grpSpPr>
        <p:sp>
          <p:nvSpPr>
            <p:cNvPr id="9" name="圆角矩形 20">
              <a:extLst>
                <a:ext uri="{FF2B5EF4-FFF2-40B4-BE49-F238E27FC236}">
                  <a16:creationId xmlns:a16="http://schemas.microsoft.com/office/drawing/2014/main" id="{06CCD817-C15C-4DFF-AA71-1BCA378EFC38}"/>
                </a:ext>
              </a:extLst>
            </p:cNvPr>
            <p:cNvSpPr/>
            <p:nvPr/>
          </p:nvSpPr>
          <p:spPr>
            <a:xfrm>
              <a:off x="1299969" y="3905166"/>
              <a:ext cx="10775165" cy="947609"/>
            </a:xfrm>
            <a:prstGeom prst="roundRect">
              <a:avLst>
                <a:gd name="adj" fmla="val 5325"/>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17">
              <a:extLst>
                <a:ext uri="{FF2B5EF4-FFF2-40B4-BE49-F238E27FC236}">
                  <a16:creationId xmlns:a16="http://schemas.microsoft.com/office/drawing/2014/main" id="{1671C202-F6DA-4AD6-A3A5-B699EB8486D7}"/>
                </a:ext>
              </a:extLst>
            </p:cNvPr>
            <p:cNvSpPr/>
            <p:nvPr/>
          </p:nvSpPr>
          <p:spPr>
            <a:xfrm>
              <a:off x="1252495" y="3010596"/>
              <a:ext cx="10822639" cy="137087"/>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轨迹整体的经度与纬度分布特性</a:t>
              </a:r>
            </a:p>
          </p:txBody>
        </p:sp>
      </p:grpSp>
      <p:sp>
        <p:nvSpPr>
          <p:cNvPr id="11" name="文本框 10">
            <a:extLst>
              <a:ext uri="{FF2B5EF4-FFF2-40B4-BE49-F238E27FC236}">
                <a16:creationId xmlns:a16="http://schemas.microsoft.com/office/drawing/2014/main" id="{CEBB3617-0E6E-41C5-8F77-34B389532958}"/>
              </a:ext>
            </a:extLst>
          </p:cNvPr>
          <p:cNvSpPr txBox="1"/>
          <p:nvPr/>
        </p:nvSpPr>
        <p:spPr>
          <a:xfrm>
            <a:off x="7251134" y="3854339"/>
            <a:ext cx="4487180" cy="2382191"/>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不同类别的轨迹，经纬度分布有明显区别：</a:t>
            </a:r>
            <a:r>
              <a:rPr lang="zh-CN" altLang="en-US" sz="1400" dirty="0">
                <a:ea typeface="微软雅黑" panose="020B0503020204020204" pitchFamily="34" charset="-122"/>
                <a:cs typeface="Arial" panose="020B0604020202020204" pitchFamily="34" charset="0"/>
              </a:rPr>
              <a:t>从图上看，不同类别的轨迹，经度与纬度分布上有着明显的不一致，内部的中位数，均值都有较大的差异性，</a:t>
            </a:r>
            <a:r>
              <a:rPr lang="zh-CN" altLang="en-US" sz="1400" dirty="0">
                <a:solidFill>
                  <a:srgbClr val="C00000"/>
                </a:solidFill>
                <a:ea typeface="微软雅黑" panose="020B0503020204020204" pitchFamily="34" charset="-122"/>
                <a:cs typeface="Arial" panose="020B0604020202020204" pitchFamily="34" charset="0"/>
              </a:rPr>
              <a:t>分位数特征适合捕获这样的差异</a:t>
            </a:r>
            <a:r>
              <a:rPr lang="zh-CN" altLang="en-US" sz="1400" dirty="0">
                <a:ea typeface="微软雅黑" panose="020B0503020204020204" pitchFamily="34" charset="-122"/>
                <a:cs typeface="Arial" panose="020B0604020202020204" pitchFamily="34" charset="0"/>
              </a:rPr>
              <a:t>。</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坐标图显示，不同类别的渔船明显存在不同的活动海域（下一页）：</a:t>
            </a:r>
            <a:r>
              <a:rPr lang="zh-CN" altLang="en-US" sz="1400" dirty="0">
                <a:ea typeface="微软雅黑" panose="020B0503020204020204" pitchFamily="34" charset="-122"/>
                <a:cs typeface="Arial" panose="020B0604020202020204" pitchFamily="34" charset="0"/>
              </a:rPr>
              <a:t>不同类别的渔船，在平面坐标系下，有着明显不同的活动海域，每条轨迹的最频繁样本图可以清晰看出该规律。</a:t>
            </a:r>
            <a:endParaRPr lang="en-US" altLang="zh-CN" sz="1400" dirty="0">
              <a:ea typeface="微软雅黑" panose="020B0503020204020204" pitchFamily="34" charset="-122"/>
              <a:cs typeface="Arial" panose="020B0604020202020204" pitchFamily="34" charset="0"/>
            </a:endParaRPr>
          </a:p>
        </p:txBody>
      </p:sp>
      <p:sp>
        <p:nvSpPr>
          <p:cNvPr id="12" name="圆角矩形 14">
            <a:extLst>
              <a:ext uri="{FF2B5EF4-FFF2-40B4-BE49-F238E27FC236}">
                <a16:creationId xmlns:a16="http://schemas.microsoft.com/office/drawing/2014/main" id="{DA438310-C918-44C1-87CC-F1920E6FED7D}"/>
              </a:ext>
            </a:extLst>
          </p:cNvPr>
          <p:cNvSpPr/>
          <p:nvPr/>
        </p:nvSpPr>
        <p:spPr>
          <a:xfrm>
            <a:off x="7261018" y="1779094"/>
            <a:ext cx="4506950" cy="2010548"/>
          </a:xfrm>
          <a:prstGeom prst="roundRect">
            <a:avLst>
              <a:gd name="adj" fmla="val 5712"/>
            </a:avLst>
          </a:prstGeom>
          <a:solidFill>
            <a:schemeClr val="accent2">
              <a:lumMod val="20000"/>
              <a:lumOff val="80000"/>
            </a:schemeClr>
          </a:solidFill>
        </p:spPr>
        <p:txBody>
          <a:bodyPr wrap="square" anchor="b">
            <a:noAutofit/>
          </a:bodyPr>
          <a:lstStyle/>
          <a:p>
            <a:endParaRPr lang="en-US" altLang="zh-CN" dirty="0"/>
          </a:p>
        </p:txBody>
      </p:sp>
      <p:sp>
        <p:nvSpPr>
          <p:cNvPr id="13" name="文本框 12">
            <a:extLst>
              <a:ext uri="{FF2B5EF4-FFF2-40B4-BE49-F238E27FC236}">
                <a16:creationId xmlns:a16="http://schemas.microsoft.com/office/drawing/2014/main" id="{DFB706E0-7555-4022-9C35-11365A63236D}"/>
              </a:ext>
            </a:extLst>
          </p:cNvPr>
          <p:cNvSpPr txBox="1"/>
          <p:nvPr/>
        </p:nvSpPr>
        <p:spPr>
          <a:xfrm>
            <a:off x="7270904" y="1844736"/>
            <a:ext cx="4477319" cy="1822037"/>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所有轨迹点的经度与纬度的分布图与箱型图：</a:t>
            </a:r>
            <a:r>
              <a:rPr lang="zh-CN" altLang="en-US" sz="1400" dirty="0">
                <a:ea typeface="微软雅黑" panose="020B0503020204020204" pitchFamily="34" charset="-122"/>
                <a:cs typeface="Arial" panose="020B0604020202020204" pitchFamily="34" charset="0"/>
              </a:rPr>
              <a:t>将训练集所有轨迹</a:t>
            </a:r>
            <a:r>
              <a:rPr lang="zh-CN" altLang="en-US" sz="1400" dirty="0">
                <a:solidFill>
                  <a:srgbClr val="C00000"/>
                </a:solidFill>
                <a:ea typeface="微软雅黑" panose="020B0503020204020204" pitchFamily="34" charset="-122"/>
                <a:cs typeface="Arial" panose="020B0604020202020204" pitchFamily="34" charset="0"/>
              </a:rPr>
              <a:t>组合</a:t>
            </a:r>
            <a:r>
              <a:rPr lang="en-US" altLang="zh-CN" sz="1400" dirty="0">
                <a:solidFill>
                  <a:srgbClr val="C00000"/>
                </a:solidFill>
                <a:ea typeface="微软雅黑" panose="020B0503020204020204" pitchFamily="34" charset="-122"/>
                <a:cs typeface="Arial" panose="020B0604020202020204" pitchFamily="34" charset="0"/>
              </a:rPr>
              <a:t>(concatenate)</a:t>
            </a:r>
            <a:r>
              <a:rPr lang="zh-CN" altLang="en-US" sz="1400" dirty="0">
                <a:ea typeface="微软雅黑" panose="020B0503020204020204" pitchFamily="34" charset="-122"/>
                <a:cs typeface="Arial" panose="020B0604020202020204" pitchFamily="34" charset="0"/>
              </a:rPr>
              <a:t>在一起，随后按类别画出</a:t>
            </a:r>
            <a:r>
              <a:rPr lang="zh-CN" altLang="en-US" sz="1400" dirty="0">
                <a:solidFill>
                  <a:srgbClr val="C00000"/>
                </a:solidFill>
                <a:ea typeface="微软雅黑" panose="020B0503020204020204" pitchFamily="34" charset="-122"/>
                <a:cs typeface="Arial" panose="020B0604020202020204" pitchFamily="34" charset="0"/>
              </a:rPr>
              <a:t>经度</a:t>
            </a:r>
            <a:r>
              <a:rPr lang="en-US" altLang="zh-CN" sz="1400" dirty="0">
                <a:solidFill>
                  <a:srgbClr val="C00000"/>
                </a:solidFill>
                <a:ea typeface="微软雅黑" panose="020B0503020204020204" pitchFamily="34" charset="-122"/>
                <a:cs typeface="Arial" panose="020B0604020202020204" pitchFamily="34" charset="0"/>
              </a:rPr>
              <a:t>(</a:t>
            </a:r>
            <a:r>
              <a:rPr lang="en-US" altLang="zh-CN" sz="1400" dirty="0" err="1">
                <a:solidFill>
                  <a:srgbClr val="C00000"/>
                </a:solidFill>
                <a:ea typeface="微软雅黑" panose="020B0503020204020204" pitchFamily="34" charset="-122"/>
                <a:cs typeface="Arial" panose="020B0604020202020204" pitchFamily="34" charset="0"/>
              </a:rPr>
              <a:t>lon</a:t>
            </a:r>
            <a:r>
              <a:rPr lang="en-US" altLang="zh-CN" sz="1400" dirty="0">
                <a:solidFill>
                  <a:srgbClr val="C00000"/>
                </a:solidFill>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与</a:t>
            </a:r>
            <a:r>
              <a:rPr lang="zh-CN" altLang="en-US" sz="1400" dirty="0">
                <a:solidFill>
                  <a:srgbClr val="C00000"/>
                </a:solidFill>
                <a:ea typeface="微软雅黑" panose="020B0503020204020204" pitchFamily="34" charset="-122"/>
                <a:cs typeface="Arial" panose="020B0604020202020204" pitchFamily="34" charset="0"/>
              </a:rPr>
              <a:t>纬度</a:t>
            </a:r>
            <a:r>
              <a:rPr lang="en-US" altLang="zh-CN" sz="1400" dirty="0">
                <a:solidFill>
                  <a:srgbClr val="C00000"/>
                </a:solidFill>
                <a:ea typeface="微软雅黑" panose="020B0503020204020204" pitchFamily="34" charset="-122"/>
                <a:cs typeface="Arial" panose="020B0604020202020204" pitchFamily="34" charset="0"/>
              </a:rPr>
              <a:t>(</a:t>
            </a:r>
            <a:r>
              <a:rPr lang="en-US" altLang="zh-CN" sz="1400" dirty="0" err="1">
                <a:solidFill>
                  <a:srgbClr val="C00000"/>
                </a:solidFill>
                <a:ea typeface="微软雅黑" panose="020B0503020204020204" pitchFamily="34" charset="-122"/>
                <a:cs typeface="Arial" panose="020B0604020202020204" pitchFamily="34" charset="0"/>
              </a:rPr>
              <a:t>lat</a:t>
            </a:r>
            <a:r>
              <a:rPr lang="en-US" altLang="zh-CN" sz="1400" dirty="0">
                <a:solidFill>
                  <a:srgbClr val="C00000"/>
                </a:solidFill>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分布图、箱型图。</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每一条轨迹的坐标的平均值，频率最高的坐标的分布图：</a:t>
            </a:r>
            <a:r>
              <a:rPr lang="zh-CN" altLang="en-US" sz="1400" dirty="0">
                <a:ea typeface="微软雅黑" panose="020B0503020204020204" pitchFamily="34" charset="-122"/>
                <a:cs typeface="Arial" panose="020B0604020202020204" pitchFamily="34" charset="0"/>
              </a:rPr>
              <a:t>计算每一条轨迹的坐标的平均值，以及频率最高的坐标，并按类别画在图上。（下一页）</a:t>
            </a:r>
            <a:endParaRPr lang="en-US" altLang="zh-CN" sz="1400" dirty="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3304BEE6-5CD9-4FB7-AB87-2FE5E50858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944" y="1268413"/>
            <a:ext cx="6823376" cy="2658696"/>
          </a:xfrm>
          <a:prstGeom prst="rect">
            <a:avLst/>
          </a:prstGeom>
        </p:spPr>
      </p:pic>
      <p:pic>
        <p:nvPicPr>
          <p:cNvPr id="14" name="图片 13">
            <a:extLst>
              <a:ext uri="{FF2B5EF4-FFF2-40B4-BE49-F238E27FC236}">
                <a16:creationId xmlns:a16="http://schemas.microsoft.com/office/drawing/2014/main" id="{C9EFB6FD-7D12-4C64-8DFB-1160ECCE08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916" y="3927109"/>
            <a:ext cx="6807332" cy="2652444"/>
          </a:xfrm>
          <a:prstGeom prst="rect">
            <a:avLst/>
          </a:prstGeom>
        </p:spPr>
      </p:pic>
      <p:sp>
        <p:nvSpPr>
          <p:cNvPr id="2" name="灯片编号占位符 1">
            <a:extLst>
              <a:ext uri="{FF2B5EF4-FFF2-40B4-BE49-F238E27FC236}">
                <a16:creationId xmlns:a16="http://schemas.microsoft.com/office/drawing/2014/main" id="{3EAEF9F1-E2F6-42A6-B39F-42949E43873B}"/>
              </a:ext>
            </a:extLst>
          </p:cNvPr>
          <p:cNvSpPr>
            <a:spLocks noGrp="1"/>
          </p:cNvSpPr>
          <p:nvPr>
            <p:ph type="sldNum" sz="quarter" idx="10"/>
          </p:nvPr>
        </p:nvSpPr>
        <p:spPr/>
        <p:txBody>
          <a:bodyPr/>
          <a:lstStyle/>
          <a:p>
            <a:pPr>
              <a:defRPr/>
            </a:pPr>
            <a:fld id="{448D2F9F-663C-42D7-B659-B78D1D99B89B}" type="slidenum">
              <a:rPr lang="en-US" altLang="zh-CN" smtClean="0"/>
              <a:t>13</a:t>
            </a:fld>
            <a:endParaRPr lang="en-US" altLang="zh-CN" dirty="0"/>
          </a:p>
        </p:txBody>
      </p:sp>
    </p:spTree>
    <p:extLst>
      <p:ext uri="{BB962C8B-B14F-4D97-AF65-F5344CB8AC3E}">
        <p14:creationId xmlns:p14="http://schemas.microsoft.com/office/powerpoint/2010/main" val="79305992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3FFE684-A099-41B6-B75A-7B896A7907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4540" y="1122729"/>
            <a:ext cx="9362919" cy="5509846"/>
          </a:xfrm>
          <a:prstGeom prst="rect">
            <a:avLst/>
          </a:prstGeom>
        </p:spPr>
      </p:pic>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数据探索：深入北斗轨迹坐标信息</a:t>
            </a:r>
          </a:p>
        </p:txBody>
      </p:sp>
      <p:sp>
        <p:nvSpPr>
          <p:cNvPr id="2" name="灯片编号占位符 1">
            <a:extLst>
              <a:ext uri="{FF2B5EF4-FFF2-40B4-BE49-F238E27FC236}">
                <a16:creationId xmlns:a16="http://schemas.microsoft.com/office/drawing/2014/main" id="{F4429F03-3E3A-4B44-AE1D-C1B73E9ABE08}"/>
              </a:ext>
            </a:extLst>
          </p:cNvPr>
          <p:cNvSpPr>
            <a:spLocks noGrp="1"/>
          </p:cNvSpPr>
          <p:nvPr>
            <p:ph type="sldNum" sz="quarter" idx="10"/>
          </p:nvPr>
        </p:nvSpPr>
        <p:spPr/>
        <p:txBody>
          <a:bodyPr/>
          <a:lstStyle/>
          <a:p>
            <a:pPr>
              <a:defRPr/>
            </a:pPr>
            <a:fld id="{448D2F9F-663C-42D7-B659-B78D1D99B89B}" type="slidenum">
              <a:rPr lang="en-US" altLang="zh-CN" smtClean="0"/>
              <a:t>14</a:t>
            </a:fld>
            <a:endParaRPr lang="en-US" altLang="zh-CN" dirty="0"/>
          </a:p>
        </p:txBody>
      </p:sp>
    </p:spTree>
    <p:extLst>
      <p:ext uri="{BB962C8B-B14F-4D97-AF65-F5344CB8AC3E}">
        <p14:creationId xmlns:p14="http://schemas.microsoft.com/office/powerpoint/2010/main" val="327434747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数据探索：</a:t>
            </a:r>
            <a:r>
              <a:rPr lang="en-US" altLang="zh-CN" dirty="0">
                <a:latin typeface="Arial" panose="020B0604020202020204" pitchFamily="34" charset="0"/>
                <a:cs typeface="Arial" panose="020B0604020202020204" pitchFamily="34" charset="0"/>
              </a:rPr>
              <a:t>AIS</a:t>
            </a:r>
            <a:r>
              <a:rPr lang="zh-CN" altLang="en-US" dirty="0">
                <a:latin typeface="Arial" panose="020B0604020202020204" pitchFamily="34" charset="0"/>
                <a:cs typeface="Arial" panose="020B0604020202020204" pitchFamily="34" charset="0"/>
              </a:rPr>
              <a:t>坐标信息与北斗坐标信息对比</a:t>
            </a:r>
          </a:p>
        </p:txBody>
      </p:sp>
      <p:pic>
        <p:nvPicPr>
          <p:cNvPr id="4" name="图片 3">
            <a:extLst>
              <a:ext uri="{FF2B5EF4-FFF2-40B4-BE49-F238E27FC236}">
                <a16:creationId xmlns:a16="http://schemas.microsoft.com/office/drawing/2014/main" id="{28005307-538B-433F-9327-3F246C0FA3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5791" y="1612928"/>
            <a:ext cx="5598581" cy="2165824"/>
          </a:xfrm>
          <a:prstGeom prst="rect">
            <a:avLst/>
          </a:prstGeom>
        </p:spPr>
      </p:pic>
      <p:pic>
        <p:nvPicPr>
          <p:cNvPr id="5" name="图片 4">
            <a:extLst>
              <a:ext uri="{FF2B5EF4-FFF2-40B4-BE49-F238E27FC236}">
                <a16:creationId xmlns:a16="http://schemas.microsoft.com/office/drawing/2014/main" id="{76759988-7193-4BD7-946E-4BB70ABD13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495" y="1612928"/>
            <a:ext cx="5598581" cy="2165824"/>
          </a:xfrm>
          <a:prstGeom prst="rect">
            <a:avLst/>
          </a:prstGeom>
        </p:spPr>
      </p:pic>
      <p:pic>
        <p:nvPicPr>
          <p:cNvPr id="13" name="图片 12">
            <a:extLst>
              <a:ext uri="{FF2B5EF4-FFF2-40B4-BE49-F238E27FC236}">
                <a16:creationId xmlns:a16="http://schemas.microsoft.com/office/drawing/2014/main" id="{4165D5DC-5490-4F00-8FE4-662BF3699D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780" y="3729728"/>
            <a:ext cx="5688012" cy="2216307"/>
          </a:xfrm>
          <a:prstGeom prst="rect">
            <a:avLst/>
          </a:prstGeom>
        </p:spPr>
      </p:pic>
      <p:pic>
        <p:nvPicPr>
          <p:cNvPr id="14" name="图片 13">
            <a:extLst>
              <a:ext uri="{FF2B5EF4-FFF2-40B4-BE49-F238E27FC236}">
                <a16:creationId xmlns:a16="http://schemas.microsoft.com/office/drawing/2014/main" id="{1AE78016-4F29-4705-8CB1-F17A38BDFC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8817" y="3778752"/>
            <a:ext cx="5565556" cy="2168592"/>
          </a:xfrm>
          <a:prstGeom prst="rect">
            <a:avLst/>
          </a:prstGeom>
        </p:spPr>
      </p:pic>
      <p:sp>
        <p:nvSpPr>
          <p:cNvPr id="3" name="文本框 2">
            <a:extLst>
              <a:ext uri="{FF2B5EF4-FFF2-40B4-BE49-F238E27FC236}">
                <a16:creationId xmlns:a16="http://schemas.microsoft.com/office/drawing/2014/main" id="{AC60D396-7C47-4031-8F6F-F6B7A2CCE027}"/>
              </a:ext>
            </a:extLst>
          </p:cNvPr>
          <p:cNvSpPr txBox="1"/>
          <p:nvPr/>
        </p:nvSpPr>
        <p:spPr>
          <a:xfrm>
            <a:off x="2271962" y="1772601"/>
            <a:ext cx="902825" cy="523220"/>
          </a:xfrm>
          <a:prstGeom prst="rect">
            <a:avLst/>
          </a:prstGeom>
          <a:noFill/>
        </p:spPr>
        <p:txBody>
          <a:bodyPr wrap="square" rtlCol="0">
            <a:spAutoFit/>
          </a:bodyPr>
          <a:lstStyle/>
          <a:p>
            <a:pPr algn="ctr"/>
            <a:r>
              <a:rPr lang="en-US" altLang="zh-CN" sz="1400" b="1" dirty="0">
                <a:latin typeface="+mn-ea"/>
                <a:ea typeface="+mn-ea"/>
              </a:rPr>
              <a:t>AIS</a:t>
            </a:r>
            <a:r>
              <a:rPr lang="zh-CN" altLang="en-US" sz="1400" b="1" dirty="0">
                <a:latin typeface="+mn-ea"/>
                <a:ea typeface="+mn-ea"/>
              </a:rPr>
              <a:t>经度分布图</a:t>
            </a:r>
          </a:p>
        </p:txBody>
      </p:sp>
      <p:sp>
        <p:nvSpPr>
          <p:cNvPr id="15" name="文本框 14">
            <a:extLst>
              <a:ext uri="{FF2B5EF4-FFF2-40B4-BE49-F238E27FC236}">
                <a16:creationId xmlns:a16="http://schemas.microsoft.com/office/drawing/2014/main" id="{BDB36FB9-B1EF-4CBA-A706-20A2F2CBE419}"/>
              </a:ext>
            </a:extLst>
          </p:cNvPr>
          <p:cNvSpPr txBox="1"/>
          <p:nvPr/>
        </p:nvSpPr>
        <p:spPr>
          <a:xfrm>
            <a:off x="4984253" y="1772601"/>
            <a:ext cx="1067177" cy="523220"/>
          </a:xfrm>
          <a:prstGeom prst="rect">
            <a:avLst/>
          </a:prstGeom>
          <a:noFill/>
        </p:spPr>
        <p:txBody>
          <a:bodyPr wrap="square" rtlCol="0">
            <a:spAutoFit/>
          </a:bodyPr>
          <a:lstStyle/>
          <a:p>
            <a:pPr algn="ctr"/>
            <a:r>
              <a:rPr lang="en-US" altLang="zh-CN" sz="1400" b="1" dirty="0">
                <a:latin typeface="+mn-ea"/>
                <a:ea typeface="+mn-ea"/>
              </a:rPr>
              <a:t>AIS</a:t>
            </a:r>
            <a:r>
              <a:rPr lang="zh-CN" altLang="en-US" sz="1400" b="1" dirty="0">
                <a:latin typeface="+mn-ea"/>
                <a:ea typeface="+mn-ea"/>
              </a:rPr>
              <a:t>经度分布箱型图</a:t>
            </a:r>
          </a:p>
        </p:txBody>
      </p:sp>
      <p:sp>
        <p:nvSpPr>
          <p:cNvPr id="16" name="文本框 15">
            <a:extLst>
              <a:ext uri="{FF2B5EF4-FFF2-40B4-BE49-F238E27FC236}">
                <a16:creationId xmlns:a16="http://schemas.microsoft.com/office/drawing/2014/main" id="{788BD80F-3208-47BA-9923-1206295C3A76}"/>
              </a:ext>
            </a:extLst>
          </p:cNvPr>
          <p:cNvSpPr txBox="1"/>
          <p:nvPr/>
        </p:nvSpPr>
        <p:spPr>
          <a:xfrm>
            <a:off x="6417627" y="1774262"/>
            <a:ext cx="902825" cy="523220"/>
          </a:xfrm>
          <a:prstGeom prst="rect">
            <a:avLst/>
          </a:prstGeom>
          <a:noFill/>
        </p:spPr>
        <p:txBody>
          <a:bodyPr wrap="square" rtlCol="0">
            <a:spAutoFit/>
          </a:bodyPr>
          <a:lstStyle/>
          <a:p>
            <a:pPr algn="ctr"/>
            <a:r>
              <a:rPr lang="en-US" altLang="zh-CN" sz="1400" b="1" dirty="0">
                <a:latin typeface="+mn-ea"/>
                <a:ea typeface="+mn-ea"/>
              </a:rPr>
              <a:t>AIS</a:t>
            </a:r>
            <a:r>
              <a:rPr lang="zh-CN" altLang="en-US" sz="1400" b="1" dirty="0">
                <a:latin typeface="+mn-ea"/>
                <a:ea typeface="+mn-ea"/>
              </a:rPr>
              <a:t>纬度分布图</a:t>
            </a:r>
          </a:p>
        </p:txBody>
      </p:sp>
      <p:sp>
        <p:nvSpPr>
          <p:cNvPr id="17" name="文本框 16">
            <a:extLst>
              <a:ext uri="{FF2B5EF4-FFF2-40B4-BE49-F238E27FC236}">
                <a16:creationId xmlns:a16="http://schemas.microsoft.com/office/drawing/2014/main" id="{30AF9754-5B74-4632-B3F8-61C7655E93AF}"/>
              </a:ext>
            </a:extLst>
          </p:cNvPr>
          <p:cNvSpPr txBox="1"/>
          <p:nvPr/>
        </p:nvSpPr>
        <p:spPr>
          <a:xfrm>
            <a:off x="9129918" y="1774262"/>
            <a:ext cx="1067177" cy="523220"/>
          </a:xfrm>
          <a:prstGeom prst="rect">
            <a:avLst/>
          </a:prstGeom>
          <a:noFill/>
        </p:spPr>
        <p:txBody>
          <a:bodyPr wrap="square" rtlCol="0">
            <a:spAutoFit/>
          </a:bodyPr>
          <a:lstStyle/>
          <a:p>
            <a:pPr algn="ctr"/>
            <a:r>
              <a:rPr lang="en-US" altLang="zh-CN" sz="1400" b="1" dirty="0">
                <a:latin typeface="+mn-ea"/>
                <a:ea typeface="+mn-ea"/>
              </a:rPr>
              <a:t>AIS</a:t>
            </a:r>
            <a:r>
              <a:rPr lang="zh-CN" altLang="en-US" sz="1400" b="1" dirty="0">
                <a:latin typeface="+mn-ea"/>
                <a:ea typeface="+mn-ea"/>
              </a:rPr>
              <a:t>纬度分布箱型图</a:t>
            </a:r>
          </a:p>
        </p:txBody>
      </p:sp>
      <p:sp>
        <p:nvSpPr>
          <p:cNvPr id="18" name="文本框 17">
            <a:extLst>
              <a:ext uri="{FF2B5EF4-FFF2-40B4-BE49-F238E27FC236}">
                <a16:creationId xmlns:a16="http://schemas.microsoft.com/office/drawing/2014/main" id="{EA80FDB0-1BE8-4112-BCD1-7441B0081551}"/>
              </a:ext>
            </a:extLst>
          </p:cNvPr>
          <p:cNvSpPr txBox="1"/>
          <p:nvPr/>
        </p:nvSpPr>
        <p:spPr>
          <a:xfrm>
            <a:off x="1027566" y="5888012"/>
            <a:ext cx="1823138" cy="307777"/>
          </a:xfrm>
          <a:prstGeom prst="rect">
            <a:avLst/>
          </a:prstGeom>
          <a:noFill/>
        </p:spPr>
        <p:txBody>
          <a:bodyPr wrap="square" rtlCol="0">
            <a:spAutoFit/>
          </a:bodyPr>
          <a:lstStyle/>
          <a:p>
            <a:pPr algn="ctr"/>
            <a:r>
              <a:rPr lang="zh-CN" altLang="en-US" sz="1400" b="1" dirty="0">
                <a:latin typeface="+mn-ea"/>
                <a:ea typeface="+mn-ea"/>
              </a:rPr>
              <a:t>北斗轨迹经度分布图</a:t>
            </a:r>
          </a:p>
        </p:txBody>
      </p:sp>
      <p:sp>
        <p:nvSpPr>
          <p:cNvPr id="19" name="文本框 18">
            <a:extLst>
              <a:ext uri="{FF2B5EF4-FFF2-40B4-BE49-F238E27FC236}">
                <a16:creationId xmlns:a16="http://schemas.microsoft.com/office/drawing/2014/main" id="{B79604F8-4BE9-4AFE-99A8-D1BEF2217FF2}"/>
              </a:ext>
            </a:extLst>
          </p:cNvPr>
          <p:cNvSpPr txBox="1"/>
          <p:nvPr/>
        </p:nvSpPr>
        <p:spPr>
          <a:xfrm>
            <a:off x="3657288" y="5888011"/>
            <a:ext cx="2261072" cy="307777"/>
          </a:xfrm>
          <a:prstGeom prst="rect">
            <a:avLst/>
          </a:prstGeom>
          <a:noFill/>
        </p:spPr>
        <p:txBody>
          <a:bodyPr wrap="square" rtlCol="0">
            <a:spAutoFit/>
          </a:bodyPr>
          <a:lstStyle/>
          <a:p>
            <a:pPr algn="ctr"/>
            <a:r>
              <a:rPr lang="zh-CN" altLang="en-US" sz="1400" b="1" dirty="0">
                <a:latin typeface="+mn-ea"/>
                <a:ea typeface="+mn-ea"/>
              </a:rPr>
              <a:t>北斗轨迹经度分布箱型图</a:t>
            </a:r>
          </a:p>
        </p:txBody>
      </p:sp>
      <p:sp>
        <p:nvSpPr>
          <p:cNvPr id="20" name="文本框 19">
            <a:extLst>
              <a:ext uri="{FF2B5EF4-FFF2-40B4-BE49-F238E27FC236}">
                <a16:creationId xmlns:a16="http://schemas.microsoft.com/office/drawing/2014/main" id="{2BC6C030-E134-4329-8D19-643BDF041954}"/>
              </a:ext>
            </a:extLst>
          </p:cNvPr>
          <p:cNvSpPr txBox="1"/>
          <p:nvPr/>
        </p:nvSpPr>
        <p:spPr>
          <a:xfrm>
            <a:off x="6713923" y="5888014"/>
            <a:ext cx="1823138" cy="307777"/>
          </a:xfrm>
          <a:prstGeom prst="rect">
            <a:avLst/>
          </a:prstGeom>
          <a:noFill/>
        </p:spPr>
        <p:txBody>
          <a:bodyPr wrap="square" rtlCol="0">
            <a:spAutoFit/>
          </a:bodyPr>
          <a:lstStyle/>
          <a:p>
            <a:pPr algn="ctr"/>
            <a:r>
              <a:rPr lang="zh-CN" altLang="en-US" sz="1400" b="1" dirty="0">
                <a:latin typeface="+mn-ea"/>
                <a:ea typeface="+mn-ea"/>
              </a:rPr>
              <a:t>北斗轨迹纬度分布图</a:t>
            </a:r>
          </a:p>
        </p:txBody>
      </p:sp>
      <p:sp>
        <p:nvSpPr>
          <p:cNvPr id="21" name="文本框 20">
            <a:extLst>
              <a:ext uri="{FF2B5EF4-FFF2-40B4-BE49-F238E27FC236}">
                <a16:creationId xmlns:a16="http://schemas.microsoft.com/office/drawing/2014/main" id="{9704266B-4B5F-4477-A699-323BACAB68EC}"/>
              </a:ext>
            </a:extLst>
          </p:cNvPr>
          <p:cNvSpPr txBox="1"/>
          <p:nvPr/>
        </p:nvSpPr>
        <p:spPr>
          <a:xfrm>
            <a:off x="9345300" y="5888013"/>
            <a:ext cx="2145515" cy="307777"/>
          </a:xfrm>
          <a:prstGeom prst="rect">
            <a:avLst/>
          </a:prstGeom>
          <a:noFill/>
        </p:spPr>
        <p:txBody>
          <a:bodyPr wrap="square" rtlCol="0">
            <a:spAutoFit/>
          </a:bodyPr>
          <a:lstStyle/>
          <a:p>
            <a:pPr algn="ctr"/>
            <a:r>
              <a:rPr lang="zh-CN" altLang="en-US" sz="1400" b="1" dirty="0">
                <a:latin typeface="+mn-ea"/>
                <a:ea typeface="+mn-ea"/>
              </a:rPr>
              <a:t>北斗轨迹纬度分布箱型图</a:t>
            </a:r>
          </a:p>
        </p:txBody>
      </p:sp>
      <p:sp>
        <p:nvSpPr>
          <p:cNvPr id="2" name="灯片编号占位符 1">
            <a:extLst>
              <a:ext uri="{FF2B5EF4-FFF2-40B4-BE49-F238E27FC236}">
                <a16:creationId xmlns:a16="http://schemas.microsoft.com/office/drawing/2014/main" id="{B2A18BCA-023B-4D89-9B6E-0F61AE62BF0B}"/>
              </a:ext>
            </a:extLst>
          </p:cNvPr>
          <p:cNvSpPr>
            <a:spLocks noGrp="1"/>
          </p:cNvSpPr>
          <p:nvPr>
            <p:ph type="sldNum" sz="quarter" idx="10"/>
          </p:nvPr>
        </p:nvSpPr>
        <p:spPr/>
        <p:txBody>
          <a:bodyPr/>
          <a:lstStyle/>
          <a:p>
            <a:pPr>
              <a:defRPr/>
            </a:pPr>
            <a:fld id="{448D2F9F-663C-42D7-B659-B78D1D99B89B}" type="slidenum">
              <a:rPr lang="en-US" altLang="zh-CN" smtClean="0"/>
              <a:t>15</a:t>
            </a:fld>
            <a:endParaRPr lang="en-US" altLang="zh-CN" dirty="0"/>
          </a:p>
        </p:txBody>
      </p:sp>
    </p:spTree>
    <p:extLst>
      <p:ext uri="{BB962C8B-B14F-4D97-AF65-F5344CB8AC3E}">
        <p14:creationId xmlns:p14="http://schemas.microsoft.com/office/powerpoint/2010/main" val="9523393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数据探索：基于北斗轨迹的信息熵的特征重要性排序</a:t>
            </a:r>
          </a:p>
        </p:txBody>
      </p:sp>
      <p:sp>
        <p:nvSpPr>
          <p:cNvPr id="21" name="圆角矩形 14">
            <a:extLst>
              <a:ext uri="{FF2B5EF4-FFF2-40B4-BE49-F238E27FC236}">
                <a16:creationId xmlns:a16="http://schemas.microsoft.com/office/drawing/2014/main" id="{2C6F1830-6BC6-4E6C-B326-81015993C75E}"/>
              </a:ext>
            </a:extLst>
          </p:cNvPr>
          <p:cNvSpPr/>
          <p:nvPr/>
        </p:nvSpPr>
        <p:spPr>
          <a:xfrm>
            <a:off x="5904067" y="4454800"/>
            <a:ext cx="5803640" cy="2097130"/>
          </a:xfrm>
          <a:prstGeom prst="roundRect">
            <a:avLst>
              <a:gd name="adj" fmla="val 5712"/>
            </a:avLst>
          </a:prstGeom>
          <a:solidFill>
            <a:schemeClr val="accent2">
              <a:lumMod val="20000"/>
              <a:lumOff val="80000"/>
            </a:schemeClr>
          </a:solidFill>
        </p:spPr>
        <p:txBody>
          <a:bodyPr wrap="square" anchor="b">
            <a:noAutofit/>
          </a:bodyPr>
          <a:lstStyle/>
          <a:p>
            <a:endParaRPr lang="en-US" altLang="zh-CN" dirty="0"/>
          </a:p>
        </p:txBody>
      </p:sp>
      <p:graphicFrame>
        <p:nvGraphicFramePr>
          <p:cNvPr id="3" name="表格 2">
            <a:extLst>
              <a:ext uri="{FF2B5EF4-FFF2-40B4-BE49-F238E27FC236}">
                <a16:creationId xmlns:a16="http://schemas.microsoft.com/office/drawing/2014/main" id="{5A93452F-05D7-4C45-B895-4AB8A61E763D}"/>
              </a:ext>
            </a:extLst>
          </p:cNvPr>
          <p:cNvGraphicFramePr>
            <a:graphicFrameLocks noGrp="1"/>
          </p:cNvGraphicFramePr>
          <p:nvPr>
            <p:extLst>
              <p:ext uri="{D42A27DB-BD31-4B8C-83A1-F6EECF244321}">
                <p14:modId xmlns:p14="http://schemas.microsoft.com/office/powerpoint/2010/main" val="982235323"/>
              </p:ext>
            </p:extLst>
          </p:nvPr>
        </p:nvGraphicFramePr>
        <p:xfrm>
          <a:off x="495723" y="1366513"/>
          <a:ext cx="5137756" cy="5146640"/>
        </p:xfrm>
        <a:graphic>
          <a:graphicData uri="http://schemas.openxmlformats.org/drawingml/2006/table">
            <a:tbl>
              <a:tblPr firstRow="1" bandRow="1">
                <a:tableStyleId>{073A0DAA-6AF3-43AB-8588-CEC1D06C72B9}</a:tableStyleId>
              </a:tblPr>
              <a:tblGrid>
                <a:gridCol w="2058890">
                  <a:extLst>
                    <a:ext uri="{9D8B030D-6E8A-4147-A177-3AD203B41FA5}">
                      <a16:colId xmlns:a16="http://schemas.microsoft.com/office/drawing/2014/main" val="1778778465"/>
                    </a:ext>
                  </a:extLst>
                </a:gridCol>
                <a:gridCol w="3078866">
                  <a:extLst>
                    <a:ext uri="{9D8B030D-6E8A-4147-A177-3AD203B41FA5}">
                      <a16:colId xmlns:a16="http://schemas.microsoft.com/office/drawing/2014/main" val="1143432987"/>
                    </a:ext>
                  </a:extLst>
                </a:gridCol>
              </a:tblGrid>
              <a:tr h="411032">
                <a:tc>
                  <a:txBody>
                    <a:bodyPr/>
                    <a:lstStyle/>
                    <a:p>
                      <a:pPr algn="ctr"/>
                      <a:r>
                        <a:rPr lang="zh-CN" altLang="en-US" dirty="0"/>
                        <a:t>基础统计特征</a:t>
                      </a:r>
                    </a:p>
                  </a:txBody>
                  <a:tcPr anchor="ctr"/>
                </a:tc>
                <a:tc>
                  <a:txBody>
                    <a:bodyPr/>
                    <a:lstStyle/>
                    <a:p>
                      <a:pPr algn="ctr"/>
                      <a:r>
                        <a:rPr lang="zh-CN" altLang="en-US" dirty="0"/>
                        <a:t>特征解释</a:t>
                      </a:r>
                    </a:p>
                  </a:txBody>
                  <a:tcPr anchor="ctr"/>
                </a:tc>
                <a:extLst>
                  <a:ext uri="{0D108BD9-81ED-4DB2-BD59-A6C34878D82A}">
                    <a16:rowId xmlns:a16="http://schemas.microsoft.com/office/drawing/2014/main" val="1230252547"/>
                  </a:ext>
                </a:extLst>
              </a:tr>
              <a:tr h="411032">
                <a:tc>
                  <a:txBody>
                    <a:bodyPr/>
                    <a:lstStyle/>
                    <a:p>
                      <a:pPr algn="ctr"/>
                      <a:r>
                        <a:rPr lang="en-US" altLang="zh-CN" sz="1400" dirty="0" err="1">
                          <a:latin typeface="+mn-ea"/>
                          <a:ea typeface="+mn-ea"/>
                        </a:rPr>
                        <a:t>Base_lon_mean</a:t>
                      </a:r>
                      <a:endParaRPr lang="zh-CN" altLang="en-US" sz="1400" dirty="0">
                        <a:latin typeface="+mn-ea"/>
                        <a:ea typeface="+mn-ea"/>
                      </a:endParaRPr>
                    </a:p>
                  </a:txBody>
                  <a:tcPr anchor="ctr"/>
                </a:tc>
                <a:tc>
                  <a:txBody>
                    <a:bodyPr/>
                    <a:lstStyle/>
                    <a:p>
                      <a:pPr algn="ctr"/>
                      <a:r>
                        <a:rPr lang="zh-CN" altLang="en-US" sz="1400" dirty="0">
                          <a:latin typeface="+mn-ea"/>
                          <a:ea typeface="+mn-ea"/>
                        </a:rPr>
                        <a:t>轨迹的经度的均值</a:t>
                      </a:r>
                    </a:p>
                  </a:txBody>
                  <a:tcPr anchor="ctr"/>
                </a:tc>
                <a:extLst>
                  <a:ext uri="{0D108BD9-81ED-4DB2-BD59-A6C34878D82A}">
                    <a16:rowId xmlns:a16="http://schemas.microsoft.com/office/drawing/2014/main" val="555067447"/>
                  </a:ext>
                </a:extLst>
              </a:tr>
              <a:tr h="411032">
                <a:tc>
                  <a:txBody>
                    <a:bodyPr/>
                    <a:lstStyle/>
                    <a:p>
                      <a:pPr algn="ctr"/>
                      <a:r>
                        <a:rPr lang="en-US" altLang="zh-CN" sz="1400" dirty="0" err="1">
                          <a:latin typeface="+mn-ea"/>
                          <a:ea typeface="+mn-ea"/>
                        </a:rPr>
                        <a:t>Base_lon_median</a:t>
                      </a:r>
                      <a:endParaRPr lang="zh-CN" altLang="en-US" sz="1400" dirty="0">
                        <a:latin typeface="+mn-ea"/>
                        <a:ea typeface="+mn-ea"/>
                      </a:endParaRPr>
                    </a:p>
                  </a:txBody>
                  <a:tcPr anchor="ctr"/>
                </a:tc>
                <a:tc>
                  <a:txBody>
                    <a:bodyPr/>
                    <a:lstStyle/>
                    <a:p>
                      <a:pPr algn="ctr"/>
                      <a:r>
                        <a:rPr lang="zh-CN" altLang="en-US" sz="1400" dirty="0">
                          <a:latin typeface="+mn-ea"/>
                          <a:ea typeface="+mn-ea"/>
                        </a:rPr>
                        <a:t>轨迹经度的中位数</a:t>
                      </a:r>
                    </a:p>
                  </a:txBody>
                  <a:tcPr anchor="ctr"/>
                </a:tc>
                <a:extLst>
                  <a:ext uri="{0D108BD9-81ED-4DB2-BD59-A6C34878D82A}">
                    <a16:rowId xmlns:a16="http://schemas.microsoft.com/office/drawing/2014/main" val="2133990628"/>
                  </a:ext>
                </a:extLst>
              </a:tr>
              <a:tr h="411032">
                <a:tc>
                  <a:txBody>
                    <a:bodyPr/>
                    <a:lstStyle/>
                    <a:p>
                      <a:pPr algn="ctr"/>
                      <a:r>
                        <a:rPr lang="en-US" altLang="zh-CN" sz="1400" dirty="0" err="1">
                          <a:latin typeface="+mn-ea"/>
                          <a:ea typeface="+mn-ea"/>
                        </a:rPr>
                        <a:t>Base_lon_ptp</a:t>
                      </a:r>
                      <a:endParaRPr lang="zh-CN" altLang="en-US" sz="1400" dirty="0">
                        <a:latin typeface="+mn-ea"/>
                        <a:ea typeface="+mn-ea"/>
                      </a:endParaRPr>
                    </a:p>
                  </a:txBody>
                  <a:tcPr anchor="ctr"/>
                </a:tc>
                <a:tc>
                  <a:txBody>
                    <a:bodyPr/>
                    <a:lstStyle/>
                    <a:p>
                      <a:pPr algn="ctr"/>
                      <a:r>
                        <a:rPr lang="zh-CN" altLang="en-US" sz="1400" dirty="0">
                          <a:latin typeface="+mn-ea"/>
                          <a:ea typeface="+mn-ea"/>
                        </a:rPr>
                        <a:t>轨迹的经度最大值减最小值</a:t>
                      </a:r>
                    </a:p>
                  </a:txBody>
                  <a:tcPr anchor="ctr"/>
                </a:tc>
                <a:extLst>
                  <a:ext uri="{0D108BD9-81ED-4DB2-BD59-A6C34878D82A}">
                    <a16:rowId xmlns:a16="http://schemas.microsoft.com/office/drawing/2014/main" val="3016572407"/>
                  </a:ext>
                </a:extLst>
              </a:tr>
              <a:tr h="411032">
                <a:tc>
                  <a:txBody>
                    <a:bodyPr/>
                    <a:lstStyle/>
                    <a:p>
                      <a:pPr algn="ctr"/>
                      <a:r>
                        <a:rPr lang="en-US" altLang="zh-CN" sz="1400" dirty="0" err="1">
                          <a:latin typeface="+mn-ea"/>
                          <a:ea typeface="+mn-ea"/>
                        </a:rPr>
                        <a:t>Base_lat_mean</a:t>
                      </a:r>
                      <a:endParaRPr lang="zh-CN" altLang="en-US" sz="1400" dirty="0">
                        <a:latin typeface="+mn-ea"/>
                        <a:ea typeface="+mn-ea"/>
                      </a:endParaRPr>
                    </a:p>
                  </a:txBody>
                  <a:tcPr anchor="ctr"/>
                </a:tc>
                <a:tc>
                  <a:txBody>
                    <a:bodyPr/>
                    <a:lstStyle/>
                    <a:p>
                      <a:pPr algn="ctr"/>
                      <a:r>
                        <a:rPr lang="zh-CN" altLang="en-US" sz="1400" dirty="0">
                          <a:latin typeface="+mn-ea"/>
                          <a:ea typeface="+mn-ea"/>
                        </a:rPr>
                        <a:t>轨迹纬度的均值</a:t>
                      </a:r>
                    </a:p>
                  </a:txBody>
                  <a:tcPr anchor="ctr"/>
                </a:tc>
                <a:extLst>
                  <a:ext uri="{0D108BD9-81ED-4DB2-BD59-A6C34878D82A}">
                    <a16:rowId xmlns:a16="http://schemas.microsoft.com/office/drawing/2014/main" val="1642352813"/>
                  </a:ext>
                </a:extLst>
              </a:tr>
              <a:tr h="411032">
                <a:tc>
                  <a:txBody>
                    <a:bodyPr/>
                    <a:lstStyle/>
                    <a:p>
                      <a:pPr algn="ctr"/>
                      <a:r>
                        <a:rPr lang="en-US" altLang="zh-CN" sz="1400" b="1" dirty="0">
                          <a:latin typeface="+mn-ea"/>
                          <a:ea typeface="+mn-ea"/>
                        </a:rPr>
                        <a:t>…</a:t>
                      </a:r>
                      <a:endParaRPr lang="zh-CN" altLang="en-US" sz="1400" b="1" dirty="0">
                        <a:latin typeface="+mn-ea"/>
                        <a:ea typeface="+mn-ea"/>
                      </a:endParaRPr>
                    </a:p>
                  </a:txBody>
                  <a:tcPr anchor="ctr"/>
                </a:tc>
                <a:tc>
                  <a:txBody>
                    <a:bodyPr/>
                    <a:lstStyle/>
                    <a:p>
                      <a:pPr algn="ctr"/>
                      <a:r>
                        <a:rPr lang="en-US" altLang="zh-CN" sz="1400" b="1" dirty="0">
                          <a:latin typeface="+mn-ea"/>
                          <a:ea typeface="+mn-ea"/>
                        </a:rPr>
                        <a:t>…</a:t>
                      </a:r>
                      <a:endParaRPr lang="zh-CN" altLang="en-US" sz="1400" b="1" dirty="0">
                        <a:latin typeface="+mn-ea"/>
                        <a:ea typeface="+mn-ea"/>
                      </a:endParaRPr>
                    </a:p>
                  </a:txBody>
                  <a:tcPr anchor="ctr"/>
                </a:tc>
                <a:extLst>
                  <a:ext uri="{0D108BD9-81ED-4DB2-BD59-A6C34878D82A}">
                    <a16:rowId xmlns:a16="http://schemas.microsoft.com/office/drawing/2014/main" val="1628045461"/>
                  </a:ext>
                </a:extLst>
              </a:tr>
              <a:tr h="411032">
                <a:tc>
                  <a:txBody>
                    <a:bodyPr/>
                    <a:lstStyle/>
                    <a:p>
                      <a:pPr marL="0" algn="ctr" defTabSz="685800" rtl="0" eaLnBrk="1" latinLnBrk="0" hangingPunct="1"/>
                      <a:r>
                        <a:rPr lang="en-US" altLang="zh-CN" sz="1400" kern="1200" dirty="0" err="1">
                          <a:solidFill>
                            <a:schemeClr val="dk1"/>
                          </a:solidFill>
                          <a:latin typeface="+mn-ea"/>
                          <a:ea typeface="+mn-ea"/>
                          <a:cs typeface="+mn-cs"/>
                        </a:rPr>
                        <a:t>Base_lon</a:t>
                      </a:r>
                      <a:r>
                        <a:rPr lang="en-US" altLang="zh-CN" sz="1400" kern="1200" dirty="0">
                          <a:solidFill>
                            <a:schemeClr val="dk1"/>
                          </a:solidFill>
                          <a:latin typeface="+mn-ea"/>
                          <a:ea typeface="+mn-ea"/>
                          <a:cs typeface="+mn-cs"/>
                        </a:rPr>
                        <a:t>/</a:t>
                      </a:r>
                      <a:r>
                        <a:rPr lang="en-US" altLang="zh-CN" sz="1400" kern="1200" dirty="0" err="1">
                          <a:solidFill>
                            <a:schemeClr val="dk1"/>
                          </a:solidFill>
                          <a:latin typeface="+mn-ea"/>
                          <a:ea typeface="+mn-ea"/>
                          <a:cs typeface="+mn-cs"/>
                        </a:rPr>
                        <a:t>lat_mean</a:t>
                      </a:r>
                      <a:endParaRPr lang="zh-CN" altLang="en-US" sz="1400" kern="1200" dirty="0">
                        <a:solidFill>
                          <a:schemeClr val="dk1"/>
                        </a:solidFill>
                        <a:latin typeface="+mn-ea"/>
                        <a:ea typeface="+mn-ea"/>
                        <a:cs typeface="+mn-cs"/>
                      </a:endParaRPr>
                    </a:p>
                  </a:txBody>
                  <a:tcPr anchor="ctr"/>
                </a:tc>
                <a:tc>
                  <a:txBody>
                    <a:bodyPr/>
                    <a:lstStyle/>
                    <a:p>
                      <a:pPr marL="0" algn="ctr" defTabSz="685800" rtl="0" eaLnBrk="1" latinLnBrk="0" hangingPunct="1"/>
                      <a:r>
                        <a:rPr lang="zh-CN" altLang="en-US" sz="1400" kern="1200" dirty="0">
                          <a:solidFill>
                            <a:schemeClr val="dk1"/>
                          </a:solidFill>
                          <a:latin typeface="+mn-ea"/>
                          <a:ea typeface="+mn-ea"/>
                          <a:cs typeface="+mn-cs"/>
                        </a:rPr>
                        <a:t>轨迹经度与纬度的交叉特征均值</a:t>
                      </a:r>
                    </a:p>
                  </a:txBody>
                  <a:tcPr anchor="ctr"/>
                </a:tc>
                <a:extLst>
                  <a:ext uri="{0D108BD9-81ED-4DB2-BD59-A6C34878D82A}">
                    <a16:rowId xmlns:a16="http://schemas.microsoft.com/office/drawing/2014/main" val="4140960372"/>
                  </a:ext>
                </a:extLst>
              </a:tr>
              <a:tr h="41103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err="1">
                          <a:solidFill>
                            <a:schemeClr val="dk1"/>
                          </a:solidFill>
                          <a:latin typeface="+mn-ea"/>
                          <a:ea typeface="+mn-ea"/>
                          <a:cs typeface="+mn-cs"/>
                        </a:rPr>
                        <a:t>Base_lon</a:t>
                      </a:r>
                      <a:r>
                        <a:rPr lang="en-US" altLang="zh-CN" sz="1400" kern="1200" dirty="0">
                          <a:solidFill>
                            <a:schemeClr val="dk1"/>
                          </a:solidFill>
                          <a:latin typeface="+mn-ea"/>
                          <a:ea typeface="+mn-ea"/>
                          <a:cs typeface="+mn-cs"/>
                        </a:rPr>
                        <a:t>/</a:t>
                      </a:r>
                      <a:r>
                        <a:rPr lang="en-US" altLang="zh-CN" sz="1400" kern="1200" dirty="0" err="1">
                          <a:solidFill>
                            <a:schemeClr val="dk1"/>
                          </a:solidFill>
                          <a:latin typeface="+mn-ea"/>
                          <a:ea typeface="+mn-ea"/>
                          <a:cs typeface="+mn-cs"/>
                        </a:rPr>
                        <a:t>lat_median</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kern="1200" dirty="0">
                          <a:solidFill>
                            <a:schemeClr val="dk1"/>
                          </a:solidFill>
                          <a:latin typeface="+mn-ea"/>
                          <a:ea typeface="+mn-ea"/>
                          <a:cs typeface="+mn-cs"/>
                        </a:rPr>
                        <a:t>轨迹经度与纬度的交叉特征中位数</a:t>
                      </a:r>
                    </a:p>
                  </a:txBody>
                  <a:tcPr anchor="ctr"/>
                </a:tc>
                <a:extLst>
                  <a:ext uri="{0D108BD9-81ED-4DB2-BD59-A6C34878D82A}">
                    <a16:rowId xmlns:a16="http://schemas.microsoft.com/office/drawing/2014/main" val="3189986582"/>
                  </a:ext>
                </a:extLst>
              </a:tr>
              <a:tr h="411032">
                <a:tc>
                  <a:txBody>
                    <a:bodyPr/>
                    <a:lstStyle/>
                    <a:p>
                      <a:pPr marL="0" algn="ctr" defTabSz="685800" rtl="0" eaLnBrk="1" latinLnBrk="0" hangingPunct="1"/>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tc>
                  <a:txBody>
                    <a:bodyPr/>
                    <a:lstStyle/>
                    <a:p>
                      <a:pPr marL="0" algn="ctr" defTabSz="685800" rtl="0" eaLnBrk="1" latinLnBrk="0" hangingPunct="1"/>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extLst>
                  <a:ext uri="{0D108BD9-81ED-4DB2-BD59-A6C34878D82A}">
                    <a16:rowId xmlns:a16="http://schemas.microsoft.com/office/drawing/2014/main" val="1529009192"/>
                  </a:ext>
                </a:extLst>
              </a:tr>
              <a:tr h="411032">
                <a:tc>
                  <a:txBody>
                    <a:bodyPr/>
                    <a:lstStyle/>
                    <a:p>
                      <a:pPr marL="0" algn="ctr" defTabSz="685800" rtl="0" eaLnBrk="1" latinLnBrk="0" hangingPunct="1"/>
                      <a:r>
                        <a:rPr lang="en-US" altLang="zh-CN" sz="1400" kern="1200" dirty="0">
                          <a:solidFill>
                            <a:schemeClr val="dk1"/>
                          </a:solidFill>
                          <a:latin typeface="+mn-ea"/>
                          <a:ea typeface="+mn-ea"/>
                          <a:cs typeface="+mn-cs"/>
                        </a:rPr>
                        <a:t>Base_speed_quantile_0.25</a:t>
                      </a:r>
                      <a:endParaRPr lang="zh-CN" altLang="en-US" sz="1400" kern="1200" dirty="0">
                        <a:solidFill>
                          <a:schemeClr val="dk1"/>
                        </a:solidFill>
                        <a:latin typeface="+mn-ea"/>
                        <a:ea typeface="+mn-ea"/>
                        <a:cs typeface="+mn-cs"/>
                      </a:endParaRPr>
                    </a:p>
                  </a:txBody>
                  <a:tcPr anchor="ctr"/>
                </a:tc>
                <a:tc>
                  <a:txBody>
                    <a:bodyPr/>
                    <a:lstStyle/>
                    <a:p>
                      <a:pPr marL="0" algn="ctr" defTabSz="685800" rtl="0" eaLnBrk="1" latinLnBrk="0" hangingPunct="1"/>
                      <a:r>
                        <a:rPr lang="zh-CN" altLang="en-US" sz="1400" kern="1200" dirty="0">
                          <a:solidFill>
                            <a:schemeClr val="dk1"/>
                          </a:solidFill>
                          <a:latin typeface="+mn-ea"/>
                          <a:ea typeface="+mn-ea"/>
                          <a:cs typeface="+mn-cs"/>
                        </a:rPr>
                        <a:t>轨迹速度的</a:t>
                      </a:r>
                      <a:r>
                        <a:rPr lang="en-US" altLang="zh-CN" sz="1400" kern="1200" dirty="0">
                          <a:solidFill>
                            <a:schemeClr val="dk1"/>
                          </a:solidFill>
                          <a:latin typeface="+mn-ea"/>
                          <a:ea typeface="+mn-ea"/>
                          <a:cs typeface="+mn-cs"/>
                        </a:rPr>
                        <a:t>25</a:t>
                      </a:r>
                      <a:r>
                        <a:rPr lang="zh-CN" altLang="en-US" sz="1400" kern="1200" dirty="0">
                          <a:solidFill>
                            <a:schemeClr val="dk1"/>
                          </a:solidFill>
                          <a:latin typeface="+mn-ea"/>
                          <a:ea typeface="+mn-ea"/>
                          <a:cs typeface="+mn-cs"/>
                        </a:rPr>
                        <a:t>分位数</a:t>
                      </a:r>
                    </a:p>
                  </a:txBody>
                  <a:tcPr anchor="ctr"/>
                </a:tc>
                <a:extLst>
                  <a:ext uri="{0D108BD9-81ED-4DB2-BD59-A6C34878D82A}">
                    <a16:rowId xmlns:a16="http://schemas.microsoft.com/office/drawing/2014/main" val="61799417"/>
                  </a:ext>
                </a:extLst>
              </a:tr>
              <a:tr h="411032">
                <a:tc>
                  <a:txBody>
                    <a:bodyPr/>
                    <a:lstStyle/>
                    <a:p>
                      <a:pPr marL="0" algn="ctr" defTabSz="685800" rtl="0" eaLnBrk="1" latinLnBrk="0" hangingPunct="1"/>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tc>
                  <a:txBody>
                    <a:bodyPr/>
                    <a:lstStyle/>
                    <a:p>
                      <a:pPr marL="0" algn="ctr" defTabSz="685800" rtl="0" eaLnBrk="1" latinLnBrk="0" hangingPunct="1"/>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extLst>
                  <a:ext uri="{0D108BD9-81ED-4DB2-BD59-A6C34878D82A}">
                    <a16:rowId xmlns:a16="http://schemas.microsoft.com/office/drawing/2014/main" val="3731980699"/>
                  </a:ext>
                </a:extLst>
              </a:tr>
              <a:tr h="411032">
                <a:tc>
                  <a:txBody>
                    <a:bodyPr/>
                    <a:lstStyle/>
                    <a:p>
                      <a:pPr marL="0" algn="ctr" defTabSz="685800" rtl="0" eaLnBrk="1" latinLnBrk="0" hangingPunct="1"/>
                      <a:r>
                        <a:rPr lang="en-US" altLang="zh-CN" sz="1400" kern="1200" dirty="0">
                          <a:solidFill>
                            <a:schemeClr val="dk1"/>
                          </a:solidFill>
                          <a:latin typeface="+mn-ea"/>
                          <a:ea typeface="+mn-ea"/>
                          <a:cs typeface="+mn-cs"/>
                        </a:rPr>
                        <a:t>Base_direction_quantile_75</a:t>
                      </a:r>
                      <a:endParaRPr lang="zh-CN" altLang="en-US" sz="1400" kern="1200" dirty="0">
                        <a:solidFill>
                          <a:schemeClr val="dk1"/>
                        </a:solidFill>
                        <a:latin typeface="+mn-ea"/>
                        <a:ea typeface="+mn-ea"/>
                        <a:cs typeface="+mn-cs"/>
                      </a:endParaRPr>
                    </a:p>
                  </a:txBody>
                  <a:tcPr anchor="ctr"/>
                </a:tc>
                <a:tc>
                  <a:txBody>
                    <a:bodyPr/>
                    <a:lstStyle/>
                    <a:p>
                      <a:pPr marL="0" algn="ctr" defTabSz="685800" rtl="0" eaLnBrk="1" latinLnBrk="0" hangingPunct="1"/>
                      <a:r>
                        <a:rPr lang="zh-CN" altLang="en-US" sz="1400" kern="1200" dirty="0">
                          <a:solidFill>
                            <a:schemeClr val="dk1"/>
                          </a:solidFill>
                          <a:latin typeface="+mn-ea"/>
                          <a:ea typeface="+mn-ea"/>
                          <a:cs typeface="+mn-cs"/>
                        </a:rPr>
                        <a:t>轨迹角度的</a:t>
                      </a:r>
                      <a:r>
                        <a:rPr lang="en-US" altLang="zh-CN" sz="1400" kern="1200" dirty="0">
                          <a:solidFill>
                            <a:schemeClr val="dk1"/>
                          </a:solidFill>
                          <a:latin typeface="+mn-ea"/>
                          <a:ea typeface="+mn-ea"/>
                          <a:cs typeface="+mn-cs"/>
                        </a:rPr>
                        <a:t>75</a:t>
                      </a:r>
                      <a:r>
                        <a:rPr lang="zh-CN" altLang="en-US" sz="1400" kern="1200" dirty="0">
                          <a:solidFill>
                            <a:schemeClr val="dk1"/>
                          </a:solidFill>
                          <a:latin typeface="+mn-ea"/>
                          <a:ea typeface="+mn-ea"/>
                          <a:cs typeface="+mn-cs"/>
                        </a:rPr>
                        <a:t>分位数</a:t>
                      </a:r>
                    </a:p>
                  </a:txBody>
                  <a:tcPr anchor="ctr"/>
                </a:tc>
                <a:extLst>
                  <a:ext uri="{0D108BD9-81ED-4DB2-BD59-A6C34878D82A}">
                    <a16:rowId xmlns:a16="http://schemas.microsoft.com/office/drawing/2014/main" val="2418952709"/>
                  </a:ext>
                </a:extLst>
              </a:tr>
            </a:tbl>
          </a:graphicData>
        </a:graphic>
      </p:graphicFrame>
      <p:pic>
        <p:nvPicPr>
          <p:cNvPr id="5" name="图片 4">
            <a:extLst>
              <a:ext uri="{FF2B5EF4-FFF2-40B4-BE49-F238E27FC236}">
                <a16:creationId xmlns:a16="http://schemas.microsoft.com/office/drawing/2014/main" id="{F375C909-0C6A-4A6D-94B1-A9E63B3188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2637" y="1221439"/>
            <a:ext cx="5803640" cy="3224435"/>
          </a:xfrm>
          <a:prstGeom prst="rect">
            <a:avLst/>
          </a:prstGeom>
        </p:spPr>
      </p:pic>
      <p:sp>
        <p:nvSpPr>
          <p:cNvPr id="11" name="文本框 10">
            <a:extLst>
              <a:ext uri="{FF2B5EF4-FFF2-40B4-BE49-F238E27FC236}">
                <a16:creationId xmlns:a16="http://schemas.microsoft.com/office/drawing/2014/main" id="{D9F88C29-175E-41D8-ABF8-DC2313C9CC16}"/>
              </a:ext>
            </a:extLst>
          </p:cNvPr>
          <p:cNvSpPr txBox="1"/>
          <p:nvPr/>
        </p:nvSpPr>
        <p:spPr>
          <a:xfrm>
            <a:off x="5904067" y="4458742"/>
            <a:ext cx="5803640" cy="2102114"/>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提取了</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表中所示的</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每条轨迹的一系列的基础统计特征，基础统计特征表如左图所示，计算基础统计特征与标签的信息增益</a:t>
            </a:r>
            <a:r>
              <a:rPr lang="en-US" altLang="zh-CN" sz="1400" dirty="0">
                <a:ea typeface="微软雅黑" panose="020B0503020204020204" pitchFamily="34" charset="-122"/>
                <a:cs typeface="Arial" panose="020B0604020202020204" pitchFamily="34" charset="0"/>
              </a:rPr>
              <a:t>(Information Gain)</a:t>
            </a:r>
            <a:r>
              <a:rPr lang="zh-CN" altLang="en-US" sz="1400" dirty="0">
                <a:ea typeface="微软雅黑" panose="020B0503020204020204" pitchFamily="34" charset="-122"/>
                <a:cs typeface="Arial" panose="020B0604020202020204" pitchFamily="34" charset="0"/>
              </a:rPr>
              <a:t>。随后将特征分为五类：</a:t>
            </a:r>
            <a:r>
              <a:rPr lang="zh-CN" altLang="en-US" sz="1400" dirty="0">
                <a:solidFill>
                  <a:srgbClr val="C00000"/>
                </a:solidFill>
                <a:ea typeface="微软雅黑" panose="020B0503020204020204" pitchFamily="34" charset="-122"/>
                <a:cs typeface="Arial" panose="020B0604020202020204" pitchFamily="34" charset="0"/>
              </a:rPr>
              <a:t>方向特征，经度特征，纬度特征，经纬度交叉特征与速度特征</a:t>
            </a:r>
            <a:r>
              <a:rPr lang="zh-CN" altLang="en-US" sz="1400" dirty="0">
                <a:ea typeface="微软雅黑" panose="020B0503020204020204" pitchFamily="34" charset="-122"/>
                <a:cs typeface="Arial" panose="020B0604020202020204" pitchFamily="34" charset="0"/>
              </a:rPr>
              <a:t>并计算增益均值。</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熵的均值图（上图）：</a:t>
            </a:r>
            <a:r>
              <a:rPr lang="zh-CN" altLang="en-US" sz="1400" dirty="0">
                <a:ea typeface="微软雅黑" panose="020B0503020204020204" pitchFamily="34" charset="-122"/>
                <a:cs typeface="Arial" panose="020B0604020202020204" pitchFamily="34" charset="0"/>
              </a:rPr>
              <a:t>纬度特征与经度特征对于区分不同类别的轨迹都有较强的效果；方向的统计特征则区分能力较弱；速度则强于方向，与之前分析结论基本一致。</a:t>
            </a:r>
            <a:endParaRPr lang="en-US" altLang="zh-CN" sz="1400" dirty="0">
              <a:ea typeface="微软雅黑" panose="020B0503020204020204" pitchFamily="34" charset="-122"/>
              <a:cs typeface="Arial" panose="020B0604020202020204" pitchFamily="34" charset="0"/>
            </a:endParaRPr>
          </a:p>
        </p:txBody>
      </p:sp>
      <p:sp>
        <p:nvSpPr>
          <p:cNvPr id="2" name="灯片编号占位符 1">
            <a:extLst>
              <a:ext uri="{FF2B5EF4-FFF2-40B4-BE49-F238E27FC236}">
                <a16:creationId xmlns:a16="http://schemas.microsoft.com/office/drawing/2014/main" id="{1A476B6E-836F-4DBD-924E-A020B9779B9D}"/>
              </a:ext>
            </a:extLst>
          </p:cNvPr>
          <p:cNvSpPr>
            <a:spLocks noGrp="1"/>
          </p:cNvSpPr>
          <p:nvPr>
            <p:ph type="sldNum" sz="quarter" idx="10"/>
          </p:nvPr>
        </p:nvSpPr>
        <p:spPr/>
        <p:txBody>
          <a:bodyPr/>
          <a:lstStyle/>
          <a:p>
            <a:pPr>
              <a:defRPr/>
            </a:pPr>
            <a:fld id="{448D2F9F-663C-42D7-B659-B78D1D99B89B}" type="slidenum">
              <a:rPr lang="en-US" altLang="zh-CN" smtClean="0"/>
              <a:t>16</a:t>
            </a:fld>
            <a:endParaRPr lang="en-US" altLang="zh-CN" dirty="0"/>
          </a:p>
        </p:txBody>
      </p:sp>
    </p:spTree>
    <p:extLst>
      <p:ext uri="{BB962C8B-B14F-4D97-AF65-F5344CB8AC3E}">
        <p14:creationId xmlns:p14="http://schemas.microsoft.com/office/powerpoint/2010/main" val="290420681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基础数据探索总结</a:t>
            </a:r>
          </a:p>
        </p:txBody>
      </p:sp>
      <p:grpSp>
        <p:nvGrpSpPr>
          <p:cNvPr id="7" name="组合 6">
            <a:extLst>
              <a:ext uri="{FF2B5EF4-FFF2-40B4-BE49-F238E27FC236}">
                <a16:creationId xmlns:a16="http://schemas.microsoft.com/office/drawing/2014/main" id="{E23CED05-C853-4319-B03D-702D2A68BAAB}"/>
              </a:ext>
            </a:extLst>
          </p:cNvPr>
          <p:cNvGrpSpPr/>
          <p:nvPr/>
        </p:nvGrpSpPr>
        <p:grpSpPr>
          <a:xfrm>
            <a:off x="497419" y="1268413"/>
            <a:ext cx="6482115" cy="5160245"/>
            <a:chOff x="1299969" y="3010596"/>
            <a:chExt cx="10775165" cy="1245341"/>
          </a:xfrm>
        </p:grpSpPr>
        <p:sp>
          <p:nvSpPr>
            <p:cNvPr id="9" name="圆角矩形 20">
              <a:extLst>
                <a:ext uri="{FF2B5EF4-FFF2-40B4-BE49-F238E27FC236}">
                  <a16:creationId xmlns:a16="http://schemas.microsoft.com/office/drawing/2014/main" id="{B95F78E3-0C9F-4464-9894-56F6B1178F05}"/>
                </a:ext>
              </a:extLst>
            </p:cNvPr>
            <p:cNvSpPr/>
            <p:nvPr/>
          </p:nvSpPr>
          <p:spPr>
            <a:xfrm>
              <a:off x="1299969" y="3147683"/>
              <a:ext cx="10775165" cy="1108254"/>
            </a:xfrm>
            <a:prstGeom prst="roundRect">
              <a:avLst>
                <a:gd name="adj" fmla="val 5325"/>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17">
              <a:extLst>
                <a:ext uri="{FF2B5EF4-FFF2-40B4-BE49-F238E27FC236}">
                  <a16:creationId xmlns:a16="http://schemas.microsoft.com/office/drawing/2014/main" id="{879E357F-D01A-4CD2-8CA2-ABEBAA3ACCE9}"/>
                </a:ext>
              </a:extLst>
            </p:cNvPr>
            <p:cNvSpPr/>
            <p:nvPr/>
          </p:nvSpPr>
          <p:spPr>
            <a:xfrm>
              <a:off x="1310046" y="3010596"/>
              <a:ext cx="10765088" cy="137087"/>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基础数据探索的总结</a:t>
              </a:r>
            </a:p>
          </p:txBody>
        </p:sp>
      </p:grpSp>
      <p:sp>
        <p:nvSpPr>
          <p:cNvPr id="11" name="文本框 10">
            <a:extLst>
              <a:ext uri="{FF2B5EF4-FFF2-40B4-BE49-F238E27FC236}">
                <a16:creationId xmlns:a16="http://schemas.microsoft.com/office/drawing/2014/main" id="{CDE234CE-60CA-4E48-9191-8EAAA922220F}"/>
              </a:ext>
            </a:extLst>
          </p:cNvPr>
          <p:cNvSpPr txBox="1"/>
          <p:nvPr/>
        </p:nvSpPr>
        <p:spPr>
          <a:xfrm>
            <a:off x="497418" y="1947341"/>
            <a:ext cx="6460817" cy="4370427"/>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轨迹数据中存在异常值：</a:t>
            </a:r>
            <a:r>
              <a:rPr lang="zh-CN" altLang="en-US" sz="1400" dirty="0">
                <a:ea typeface="微软雅黑" panose="020B0503020204020204" pitchFamily="34" charset="-122"/>
                <a:cs typeface="Arial" panose="020B0604020202020204" pitchFamily="34" charset="0"/>
              </a:rPr>
              <a:t>坐标序列与轨迹序列均存在异常值，需对异常值进行修复。</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轨迹的当中存在</a:t>
            </a:r>
            <a:r>
              <a:rPr lang="en-US" altLang="zh-CN" sz="1400" b="1" dirty="0">
                <a:ea typeface="微软雅黑" panose="020B0503020204020204" pitchFamily="34" charset="-122"/>
                <a:cs typeface="Arial" panose="020B0604020202020204" pitchFamily="34" charset="0"/>
              </a:rPr>
              <a:t>POI</a:t>
            </a:r>
            <a:r>
              <a:rPr lang="zh-CN" altLang="en-US" sz="1400" b="1" dirty="0">
                <a:ea typeface="微软雅黑" panose="020B0503020204020204" pitchFamily="34" charset="-122"/>
                <a:cs typeface="Arial" panose="020B0604020202020204" pitchFamily="34" charset="0"/>
              </a:rPr>
              <a:t>点，需要深入进行挖掘：</a:t>
            </a:r>
            <a:r>
              <a:rPr lang="zh-CN" altLang="en-US" sz="1400" dirty="0">
                <a:ea typeface="微软雅黑" panose="020B0503020204020204" pitchFamily="34" charset="-122"/>
                <a:cs typeface="Arial" panose="020B0604020202020204" pitchFamily="34" charset="0"/>
              </a:rPr>
              <a:t>轨迹中应当存在</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点以及</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点组成的</a:t>
            </a:r>
            <a:r>
              <a:rPr lang="en-US" altLang="zh-CN" sz="1400" dirty="0">
                <a:solidFill>
                  <a:srgbClr val="C00000"/>
                </a:solidFill>
                <a:ea typeface="微软雅黑" panose="020B0503020204020204" pitchFamily="34" charset="-122"/>
                <a:cs typeface="Arial" panose="020B0604020202020204" pitchFamily="34" charset="0"/>
              </a:rPr>
              <a:t>ROI(Region of Interested)</a:t>
            </a:r>
            <a:r>
              <a:rPr lang="zh-CN" altLang="en-US" sz="1400" dirty="0">
                <a:solidFill>
                  <a:srgbClr val="C00000"/>
                </a:solidFill>
                <a:ea typeface="微软雅黑" panose="020B0503020204020204" pitchFamily="34" charset="-122"/>
                <a:cs typeface="Arial" panose="020B0604020202020204" pitchFamily="34" charset="0"/>
              </a:rPr>
              <a:t>区域</a:t>
            </a:r>
            <a:r>
              <a:rPr lang="zh-CN" altLang="en-US" sz="1400" dirty="0">
                <a:ea typeface="微软雅黑" panose="020B0503020204020204" pitchFamily="34" charset="-122"/>
                <a:cs typeface="Arial" panose="020B0604020202020204" pitchFamily="34" charset="0"/>
              </a:rPr>
              <a:t>，需要通过特殊方法深入挖掘这类信息。</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不同类别轨迹速度存在明显差异性：</a:t>
            </a:r>
            <a:r>
              <a:rPr lang="zh-CN" altLang="en-US" sz="1400" dirty="0">
                <a:ea typeface="微软雅黑" panose="020B0503020204020204" pitchFamily="34" charset="-122"/>
                <a:cs typeface="Arial" panose="020B0604020202020204" pitchFamily="34" charset="0"/>
              </a:rPr>
              <a:t>不同行为的轨迹，速度明显存在显著差异性，对应于拖网围网与刺网的不同运动特性，这样的数据可直接通过每条轨迹的分位数特征捕获。</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不同类别的轨迹方向的分布差异性不明显：</a:t>
            </a:r>
            <a:r>
              <a:rPr lang="zh-CN" altLang="en-US" sz="1400" dirty="0">
                <a:ea typeface="微软雅黑" panose="020B0503020204020204" pitchFamily="34" charset="-122"/>
                <a:cs typeface="Arial" panose="020B0604020202020204" pitchFamily="34" charset="0"/>
              </a:rPr>
              <a:t>不同行为的轨迹，其方向的分布特性不明显，因此最后组织特征时，方向特征需要特殊处理。</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坐标可直接作为区分不同行为轨迹的标准：</a:t>
            </a:r>
            <a:r>
              <a:rPr lang="zh-CN" altLang="en-US" sz="1400" dirty="0">
                <a:ea typeface="微软雅黑" panose="020B0503020204020204" pitchFamily="34" charset="-122"/>
                <a:cs typeface="Arial" panose="020B0604020202020204" pitchFamily="34" charset="0"/>
              </a:rPr>
              <a:t>不同行为的渔船有不同的活动海域，可能对应于不同的渔场，可以直接使用坐标对这样的信息进行捕获。</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统计特征建模并不足够描述轨迹的特性：</a:t>
            </a:r>
            <a:r>
              <a:rPr lang="zh-CN" altLang="en-US" sz="1400" dirty="0">
                <a:ea typeface="微软雅黑" panose="020B0503020204020204" pitchFamily="34" charset="-122"/>
                <a:cs typeface="Arial" panose="020B0604020202020204" pitchFamily="34" charset="0"/>
              </a:rPr>
              <a:t>单纯从统计的角度，并未捕获渔船运动的时序性，需要用特殊方法对渔船的运动特性进行建模。</a:t>
            </a:r>
            <a:endParaRPr lang="en-US" altLang="zh-CN" sz="1400" dirty="0">
              <a:ea typeface="微软雅黑" panose="020B0503020204020204" pitchFamily="34" charset="-122"/>
              <a:cs typeface="Arial" panose="020B0604020202020204" pitchFamily="34" charset="0"/>
            </a:endParaRPr>
          </a:p>
        </p:txBody>
      </p:sp>
      <p:grpSp>
        <p:nvGrpSpPr>
          <p:cNvPr id="17" name="组合 16">
            <a:extLst>
              <a:ext uri="{FF2B5EF4-FFF2-40B4-BE49-F238E27FC236}">
                <a16:creationId xmlns:a16="http://schemas.microsoft.com/office/drawing/2014/main" id="{DEE54226-40D4-400C-83A9-3DA8E553646F}"/>
              </a:ext>
            </a:extLst>
          </p:cNvPr>
          <p:cNvGrpSpPr/>
          <p:nvPr/>
        </p:nvGrpSpPr>
        <p:grpSpPr>
          <a:xfrm>
            <a:off x="7632485" y="1405545"/>
            <a:ext cx="2064073" cy="987295"/>
            <a:chOff x="8251692" y="1565522"/>
            <a:chExt cx="2069598" cy="987295"/>
          </a:xfrm>
        </p:grpSpPr>
        <p:sp>
          <p:nvSpPr>
            <p:cNvPr id="18" name="矩形: 圆角 17">
              <a:extLst>
                <a:ext uri="{FF2B5EF4-FFF2-40B4-BE49-F238E27FC236}">
                  <a16:creationId xmlns:a16="http://schemas.microsoft.com/office/drawing/2014/main" id="{529AE83D-CCD4-4CD3-9C6A-5B9D00C4EFD6}"/>
                </a:ext>
              </a:extLst>
            </p:cNvPr>
            <p:cNvSpPr/>
            <p:nvPr/>
          </p:nvSpPr>
          <p:spPr>
            <a:xfrm>
              <a:off x="8251693" y="1901850"/>
              <a:ext cx="2069597" cy="650967"/>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修复异常的轨迹点；修复异常的传感器读数。</a:t>
              </a:r>
              <a:endParaRPr lang="zh-CN" altLang="en-US" sz="1400" dirty="0">
                <a:solidFill>
                  <a:srgbClr val="C00000"/>
                </a:solidFill>
              </a:endParaRPr>
            </a:p>
          </p:txBody>
        </p:sp>
        <p:sp>
          <p:nvSpPr>
            <p:cNvPr id="19" name="矩形: 圆角 18">
              <a:extLst>
                <a:ext uri="{FF2B5EF4-FFF2-40B4-BE49-F238E27FC236}">
                  <a16:creationId xmlns:a16="http://schemas.microsoft.com/office/drawing/2014/main" id="{96C981B4-FD16-474D-A91B-F2DF6D220D5D}"/>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数据清洗</a:t>
              </a:r>
            </a:p>
          </p:txBody>
        </p:sp>
      </p:grpSp>
      <p:sp>
        <p:nvSpPr>
          <p:cNvPr id="2" name="圆柱形 1">
            <a:extLst>
              <a:ext uri="{FF2B5EF4-FFF2-40B4-BE49-F238E27FC236}">
                <a16:creationId xmlns:a16="http://schemas.microsoft.com/office/drawing/2014/main" id="{304A278D-FC4B-4D2D-ADFD-0D54329890EA}"/>
              </a:ext>
            </a:extLst>
          </p:cNvPr>
          <p:cNvSpPr/>
          <p:nvPr/>
        </p:nvSpPr>
        <p:spPr>
          <a:xfrm>
            <a:off x="10168350" y="1536697"/>
            <a:ext cx="1215342" cy="780306"/>
          </a:xfrm>
          <a:prstGeom prst="can">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渔船轨迹数据库</a:t>
            </a:r>
          </a:p>
        </p:txBody>
      </p:sp>
      <p:grpSp>
        <p:nvGrpSpPr>
          <p:cNvPr id="21" name="组合 20">
            <a:extLst>
              <a:ext uri="{FF2B5EF4-FFF2-40B4-BE49-F238E27FC236}">
                <a16:creationId xmlns:a16="http://schemas.microsoft.com/office/drawing/2014/main" id="{D55CCBD1-E8F1-4F14-B3BF-BEF0BC4F4667}"/>
              </a:ext>
            </a:extLst>
          </p:cNvPr>
          <p:cNvGrpSpPr/>
          <p:nvPr/>
        </p:nvGrpSpPr>
        <p:grpSpPr>
          <a:xfrm>
            <a:off x="7632486" y="2691584"/>
            <a:ext cx="2064073" cy="972688"/>
            <a:chOff x="8251692" y="1565522"/>
            <a:chExt cx="2069598" cy="972688"/>
          </a:xfrm>
        </p:grpSpPr>
        <p:sp>
          <p:nvSpPr>
            <p:cNvPr id="22" name="矩形: 圆角 21">
              <a:extLst>
                <a:ext uri="{FF2B5EF4-FFF2-40B4-BE49-F238E27FC236}">
                  <a16:creationId xmlns:a16="http://schemas.microsoft.com/office/drawing/2014/main" id="{7C4334B0-917E-4229-ADC3-687E3C6359CF}"/>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通过聚类方法，挖掘地理上的</a:t>
              </a:r>
              <a:r>
                <a:rPr lang="en-US" altLang="zh-CN" sz="1400" dirty="0">
                  <a:solidFill>
                    <a:schemeClr val="tx1"/>
                  </a:solidFill>
                </a:rPr>
                <a:t>POI</a:t>
              </a:r>
              <a:r>
                <a:rPr lang="zh-CN" altLang="en-US" sz="1400" dirty="0">
                  <a:solidFill>
                    <a:schemeClr val="tx1"/>
                  </a:solidFill>
                </a:rPr>
                <a:t>信息。</a:t>
              </a:r>
              <a:endParaRPr lang="zh-CN" altLang="en-US" sz="1400" dirty="0">
                <a:solidFill>
                  <a:srgbClr val="C00000"/>
                </a:solidFill>
              </a:endParaRPr>
            </a:p>
          </p:txBody>
        </p:sp>
        <p:sp>
          <p:nvSpPr>
            <p:cNvPr id="23" name="矩形: 圆角 22">
              <a:extLst>
                <a:ext uri="{FF2B5EF4-FFF2-40B4-BE49-F238E27FC236}">
                  <a16:creationId xmlns:a16="http://schemas.microsoft.com/office/drawing/2014/main" id="{D69516AE-6CE6-4473-9C3D-58D170905AED}"/>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轨迹数据的</a:t>
              </a:r>
              <a:r>
                <a:rPr lang="en-US" altLang="zh-CN" sz="1400" b="1" dirty="0">
                  <a:solidFill>
                    <a:schemeClr val="tx1"/>
                  </a:solidFill>
                </a:rPr>
                <a:t>POI</a:t>
              </a:r>
              <a:r>
                <a:rPr lang="zh-CN" altLang="en-US" sz="1400" b="1" dirty="0">
                  <a:solidFill>
                    <a:schemeClr val="tx1"/>
                  </a:solidFill>
                </a:rPr>
                <a:t>挖掘</a:t>
              </a:r>
            </a:p>
          </p:txBody>
        </p:sp>
      </p:grpSp>
      <p:grpSp>
        <p:nvGrpSpPr>
          <p:cNvPr id="24" name="组合 23">
            <a:extLst>
              <a:ext uri="{FF2B5EF4-FFF2-40B4-BE49-F238E27FC236}">
                <a16:creationId xmlns:a16="http://schemas.microsoft.com/office/drawing/2014/main" id="{F0FCD459-E721-46E5-B04C-79AF502EA3E0}"/>
              </a:ext>
            </a:extLst>
          </p:cNvPr>
          <p:cNvGrpSpPr/>
          <p:nvPr/>
        </p:nvGrpSpPr>
        <p:grpSpPr>
          <a:xfrm>
            <a:off x="9652588" y="4077837"/>
            <a:ext cx="2064073" cy="972688"/>
            <a:chOff x="8251692" y="1565522"/>
            <a:chExt cx="2069598" cy="972688"/>
          </a:xfrm>
        </p:grpSpPr>
        <p:sp>
          <p:nvSpPr>
            <p:cNvPr id="25" name="矩形: 圆角 24">
              <a:extLst>
                <a:ext uri="{FF2B5EF4-FFF2-40B4-BE49-F238E27FC236}">
                  <a16:creationId xmlns:a16="http://schemas.microsoft.com/office/drawing/2014/main" id="{D68A0F03-F717-4BF9-B428-2B4C31DA3543}"/>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结合先期数据探索，构造轨迹的统计特征。</a:t>
              </a:r>
              <a:endParaRPr lang="zh-CN" altLang="en-US" sz="1400" dirty="0">
                <a:solidFill>
                  <a:srgbClr val="C00000"/>
                </a:solidFill>
              </a:endParaRPr>
            </a:p>
          </p:txBody>
        </p:sp>
        <p:sp>
          <p:nvSpPr>
            <p:cNvPr id="26" name="矩形: 圆角 25">
              <a:extLst>
                <a:ext uri="{FF2B5EF4-FFF2-40B4-BE49-F238E27FC236}">
                  <a16:creationId xmlns:a16="http://schemas.microsoft.com/office/drawing/2014/main" id="{3D8A5367-6DB3-4810-8003-ABA6AA4C83C1}"/>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基础轨迹统计信息挖掘</a:t>
              </a:r>
            </a:p>
          </p:txBody>
        </p:sp>
      </p:grpSp>
      <p:grpSp>
        <p:nvGrpSpPr>
          <p:cNvPr id="27" name="组合 26">
            <a:extLst>
              <a:ext uri="{FF2B5EF4-FFF2-40B4-BE49-F238E27FC236}">
                <a16:creationId xmlns:a16="http://schemas.microsoft.com/office/drawing/2014/main" id="{3E2A76F5-1F77-435D-AB6E-0676216C6624}"/>
              </a:ext>
            </a:extLst>
          </p:cNvPr>
          <p:cNvGrpSpPr/>
          <p:nvPr/>
        </p:nvGrpSpPr>
        <p:grpSpPr>
          <a:xfrm>
            <a:off x="7206483" y="4077837"/>
            <a:ext cx="2064073" cy="972688"/>
            <a:chOff x="8251692" y="1565522"/>
            <a:chExt cx="2069598" cy="972688"/>
          </a:xfrm>
        </p:grpSpPr>
        <p:sp>
          <p:nvSpPr>
            <p:cNvPr id="28" name="矩形: 圆角 27">
              <a:extLst>
                <a:ext uri="{FF2B5EF4-FFF2-40B4-BE49-F238E27FC236}">
                  <a16:creationId xmlns:a16="http://schemas.microsoft.com/office/drawing/2014/main" id="{C27BE870-DACC-4FF7-AD6F-5A22C7B8E293}"/>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通过无监督算法，挖掘轨迹的时序性特征。</a:t>
              </a:r>
              <a:endParaRPr lang="zh-CN" altLang="en-US" sz="1400" dirty="0">
                <a:solidFill>
                  <a:srgbClr val="C00000"/>
                </a:solidFill>
              </a:endParaRPr>
            </a:p>
          </p:txBody>
        </p:sp>
        <p:sp>
          <p:nvSpPr>
            <p:cNvPr id="29" name="矩形: 圆角 28">
              <a:extLst>
                <a:ext uri="{FF2B5EF4-FFF2-40B4-BE49-F238E27FC236}">
                  <a16:creationId xmlns:a16="http://schemas.microsoft.com/office/drawing/2014/main" id="{64AF2E9E-0957-46D2-A41F-C8FA7F6864A4}"/>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轨迹时序信息挖掘</a:t>
              </a:r>
            </a:p>
          </p:txBody>
        </p:sp>
      </p:grpSp>
      <p:grpSp>
        <p:nvGrpSpPr>
          <p:cNvPr id="30" name="组合 29">
            <a:extLst>
              <a:ext uri="{FF2B5EF4-FFF2-40B4-BE49-F238E27FC236}">
                <a16:creationId xmlns:a16="http://schemas.microsoft.com/office/drawing/2014/main" id="{6077FA81-5B32-4F4C-89CB-3EF61D7784C6}"/>
              </a:ext>
            </a:extLst>
          </p:cNvPr>
          <p:cNvGrpSpPr/>
          <p:nvPr/>
        </p:nvGrpSpPr>
        <p:grpSpPr>
          <a:xfrm>
            <a:off x="8486768" y="5464091"/>
            <a:ext cx="2064073" cy="972688"/>
            <a:chOff x="8251692" y="1565522"/>
            <a:chExt cx="2069598" cy="972688"/>
          </a:xfrm>
        </p:grpSpPr>
        <p:sp>
          <p:nvSpPr>
            <p:cNvPr id="31" name="矩形: 圆角 30">
              <a:extLst>
                <a:ext uri="{FF2B5EF4-FFF2-40B4-BE49-F238E27FC236}">
                  <a16:creationId xmlns:a16="http://schemas.microsoft.com/office/drawing/2014/main" id="{531F47B3-50D8-415A-BDB9-C7329D375FC1}"/>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利用监督学习算法，训练轨迹分类模型。</a:t>
              </a:r>
              <a:endParaRPr lang="zh-CN" altLang="en-US" sz="1400" dirty="0">
                <a:solidFill>
                  <a:srgbClr val="C00000"/>
                </a:solidFill>
              </a:endParaRPr>
            </a:p>
          </p:txBody>
        </p:sp>
        <p:sp>
          <p:nvSpPr>
            <p:cNvPr id="32" name="矩形: 圆角 31">
              <a:extLst>
                <a:ext uri="{FF2B5EF4-FFF2-40B4-BE49-F238E27FC236}">
                  <a16:creationId xmlns:a16="http://schemas.microsoft.com/office/drawing/2014/main" id="{7302B0B6-125D-460F-8CB8-254C784F85AC}"/>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轨迹分类模型训练</a:t>
              </a:r>
            </a:p>
          </p:txBody>
        </p:sp>
      </p:grpSp>
      <p:sp>
        <p:nvSpPr>
          <p:cNvPr id="36" name="圆柱形 35">
            <a:extLst>
              <a:ext uri="{FF2B5EF4-FFF2-40B4-BE49-F238E27FC236}">
                <a16:creationId xmlns:a16="http://schemas.microsoft.com/office/drawing/2014/main" id="{BBE994CE-E56D-433D-95FC-411EF6914D89}"/>
              </a:ext>
            </a:extLst>
          </p:cNvPr>
          <p:cNvSpPr/>
          <p:nvPr/>
        </p:nvSpPr>
        <p:spPr>
          <a:xfrm>
            <a:off x="10168350" y="2791028"/>
            <a:ext cx="1215342" cy="780306"/>
          </a:xfrm>
          <a:prstGeom prst="can">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POIs</a:t>
            </a:r>
            <a:r>
              <a:rPr lang="zh-CN" altLang="en-US" sz="1400" b="1" dirty="0">
                <a:solidFill>
                  <a:schemeClr val="tx1"/>
                </a:solidFill>
              </a:rPr>
              <a:t>数据库</a:t>
            </a:r>
          </a:p>
        </p:txBody>
      </p:sp>
      <p:sp>
        <p:nvSpPr>
          <p:cNvPr id="3" name="箭头: 左 2">
            <a:extLst>
              <a:ext uri="{FF2B5EF4-FFF2-40B4-BE49-F238E27FC236}">
                <a16:creationId xmlns:a16="http://schemas.microsoft.com/office/drawing/2014/main" id="{180004B0-FF2E-4AFB-A390-38AAD1D65281}"/>
              </a:ext>
            </a:extLst>
          </p:cNvPr>
          <p:cNvSpPr/>
          <p:nvPr/>
        </p:nvSpPr>
        <p:spPr>
          <a:xfrm>
            <a:off x="9652587" y="1835089"/>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FEF83612-22B4-4337-B7FE-5187DC120E08}"/>
              </a:ext>
            </a:extLst>
          </p:cNvPr>
          <p:cNvCxnSpPr>
            <a:stCxn id="18" idx="2"/>
            <a:endCxn id="23" idx="0"/>
          </p:cNvCxnSpPr>
          <p:nvPr/>
        </p:nvCxnSpPr>
        <p:spPr>
          <a:xfrm>
            <a:off x="8664522" y="2392840"/>
            <a:ext cx="0" cy="298744"/>
          </a:xfrm>
          <a:prstGeom prst="straightConnector1">
            <a:avLst/>
          </a:prstGeom>
          <a:noFill/>
          <a:ln w="38100" cap="flat" cmpd="sng" algn="ctr">
            <a:solidFill>
              <a:srgbClr val="80B94D"/>
            </a:solidFill>
            <a:prstDash val="solid"/>
            <a:tailEnd type="triangle"/>
          </a:ln>
        </p:spPr>
      </p:cxnSp>
      <p:cxnSp>
        <p:nvCxnSpPr>
          <p:cNvPr id="37" name="直接箭头连接符 36">
            <a:extLst>
              <a:ext uri="{FF2B5EF4-FFF2-40B4-BE49-F238E27FC236}">
                <a16:creationId xmlns:a16="http://schemas.microsoft.com/office/drawing/2014/main" id="{0F925923-5AB3-4CE5-89D9-5EC5036C1DEA}"/>
              </a:ext>
            </a:extLst>
          </p:cNvPr>
          <p:cNvCxnSpPr>
            <a:cxnSpLocks/>
            <a:stCxn id="22" idx="2"/>
            <a:endCxn id="29" idx="0"/>
          </p:cNvCxnSpPr>
          <p:nvPr/>
        </p:nvCxnSpPr>
        <p:spPr>
          <a:xfrm flipH="1">
            <a:off x="8238519" y="3664272"/>
            <a:ext cx="426004" cy="413565"/>
          </a:xfrm>
          <a:prstGeom prst="straightConnector1">
            <a:avLst/>
          </a:prstGeom>
          <a:noFill/>
          <a:ln w="38100" cap="flat" cmpd="sng" algn="ctr">
            <a:solidFill>
              <a:srgbClr val="80B94D"/>
            </a:solidFill>
            <a:prstDash val="solid"/>
            <a:tailEnd type="triangle"/>
          </a:ln>
        </p:spPr>
      </p:cxnSp>
      <p:cxnSp>
        <p:nvCxnSpPr>
          <p:cNvPr id="39" name="直接箭头连接符 38">
            <a:extLst>
              <a:ext uri="{FF2B5EF4-FFF2-40B4-BE49-F238E27FC236}">
                <a16:creationId xmlns:a16="http://schemas.microsoft.com/office/drawing/2014/main" id="{094987DF-CE2A-4778-A588-309D2D890838}"/>
              </a:ext>
            </a:extLst>
          </p:cNvPr>
          <p:cNvCxnSpPr>
            <a:cxnSpLocks/>
            <a:stCxn id="22" idx="2"/>
            <a:endCxn id="26" idx="0"/>
          </p:cNvCxnSpPr>
          <p:nvPr/>
        </p:nvCxnSpPr>
        <p:spPr>
          <a:xfrm>
            <a:off x="8664523" y="3664272"/>
            <a:ext cx="2020101" cy="413565"/>
          </a:xfrm>
          <a:prstGeom prst="straightConnector1">
            <a:avLst/>
          </a:prstGeom>
          <a:noFill/>
          <a:ln w="38100" cap="flat" cmpd="sng" algn="ctr">
            <a:solidFill>
              <a:srgbClr val="80B94D"/>
            </a:solidFill>
            <a:prstDash val="solid"/>
            <a:tailEnd type="triangle"/>
          </a:ln>
        </p:spPr>
      </p:cxnSp>
      <p:cxnSp>
        <p:nvCxnSpPr>
          <p:cNvPr id="42" name="直接箭头连接符 41">
            <a:extLst>
              <a:ext uri="{FF2B5EF4-FFF2-40B4-BE49-F238E27FC236}">
                <a16:creationId xmlns:a16="http://schemas.microsoft.com/office/drawing/2014/main" id="{44CCC1C9-5940-44BC-A062-1BC158881303}"/>
              </a:ext>
            </a:extLst>
          </p:cNvPr>
          <p:cNvCxnSpPr>
            <a:cxnSpLocks/>
            <a:stCxn id="28" idx="2"/>
            <a:endCxn id="32" idx="0"/>
          </p:cNvCxnSpPr>
          <p:nvPr/>
        </p:nvCxnSpPr>
        <p:spPr>
          <a:xfrm>
            <a:off x="8238520" y="5050525"/>
            <a:ext cx="1280284" cy="413566"/>
          </a:xfrm>
          <a:prstGeom prst="straightConnector1">
            <a:avLst/>
          </a:prstGeom>
          <a:noFill/>
          <a:ln w="38100" cap="flat" cmpd="sng" algn="ctr">
            <a:solidFill>
              <a:srgbClr val="80B94D"/>
            </a:solidFill>
            <a:prstDash val="solid"/>
            <a:tailEnd type="triangle"/>
          </a:ln>
        </p:spPr>
      </p:cxnSp>
      <p:cxnSp>
        <p:nvCxnSpPr>
          <p:cNvPr id="45" name="直接箭头连接符 44">
            <a:extLst>
              <a:ext uri="{FF2B5EF4-FFF2-40B4-BE49-F238E27FC236}">
                <a16:creationId xmlns:a16="http://schemas.microsoft.com/office/drawing/2014/main" id="{DD66A989-697E-4BB7-97D9-2EF4B7090A46}"/>
              </a:ext>
            </a:extLst>
          </p:cNvPr>
          <p:cNvCxnSpPr>
            <a:cxnSpLocks/>
            <a:stCxn id="25" idx="2"/>
            <a:endCxn id="32" idx="0"/>
          </p:cNvCxnSpPr>
          <p:nvPr/>
        </p:nvCxnSpPr>
        <p:spPr>
          <a:xfrm flipH="1">
            <a:off x="9518804" y="5050525"/>
            <a:ext cx="1165821" cy="413566"/>
          </a:xfrm>
          <a:prstGeom prst="straightConnector1">
            <a:avLst/>
          </a:prstGeom>
          <a:noFill/>
          <a:ln w="38100" cap="flat" cmpd="sng" algn="ctr">
            <a:solidFill>
              <a:srgbClr val="80B94D"/>
            </a:solidFill>
            <a:prstDash val="solid"/>
            <a:tailEnd type="triangle"/>
          </a:ln>
        </p:spPr>
      </p:cxnSp>
      <p:sp>
        <p:nvSpPr>
          <p:cNvPr id="48" name="箭头: 左 47">
            <a:extLst>
              <a:ext uri="{FF2B5EF4-FFF2-40B4-BE49-F238E27FC236}">
                <a16:creationId xmlns:a16="http://schemas.microsoft.com/office/drawing/2014/main" id="{C52C1854-8963-40CE-8F68-9B0676872905}"/>
              </a:ext>
            </a:extLst>
          </p:cNvPr>
          <p:cNvSpPr/>
          <p:nvPr/>
        </p:nvSpPr>
        <p:spPr>
          <a:xfrm rot="10800000">
            <a:off x="9787614" y="3088512"/>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左 48">
            <a:extLst>
              <a:ext uri="{FF2B5EF4-FFF2-40B4-BE49-F238E27FC236}">
                <a16:creationId xmlns:a16="http://schemas.microsoft.com/office/drawing/2014/main" id="{C1496AF4-E37E-4FD2-A4A9-2B497AA04AEE}"/>
              </a:ext>
            </a:extLst>
          </p:cNvPr>
          <p:cNvSpPr/>
          <p:nvPr/>
        </p:nvSpPr>
        <p:spPr>
          <a:xfrm rot="16200000">
            <a:off x="10540125" y="3656044"/>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2640C851-6EEC-48CD-B5CE-6FDE69A2199F}"/>
              </a:ext>
            </a:extLst>
          </p:cNvPr>
          <p:cNvSpPr>
            <a:spLocks noGrp="1"/>
          </p:cNvSpPr>
          <p:nvPr>
            <p:ph type="sldNum" sz="quarter" idx="10"/>
          </p:nvPr>
        </p:nvSpPr>
        <p:spPr/>
        <p:txBody>
          <a:bodyPr/>
          <a:lstStyle/>
          <a:p>
            <a:pPr>
              <a:defRPr/>
            </a:pPr>
            <a:fld id="{448D2F9F-663C-42D7-B659-B78D1D99B89B}" type="slidenum">
              <a:rPr lang="en-US" altLang="zh-CN" smtClean="0"/>
              <a:t>17</a:t>
            </a:fld>
            <a:endParaRPr lang="en-US" altLang="zh-CN" dirty="0"/>
          </a:p>
        </p:txBody>
      </p:sp>
    </p:spTree>
    <p:extLst>
      <p:ext uri="{BB962C8B-B14F-4D97-AF65-F5344CB8AC3E}">
        <p14:creationId xmlns:p14="http://schemas.microsoft.com/office/powerpoint/2010/main" val="32724877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目录</a:t>
            </a:r>
          </a:p>
        </p:txBody>
      </p:sp>
      <p:sp>
        <p:nvSpPr>
          <p:cNvPr id="16" name="矩形 15">
            <a:extLst>
              <a:ext uri="{FF2B5EF4-FFF2-40B4-BE49-F238E27FC236}">
                <a16:creationId xmlns:a16="http://schemas.microsoft.com/office/drawing/2014/main" id="{AF22DD2A-7022-4916-A85C-1444A90683DE}"/>
              </a:ext>
            </a:extLst>
          </p:cNvPr>
          <p:cNvSpPr/>
          <p:nvPr/>
        </p:nvSpPr>
        <p:spPr>
          <a:xfrm>
            <a:off x="4007285" y="1488902"/>
            <a:ext cx="5317189"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背景与赛题分析</a:t>
            </a:r>
            <a:endParaRPr lang="zh-CN" altLang="en-US" sz="2000" dirty="0">
              <a:solidFill>
                <a:schemeClr val="tx1"/>
              </a:solidFill>
              <a:latin typeface="+mn-ea"/>
            </a:endParaRPr>
          </a:p>
        </p:txBody>
      </p:sp>
      <p:sp>
        <p:nvSpPr>
          <p:cNvPr id="17" name="矩形 16">
            <a:extLst>
              <a:ext uri="{FF2B5EF4-FFF2-40B4-BE49-F238E27FC236}">
                <a16:creationId xmlns:a16="http://schemas.microsoft.com/office/drawing/2014/main" id="{89C04E93-C576-4F40-9301-0998A2947D65}"/>
              </a:ext>
            </a:extLst>
          </p:cNvPr>
          <p:cNvSpPr/>
          <p:nvPr/>
        </p:nvSpPr>
        <p:spPr>
          <a:xfrm>
            <a:off x="4007285" y="2340139"/>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基础统计分析与可视化研究</a:t>
            </a:r>
            <a:endParaRPr lang="zh-CN" altLang="en-US" sz="2000" dirty="0">
              <a:solidFill>
                <a:schemeClr val="tx1"/>
              </a:solidFill>
              <a:latin typeface="+mn-ea"/>
            </a:endParaRPr>
          </a:p>
        </p:txBody>
      </p:sp>
      <p:sp>
        <p:nvSpPr>
          <p:cNvPr id="18" name="矩形 17">
            <a:extLst>
              <a:ext uri="{FF2B5EF4-FFF2-40B4-BE49-F238E27FC236}">
                <a16:creationId xmlns:a16="http://schemas.microsoft.com/office/drawing/2014/main" id="{A9CAB3C7-8DD1-47B0-9BAE-A57559A98701}"/>
              </a:ext>
            </a:extLst>
          </p:cNvPr>
          <p:cNvSpPr/>
          <p:nvPr/>
        </p:nvSpPr>
        <p:spPr>
          <a:xfrm>
            <a:off x="4007285" y="3203404"/>
            <a:ext cx="5317189"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bg1"/>
                </a:solidFill>
                <a:latin typeface="+mn-ea"/>
              </a:rPr>
              <a:t>渔船行为画像解决方案</a:t>
            </a:r>
            <a:endParaRPr lang="zh-CN" altLang="en-US" sz="2000" dirty="0">
              <a:solidFill>
                <a:schemeClr val="bg1"/>
              </a:solidFill>
              <a:latin typeface="+mn-ea"/>
            </a:endParaRPr>
          </a:p>
        </p:txBody>
      </p:sp>
      <p:sp>
        <p:nvSpPr>
          <p:cNvPr id="19" name="矩形 18">
            <a:extLst>
              <a:ext uri="{FF2B5EF4-FFF2-40B4-BE49-F238E27FC236}">
                <a16:creationId xmlns:a16="http://schemas.microsoft.com/office/drawing/2014/main" id="{DB359079-D19D-4433-99C8-6FDCB97114E8}"/>
              </a:ext>
            </a:extLst>
          </p:cNvPr>
          <p:cNvSpPr/>
          <p:nvPr/>
        </p:nvSpPr>
        <p:spPr>
          <a:xfrm>
            <a:off x="4007285" y="488483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基于</a:t>
            </a:r>
            <a:r>
              <a:rPr lang="en-US" altLang="zh-CN" sz="2000" b="1" dirty="0">
                <a:solidFill>
                  <a:schemeClr val="tx1"/>
                </a:solidFill>
                <a:latin typeface="+mn-ea"/>
              </a:rPr>
              <a:t>Web</a:t>
            </a:r>
            <a:r>
              <a:rPr lang="zh-CN" altLang="en-US" sz="2000" b="1" dirty="0">
                <a:solidFill>
                  <a:schemeClr val="tx1"/>
                </a:solidFill>
                <a:latin typeface="+mn-ea"/>
              </a:rPr>
              <a:t>端的大数据可视化解决方案</a:t>
            </a:r>
            <a:endParaRPr lang="zh-CN" altLang="en-US" sz="2000" dirty="0">
              <a:solidFill>
                <a:schemeClr val="tx1"/>
              </a:solidFill>
              <a:latin typeface="+mn-ea"/>
            </a:endParaRPr>
          </a:p>
        </p:txBody>
      </p:sp>
      <p:sp>
        <p:nvSpPr>
          <p:cNvPr id="20" name="矩形 19">
            <a:extLst>
              <a:ext uri="{FF2B5EF4-FFF2-40B4-BE49-F238E27FC236}">
                <a16:creationId xmlns:a16="http://schemas.microsoft.com/office/drawing/2014/main" id="{B1724781-4221-446E-BEF0-CC596A52AF0B}"/>
              </a:ext>
            </a:extLst>
          </p:cNvPr>
          <p:cNvSpPr/>
          <p:nvPr/>
        </p:nvSpPr>
        <p:spPr>
          <a:xfrm>
            <a:off x="4007285" y="5724031"/>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总结与展望</a:t>
            </a:r>
          </a:p>
        </p:txBody>
      </p:sp>
      <p:sp>
        <p:nvSpPr>
          <p:cNvPr id="21" name="矩形 20">
            <a:extLst>
              <a:ext uri="{FF2B5EF4-FFF2-40B4-BE49-F238E27FC236}">
                <a16:creationId xmlns:a16="http://schemas.microsoft.com/office/drawing/2014/main" id="{D9EFCD16-69F3-4C20-AF14-4353FEE37D08}"/>
              </a:ext>
            </a:extLst>
          </p:cNvPr>
          <p:cNvSpPr/>
          <p:nvPr/>
        </p:nvSpPr>
        <p:spPr>
          <a:xfrm>
            <a:off x="2983831" y="1488902"/>
            <a:ext cx="709864"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1</a:t>
            </a:r>
            <a:endParaRPr lang="zh-CN" altLang="en-US" b="1" dirty="0">
              <a:solidFill>
                <a:schemeClr val="tx1"/>
              </a:solidFill>
              <a:latin typeface="+mn-ea"/>
            </a:endParaRPr>
          </a:p>
        </p:txBody>
      </p:sp>
      <p:sp>
        <p:nvSpPr>
          <p:cNvPr id="22" name="矩形 21">
            <a:extLst>
              <a:ext uri="{FF2B5EF4-FFF2-40B4-BE49-F238E27FC236}">
                <a16:creationId xmlns:a16="http://schemas.microsoft.com/office/drawing/2014/main" id="{EB4FD4FC-C31F-40B9-8034-307772A5A19A}"/>
              </a:ext>
            </a:extLst>
          </p:cNvPr>
          <p:cNvSpPr/>
          <p:nvPr/>
        </p:nvSpPr>
        <p:spPr>
          <a:xfrm>
            <a:off x="2983831" y="234314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2</a:t>
            </a:r>
            <a:endParaRPr lang="zh-CN" altLang="en-US" b="1" dirty="0">
              <a:solidFill>
                <a:schemeClr val="tx1"/>
              </a:solidFill>
              <a:latin typeface="+mn-ea"/>
            </a:endParaRPr>
          </a:p>
        </p:txBody>
      </p:sp>
      <p:sp>
        <p:nvSpPr>
          <p:cNvPr id="23" name="矩形 22">
            <a:extLst>
              <a:ext uri="{FF2B5EF4-FFF2-40B4-BE49-F238E27FC236}">
                <a16:creationId xmlns:a16="http://schemas.microsoft.com/office/drawing/2014/main" id="{78397169-D225-49D1-B09A-D903252C038E}"/>
              </a:ext>
            </a:extLst>
          </p:cNvPr>
          <p:cNvSpPr/>
          <p:nvPr/>
        </p:nvSpPr>
        <p:spPr>
          <a:xfrm>
            <a:off x="2983831" y="3185357"/>
            <a:ext cx="709864"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bg1"/>
                </a:solidFill>
                <a:latin typeface="+mn-ea"/>
              </a:rPr>
              <a:t>3</a:t>
            </a:r>
            <a:endParaRPr lang="zh-CN" altLang="en-US" b="1" dirty="0">
              <a:solidFill>
                <a:schemeClr val="bg1"/>
              </a:solidFill>
              <a:latin typeface="+mn-ea"/>
            </a:endParaRPr>
          </a:p>
        </p:txBody>
      </p:sp>
      <p:sp>
        <p:nvSpPr>
          <p:cNvPr id="24" name="矩形 23">
            <a:extLst>
              <a:ext uri="{FF2B5EF4-FFF2-40B4-BE49-F238E27FC236}">
                <a16:creationId xmlns:a16="http://schemas.microsoft.com/office/drawing/2014/main" id="{02F6454D-0DEB-4D8F-BF3D-15848C34438F}"/>
              </a:ext>
            </a:extLst>
          </p:cNvPr>
          <p:cNvSpPr/>
          <p:nvPr/>
        </p:nvSpPr>
        <p:spPr>
          <a:xfrm>
            <a:off x="2983831" y="486979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5</a:t>
            </a:r>
            <a:endParaRPr lang="zh-CN" altLang="en-US" b="1" dirty="0">
              <a:solidFill>
                <a:schemeClr val="tx1"/>
              </a:solidFill>
              <a:latin typeface="+mn-ea"/>
            </a:endParaRPr>
          </a:p>
        </p:txBody>
      </p:sp>
      <p:sp>
        <p:nvSpPr>
          <p:cNvPr id="25" name="矩形 24">
            <a:extLst>
              <a:ext uri="{FF2B5EF4-FFF2-40B4-BE49-F238E27FC236}">
                <a16:creationId xmlns:a16="http://schemas.microsoft.com/office/drawing/2014/main" id="{02EAE35D-8342-469E-8831-EA58A5D36874}"/>
              </a:ext>
            </a:extLst>
          </p:cNvPr>
          <p:cNvSpPr/>
          <p:nvPr/>
        </p:nvSpPr>
        <p:spPr>
          <a:xfrm>
            <a:off x="2983831" y="5724031"/>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6</a:t>
            </a:r>
            <a:endParaRPr lang="zh-CN" altLang="en-US" b="1" dirty="0">
              <a:solidFill>
                <a:schemeClr val="tx1"/>
              </a:solidFill>
              <a:latin typeface="+mn-ea"/>
            </a:endParaRPr>
          </a:p>
        </p:txBody>
      </p:sp>
      <p:sp>
        <p:nvSpPr>
          <p:cNvPr id="26" name="矩形 25">
            <a:extLst>
              <a:ext uri="{FF2B5EF4-FFF2-40B4-BE49-F238E27FC236}">
                <a16:creationId xmlns:a16="http://schemas.microsoft.com/office/drawing/2014/main" id="{3C31D8B9-4988-499D-8D28-FE9AF6A1119C}"/>
              </a:ext>
            </a:extLst>
          </p:cNvPr>
          <p:cNvSpPr/>
          <p:nvPr/>
        </p:nvSpPr>
        <p:spPr>
          <a:xfrm>
            <a:off x="4007285" y="405164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同船匹配问题与机器学习解决方案</a:t>
            </a:r>
            <a:endParaRPr lang="zh-CN" altLang="en-US" sz="2000" dirty="0">
              <a:solidFill>
                <a:schemeClr val="tx1"/>
              </a:solidFill>
              <a:latin typeface="+mn-ea"/>
            </a:endParaRPr>
          </a:p>
        </p:txBody>
      </p:sp>
      <p:sp>
        <p:nvSpPr>
          <p:cNvPr id="27" name="矩形 26">
            <a:extLst>
              <a:ext uri="{FF2B5EF4-FFF2-40B4-BE49-F238E27FC236}">
                <a16:creationId xmlns:a16="http://schemas.microsoft.com/office/drawing/2014/main" id="{E1A253EB-53D3-43C3-85B7-1FBF1C7AAB22}"/>
              </a:ext>
            </a:extLst>
          </p:cNvPr>
          <p:cNvSpPr/>
          <p:nvPr/>
        </p:nvSpPr>
        <p:spPr>
          <a:xfrm>
            <a:off x="2983831" y="403660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4</a:t>
            </a:r>
            <a:endParaRPr lang="zh-CN" altLang="en-US" b="1" dirty="0">
              <a:solidFill>
                <a:schemeClr val="tx1"/>
              </a:solidFill>
              <a:latin typeface="+mn-ea"/>
            </a:endParaRPr>
          </a:p>
        </p:txBody>
      </p:sp>
      <p:sp>
        <p:nvSpPr>
          <p:cNvPr id="2" name="灯片编号占位符 1">
            <a:extLst>
              <a:ext uri="{FF2B5EF4-FFF2-40B4-BE49-F238E27FC236}">
                <a16:creationId xmlns:a16="http://schemas.microsoft.com/office/drawing/2014/main" id="{D1CC4C9C-EBCD-4CEC-9FB9-01117C4B4C36}"/>
              </a:ext>
            </a:extLst>
          </p:cNvPr>
          <p:cNvSpPr>
            <a:spLocks noGrp="1"/>
          </p:cNvSpPr>
          <p:nvPr>
            <p:ph type="sldNum" sz="quarter" idx="10"/>
          </p:nvPr>
        </p:nvSpPr>
        <p:spPr/>
        <p:txBody>
          <a:bodyPr/>
          <a:lstStyle/>
          <a:p>
            <a:pPr>
              <a:defRPr/>
            </a:pPr>
            <a:fld id="{448D2F9F-663C-42D7-B659-B78D1D99B89B}" type="slidenum">
              <a:rPr lang="en-US" altLang="zh-CN" smtClean="0"/>
              <a:t>18</a:t>
            </a:fld>
            <a:endParaRPr lang="en-US" altLang="zh-CN" dirty="0"/>
          </a:p>
        </p:txBody>
      </p:sp>
    </p:spTree>
    <p:extLst>
      <p:ext uri="{BB962C8B-B14F-4D97-AF65-F5344CB8AC3E}">
        <p14:creationId xmlns:p14="http://schemas.microsoft.com/office/powerpoint/2010/main" val="420142610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渔船轨迹画像问题定义</a:t>
            </a:r>
          </a:p>
        </p:txBody>
      </p:sp>
      <p:pic>
        <p:nvPicPr>
          <p:cNvPr id="35" name="图片 34">
            <a:extLst>
              <a:ext uri="{FF2B5EF4-FFF2-40B4-BE49-F238E27FC236}">
                <a16:creationId xmlns:a16="http://schemas.microsoft.com/office/drawing/2014/main" id="{1A830CDA-E963-45A2-8298-2D017D675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988" y="1291252"/>
            <a:ext cx="5965936" cy="5221901"/>
          </a:xfrm>
          <a:prstGeom prst="rect">
            <a:avLst/>
          </a:prstGeom>
        </p:spPr>
      </p:pic>
      <p:grpSp>
        <p:nvGrpSpPr>
          <p:cNvPr id="38" name="组合 37">
            <a:extLst>
              <a:ext uri="{FF2B5EF4-FFF2-40B4-BE49-F238E27FC236}">
                <a16:creationId xmlns:a16="http://schemas.microsoft.com/office/drawing/2014/main" id="{BB652FEE-1B2A-4462-BC90-3898E468C209}"/>
              </a:ext>
            </a:extLst>
          </p:cNvPr>
          <p:cNvGrpSpPr/>
          <p:nvPr/>
        </p:nvGrpSpPr>
        <p:grpSpPr>
          <a:xfrm>
            <a:off x="6515777" y="1512917"/>
            <a:ext cx="5268235" cy="2476528"/>
            <a:chOff x="1252495" y="3010596"/>
            <a:chExt cx="10822639" cy="939446"/>
          </a:xfrm>
        </p:grpSpPr>
        <p:sp>
          <p:nvSpPr>
            <p:cNvPr id="40" name="圆角矩形 20">
              <a:extLst>
                <a:ext uri="{FF2B5EF4-FFF2-40B4-BE49-F238E27FC236}">
                  <a16:creationId xmlns:a16="http://schemas.microsoft.com/office/drawing/2014/main" id="{73986A86-2A50-4737-94E2-9977EF3FD560}"/>
                </a:ext>
              </a:extLst>
            </p:cNvPr>
            <p:cNvSpPr/>
            <p:nvPr/>
          </p:nvSpPr>
          <p:spPr>
            <a:xfrm>
              <a:off x="1252495" y="3147683"/>
              <a:ext cx="10822639" cy="802359"/>
            </a:xfrm>
            <a:prstGeom prst="roundRect">
              <a:avLst>
                <a:gd name="adj" fmla="val 222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17">
              <a:extLst>
                <a:ext uri="{FF2B5EF4-FFF2-40B4-BE49-F238E27FC236}">
                  <a16:creationId xmlns:a16="http://schemas.microsoft.com/office/drawing/2014/main" id="{8C29A7F8-4E66-4510-8779-7312401459EF}"/>
                </a:ext>
              </a:extLst>
            </p:cNvPr>
            <p:cNvSpPr/>
            <p:nvPr/>
          </p:nvSpPr>
          <p:spPr>
            <a:xfrm>
              <a:off x="1252495" y="3010596"/>
              <a:ext cx="10822639" cy="137087"/>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问题理解与问题拆分</a:t>
              </a:r>
            </a:p>
          </p:txBody>
        </p:sp>
      </p:grpSp>
      <p:sp>
        <p:nvSpPr>
          <p:cNvPr id="46" name="圆角矩形 14">
            <a:extLst>
              <a:ext uri="{FF2B5EF4-FFF2-40B4-BE49-F238E27FC236}">
                <a16:creationId xmlns:a16="http://schemas.microsoft.com/office/drawing/2014/main" id="{BA5432ED-EF2E-4D20-A520-D94AA3B624B2}"/>
              </a:ext>
            </a:extLst>
          </p:cNvPr>
          <p:cNvSpPr/>
          <p:nvPr/>
        </p:nvSpPr>
        <p:spPr>
          <a:xfrm>
            <a:off x="6515777" y="3989445"/>
            <a:ext cx="5268235" cy="2232420"/>
          </a:xfrm>
          <a:prstGeom prst="roundRect">
            <a:avLst>
              <a:gd name="adj" fmla="val 5712"/>
            </a:avLst>
          </a:prstGeom>
          <a:solidFill>
            <a:schemeClr val="accent2">
              <a:lumMod val="20000"/>
              <a:lumOff val="80000"/>
            </a:schemeClr>
          </a:solidFill>
        </p:spPr>
        <p:txBody>
          <a:bodyPr wrap="square" anchor="b">
            <a:noAutofit/>
          </a:bodyPr>
          <a:lstStyle/>
          <a:p>
            <a:endParaRPr lang="en-US" altLang="zh-CN" dirty="0"/>
          </a:p>
        </p:txBody>
      </p:sp>
      <p:sp>
        <p:nvSpPr>
          <p:cNvPr id="47" name="文本框 46">
            <a:extLst>
              <a:ext uri="{FF2B5EF4-FFF2-40B4-BE49-F238E27FC236}">
                <a16:creationId xmlns:a16="http://schemas.microsoft.com/office/drawing/2014/main" id="{1B7F97F5-5504-413E-B54C-9125FF2BE029}"/>
              </a:ext>
            </a:extLst>
          </p:cNvPr>
          <p:cNvSpPr txBox="1"/>
          <p:nvPr/>
        </p:nvSpPr>
        <p:spPr>
          <a:xfrm>
            <a:off x="6515777" y="1943580"/>
            <a:ext cx="5245124" cy="2025170"/>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从整体层面构建整体地理信息画像：</a:t>
            </a:r>
            <a:r>
              <a:rPr lang="zh-CN" altLang="en-US" sz="1400" dirty="0">
                <a:ea typeface="微软雅黑" panose="020B0503020204020204" pitchFamily="34" charset="-122"/>
                <a:cs typeface="Arial" panose="020B0604020202020204" pitchFamily="34" charset="0"/>
              </a:rPr>
              <a:t>抽取轨迹中包含的具体</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信息</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渔场，港口信息</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；分析具体省市出发的渔船的作业类型；分析</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的热门程度</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被访问的热度</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a:t>
            </a:r>
            <a:endParaRPr lang="en-US" altLang="zh-CN" sz="1400" dirty="0">
              <a:ea typeface="微软雅黑" panose="020B0503020204020204" pitchFamily="34" charset="-122"/>
              <a:cs typeface="Arial" panose="020B0604020202020204" pitchFamily="34" charset="0"/>
            </a:endParaRPr>
          </a:p>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借助整体地理信息画像，从单条轨迹层面构建单条轨迹的画像：</a:t>
            </a:r>
            <a:r>
              <a:rPr lang="zh-CN" altLang="en-US" sz="1400" dirty="0">
                <a:ea typeface="微软雅黑" panose="020B0503020204020204" pitchFamily="34" charset="-122"/>
                <a:cs typeface="Arial" panose="020B0604020202020204" pitchFamily="34" charset="0"/>
              </a:rPr>
              <a:t>对于给定的一条北斗轨迹或者</a:t>
            </a:r>
            <a:r>
              <a:rPr lang="en-US" altLang="zh-CN" sz="1400" dirty="0">
                <a:ea typeface="微软雅黑" panose="020B0503020204020204" pitchFamily="34" charset="-122"/>
                <a:cs typeface="Arial" panose="020B0604020202020204" pitchFamily="34" charset="0"/>
              </a:rPr>
              <a:t>AIS</a:t>
            </a:r>
            <a:r>
              <a:rPr lang="zh-CN" altLang="en-US" sz="1400" dirty="0">
                <a:ea typeface="微软雅黑" panose="020B0503020204020204" pitchFamily="34" charset="-122"/>
                <a:cs typeface="Arial" panose="020B0604020202020204" pitchFamily="34" charset="0"/>
              </a:rPr>
              <a:t>轨迹数据，抽取其经过的</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点信息</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渔场，港口</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；抽取其运动频繁模式</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以哪个港口为母港，常在哪个海域作业</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a:t>
            </a:r>
            <a:endParaRPr lang="en-US" altLang="zh-CN" sz="1400" dirty="0">
              <a:ea typeface="微软雅黑" panose="020B0503020204020204" pitchFamily="34" charset="-122"/>
              <a:cs typeface="Arial" panose="020B0604020202020204" pitchFamily="34" charset="0"/>
            </a:endParaRPr>
          </a:p>
        </p:txBody>
      </p:sp>
      <p:sp>
        <p:nvSpPr>
          <p:cNvPr id="43" name="文本框 42">
            <a:extLst>
              <a:ext uri="{FF2B5EF4-FFF2-40B4-BE49-F238E27FC236}">
                <a16:creationId xmlns:a16="http://schemas.microsoft.com/office/drawing/2014/main" id="{41C19A0A-B603-41FF-9B05-D0BDDE5E8A32}"/>
              </a:ext>
            </a:extLst>
          </p:cNvPr>
          <p:cNvSpPr txBox="1"/>
          <p:nvPr/>
        </p:nvSpPr>
        <p:spPr>
          <a:xfrm>
            <a:off x="6515777" y="4100457"/>
            <a:ext cx="5245124" cy="2025170"/>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问题</a:t>
            </a:r>
            <a:r>
              <a:rPr lang="en-US" altLang="zh-CN" sz="1400" b="1" dirty="0">
                <a:ea typeface="微软雅黑" panose="020B0503020204020204" pitchFamily="34" charset="-122"/>
                <a:cs typeface="Arial" panose="020B0604020202020204" pitchFamily="34" charset="0"/>
              </a:rPr>
              <a:t>1</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如何滤除轨迹中的噪声？</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轨迹中的噪声点会影响信息抽取的质量，如何处理这样的噪声</a:t>
            </a:r>
            <a:r>
              <a:rPr lang="en-US" altLang="zh-CN" sz="1400" dirty="0">
                <a:ea typeface="微软雅黑" panose="020B0503020204020204" pitchFamily="34" charset="-122"/>
                <a:cs typeface="Arial" panose="020B0604020202020204" pitchFamily="34" charset="0"/>
              </a:rPr>
              <a:t>)</a:t>
            </a:r>
          </a:p>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问题</a:t>
            </a:r>
            <a:r>
              <a:rPr lang="en-US" altLang="zh-CN" sz="1400" b="1" dirty="0">
                <a:ea typeface="微软雅黑" panose="020B0503020204020204" pitchFamily="34" charset="-122"/>
                <a:cs typeface="Arial" panose="020B0604020202020204" pitchFamily="34" charset="0"/>
              </a:rPr>
              <a:t>2</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如何利用</a:t>
            </a:r>
            <a:r>
              <a:rPr lang="en-US" altLang="zh-CN" sz="1400" dirty="0">
                <a:ea typeface="微软雅黑" panose="020B0503020204020204" pitchFamily="34" charset="-122"/>
                <a:cs typeface="Arial" panose="020B0604020202020204" pitchFamily="34" charset="0"/>
              </a:rPr>
              <a:t>AIS</a:t>
            </a:r>
            <a:r>
              <a:rPr lang="zh-CN" altLang="en-US" sz="1400" dirty="0">
                <a:ea typeface="微软雅黑" panose="020B0503020204020204" pitchFamily="34" charset="-122"/>
                <a:cs typeface="Arial" panose="020B0604020202020204" pitchFamily="34" charset="0"/>
              </a:rPr>
              <a:t>轨迹与北斗轨迹协同抽取</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信息？</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不同来源的轨迹数据，如何配合对</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信息进行抽取</a:t>
            </a:r>
            <a:r>
              <a:rPr lang="en-US" altLang="zh-CN" sz="1400" dirty="0">
                <a:ea typeface="微软雅黑" panose="020B0503020204020204" pitchFamily="34" charset="-122"/>
                <a:cs typeface="Arial" panose="020B0604020202020204" pitchFamily="34" charset="0"/>
              </a:rPr>
              <a:t>)</a:t>
            </a:r>
          </a:p>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问题</a:t>
            </a:r>
            <a:r>
              <a:rPr lang="en-US" altLang="zh-CN" sz="1400" b="1" dirty="0">
                <a:ea typeface="微软雅黑" panose="020B0503020204020204" pitchFamily="34" charset="-122"/>
                <a:cs typeface="Arial" panose="020B0604020202020204" pitchFamily="34" charset="0"/>
              </a:rPr>
              <a:t>3</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针对已被抽取的</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点，如何选出高热度的</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点？</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点之间也存在热度区别，如何给出热点定义并按热点进行排序是值得研究的问题</a:t>
            </a:r>
            <a:r>
              <a:rPr lang="en-US" altLang="zh-CN" sz="1400" dirty="0">
                <a:ea typeface="微软雅黑" panose="020B0503020204020204" pitchFamily="34" charset="-122"/>
                <a:cs typeface="Arial" panose="020B0604020202020204" pitchFamily="34" charset="0"/>
              </a:rPr>
              <a:t>)</a:t>
            </a:r>
          </a:p>
        </p:txBody>
      </p:sp>
      <p:sp>
        <p:nvSpPr>
          <p:cNvPr id="2" name="灯片编号占位符 1">
            <a:extLst>
              <a:ext uri="{FF2B5EF4-FFF2-40B4-BE49-F238E27FC236}">
                <a16:creationId xmlns:a16="http://schemas.microsoft.com/office/drawing/2014/main" id="{128B468F-3C4B-4E1F-88FB-09703391DB5C}"/>
              </a:ext>
            </a:extLst>
          </p:cNvPr>
          <p:cNvSpPr>
            <a:spLocks noGrp="1"/>
          </p:cNvSpPr>
          <p:nvPr>
            <p:ph type="sldNum" sz="quarter" idx="10"/>
          </p:nvPr>
        </p:nvSpPr>
        <p:spPr/>
        <p:txBody>
          <a:bodyPr/>
          <a:lstStyle/>
          <a:p>
            <a:pPr>
              <a:defRPr/>
            </a:pPr>
            <a:fld id="{448D2F9F-663C-42D7-B659-B78D1D99B89B}" type="slidenum">
              <a:rPr lang="en-US" altLang="zh-CN" smtClean="0"/>
              <a:t>19</a:t>
            </a:fld>
            <a:endParaRPr lang="en-US" altLang="zh-CN" dirty="0"/>
          </a:p>
        </p:txBody>
      </p:sp>
    </p:spTree>
    <p:extLst>
      <p:ext uri="{BB962C8B-B14F-4D97-AF65-F5344CB8AC3E}">
        <p14:creationId xmlns:p14="http://schemas.microsoft.com/office/powerpoint/2010/main" val="404916684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目录</a:t>
            </a:r>
          </a:p>
        </p:txBody>
      </p:sp>
      <p:sp>
        <p:nvSpPr>
          <p:cNvPr id="16" name="矩形 15">
            <a:extLst>
              <a:ext uri="{FF2B5EF4-FFF2-40B4-BE49-F238E27FC236}">
                <a16:creationId xmlns:a16="http://schemas.microsoft.com/office/drawing/2014/main" id="{AF22DD2A-7022-4916-A85C-1444A90683DE}"/>
              </a:ext>
            </a:extLst>
          </p:cNvPr>
          <p:cNvSpPr/>
          <p:nvPr/>
        </p:nvSpPr>
        <p:spPr>
          <a:xfrm>
            <a:off x="4007285" y="1488902"/>
            <a:ext cx="5317189"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背景与赛题分析</a:t>
            </a:r>
            <a:endParaRPr lang="zh-CN" altLang="en-US" sz="2000" dirty="0">
              <a:solidFill>
                <a:schemeClr val="tx1"/>
              </a:solidFill>
              <a:latin typeface="+mn-ea"/>
            </a:endParaRPr>
          </a:p>
        </p:txBody>
      </p:sp>
      <p:sp>
        <p:nvSpPr>
          <p:cNvPr id="17" name="矩形 16">
            <a:extLst>
              <a:ext uri="{FF2B5EF4-FFF2-40B4-BE49-F238E27FC236}">
                <a16:creationId xmlns:a16="http://schemas.microsoft.com/office/drawing/2014/main" id="{89C04E93-C576-4F40-9301-0998A2947D65}"/>
              </a:ext>
            </a:extLst>
          </p:cNvPr>
          <p:cNvSpPr/>
          <p:nvPr/>
        </p:nvSpPr>
        <p:spPr>
          <a:xfrm>
            <a:off x="4007285" y="2340139"/>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基础统计分析与可视化研究</a:t>
            </a:r>
            <a:endParaRPr lang="zh-CN" altLang="en-US" sz="2000" dirty="0">
              <a:solidFill>
                <a:schemeClr val="tx1"/>
              </a:solidFill>
              <a:latin typeface="+mn-ea"/>
            </a:endParaRPr>
          </a:p>
        </p:txBody>
      </p:sp>
      <p:sp>
        <p:nvSpPr>
          <p:cNvPr id="18" name="矩形 17">
            <a:extLst>
              <a:ext uri="{FF2B5EF4-FFF2-40B4-BE49-F238E27FC236}">
                <a16:creationId xmlns:a16="http://schemas.microsoft.com/office/drawing/2014/main" id="{A9CAB3C7-8DD1-47B0-9BAE-A57559A98701}"/>
              </a:ext>
            </a:extLst>
          </p:cNvPr>
          <p:cNvSpPr/>
          <p:nvPr/>
        </p:nvSpPr>
        <p:spPr>
          <a:xfrm>
            <a:off x="4007285" y="3203404"/>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渔船行为画像解决方案</a:t>
            </a:r>
            <a:endParaRPr lang="zh-CN" altLang="en-US" sz="2000" dirty="0">
              <a:solidFill>
                <a:schemeClr val="tx1"/>
              </a:solidFill>
              <a:latin typeface="+mn-ea"/>
            </a:endParaRPr>
          </a:p>
        </p:txBody>
      </p:sp>
      <p:sp>
        <p:nvSpPr>
          <p:cNvPr id="19" name="矩形 18">
            <a:extLst>
              <a:ext uri="{FF2B5EF4-FFF2-40B4-BE49-F238E27FC236}">
                <a16:creationId xmlns:a16="http://schemas.microsoft.com/office/drawing/2014/main" id="{DB359079-D19D-4433-99C8-6FDCB97114E8}"/>
              </a:ext>
            </a:extLst>
          </p:cNvPr>
          <p:cNvSpPr/>
          <p:nvPr/>
        </p:nvSpPr>
        <p:spPr>
          <a:xfrm>
            <a:off x="4007285" y="488483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基于</a:t>
            </a:r>
            <a:r>
              <a:rPr lang="en-US" altLang="zh-CN" sz="2000" b="1" dirty="0">
                <a:solidFill>
                  <a:schemeClr val="tx1"/>
                </a:solidFill>
                <a:latin typeface="+mn-ea"/>
              </a:rPr>
              <a:t>Web</a:t>
            </a:r>
            <a:r>
              <a:rPr lang="zh-CN" altLang="en-US" sz="2000" b="1" dirty="0">
                <a:solidFill>
                  <a:schemeClr val="tx1"/>
                </a:solidFill>
                <a:latin typeface="+mn-ea"/>
              </a:rPr>
              <a:t>端的大数据可视化解决方案</a:t>
            </a:r>
            <a:endParaRPr lang="zh-CN" altLang="en-US" sz="2000" dirty="0">
              <a:solidFill>
                <a:schemeClr val="tx1"/>
              </a:solidFill>
              <a:latin typeface="+mn-ea"/>
            </a:endParaRPr>
          </a:p>
        </p:txBody>
      </p:sp>
      <p:sp>
        <p:nvSpPr>
          <p:cNvPr id="20" name="矩形 19">
            <a:extLst>
              <a:ext uri="{FF2B5EF4-FFF2-40B4-BE49-F238E27FC236}">
                <a16:creationId xmlns:a16="http://schemas.microsoft.com/office/drawing/2014/main" id="{B1724781-4221-446E-BEF0-CC596A52AF0B}"/>
              </a:ext>
            </a:extLst>
          </p:cNvPr>
          <p:cNvSpPr/>
          <p:nvPr/>
        </p:nvSpPr>
        <p:spPr>
          <a:xfrm>
            <a:off x="4007285" y="5724031"/>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总结与展望</a:t>
            </a:r>
          </a:p>
        </p:txBody>
      </p:sp>
      <p:sp>
        <p:nvSpPr>
          <p:cNvPr id="21" name="矩形 20">
            <a:extLst>
              <a:ext uri="{FF2B5EF4-FFF2-40B4-BE49-F238E27FC236}">
                <a16:creationId xmlns:a16="http://schemas.microsoft.com/office/drawing/2014/main" id="{D9EFCD16-69F3-4C20-AF14-4353FEE37D08}"/>
              </a:ext>
            </a:extLst>
          </p:cNvPr>
          <p:cNvSpPr/>
          <p:nvPr/>
        </p:nvSpPr>
        <p:spPr>
          <a:xfrm>
            <a:off x="2983831" y="1488902"/>
            <a:ext cx="709864"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1</a:t>
            </a:r>
            <a:endParaRPr lang="zh-CN" altLang="en-US" b="1" dirty="0">
              <a:solidFill>
                <a:schemeClr val="tx1"/>
              </a:solidFill>
              <a:latin typeface="+mn-ea"/>
            </a:endParaRPr>
          </a:p>
        </p:txBody>
      </p:sp>
      <p:sp>
        <p:nvSpPr>
          <p:cNvPr id="22" name="矩形 21">
            <a:extLst>
              <a:ext uri="{FF2B5EF4-FFF2-40B4-BE49-F238E27FC236}">
                <a16:creationId xmlns:a16="http://schemas.microsoft.com/office/drawing/2014/main" id="{EB4FD4FC-C31F-40B9-8034-307772A5A19A}"/>
              </a:ext>
            </a:extLst>
          </p:cNvPr>
          <p:cNvSpPr/>
          <p:nvPr/>
        </p:nvSpPr>
        <p:spPr>
          <a:xfrm>
            <a:off x="2983831" y="234314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2</a:t>
            </a:r>
            <a:endParaRPr lang="zh-CN" altLang="en-US" b="1" dirty="0">
              <a:solidFill>
                <a:schemeClr val="tx1"/>
              </a:solidFill>
              <a:latin typeface="+mn-ea"/>
            </a:endParaRPr>
          </a:p>
        </p:txBody>
      </p:sp>
      <p:sp>
        <p:nvSpPr>
          <p:cNvPr id="23" name="矩形 22">
            <a:extLst>
              <a:ext uri="{FF2B5EF4-FFF2-40B4-BE49-F238E27FC236}">
                <a16:creationId xmlns:a16="http://schemas.microsoft.com/office/drawing/2014/main" id="{78397169-D225-49D1-B09A-D903252C038E}"/>
              </a:ext>
            </a:extLst>
          </p:cNvPr>
          <p:cNvSpPr/>
          <p:nvPr/>
        </p:nvSpPr>
        <p:spPr>
          <a:xfrm>
            <a:off x="2983831" y="318535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3</a:t>
            </a:r>
            <a:endParaRPr lang="zh-CN" altLang="en-US" b="1" dirty="0">
              <a:solidFill>
                <a:schemeClr val="tx1"/>
              </a:solidFill>
              <a:latin typeface="+mn-ea"/>
            </a:endParaRPr>
          </a:p>
        </p:txBody>
      </p:sp>
      <p:sp>
        <p:nvSpPr>
          <p:cNvPr id="24" name="矩形 23">
            <a:extLst>
              <a:ext uri="{FF2B5EF4-FFF2-40B4-BE49-F238E27FC236}">
                <a16:creationId xmlns:a16="http://schemas.microsoft.com/office/drawing/2014/main" id="{02F6454D-0DEB-4D8F-BF3D-15848C34438F}"/>
              </a:ext>
            </a:extLst>
          </p:cNvPr>
          <p:cNvSpPr/>
          <p:nvPr/>
        </p:nvSpPr>
        <p:spPr>
          <a:xfrm>
            <a:off x="2983831" y="486979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5</a:t>
            </a:r>
            <a:endParaRPr lang="zh-CN" altLang="en-US" b="1" dirty="0">
              <a:solidFill>
                <a:schemeClr val="tx1"/>
              </a:solidFill>
              <a:latin typeface="+mn-ea"/>
            </a:endParaRPr>
          </a:p>
        </p:txBody>
      </p:sp>
      <p:sp>
        <p:nvSpPr>
          <p:cNvPr id="25" name="矩形 24">
            <a:extLst>
              <a:ext uri="{FF2B5EF4-FFF2-40B4-BE49-F238E27FC236}">
                <a16:creationId xmlns:a16="http://schemas.microsoft.com/office/drawing/2014/main" id="{02EAE35D-8342-469E-8831-EA58A5D36874}"/>
              </a:ext>
            </a:extLst>
          </p:cNvPr>
          <p:cNvSpPr/>
          <p:nvPr/>
        </p:nvSpPr>
        <p:spPr>
          <a:xfrm>
            <a:off x="2983831" y="5724031"/>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6</a:t>
            </a:r>
            <a:endParaRPr lang="zh-CN" altLang="en-US" b="1" dirty="0">
              <a:solidFill>
                <a:schemeClr val="tx1"/>
              </a:solidFill>
              <a:latin typeface="+mn-ea"/>
            </a:endParaRPr>
          </a:p>
        </p:txBody>
      </p:sp>
      <p:sp>
        <p:nvSpPr>
          <p:cNvPr id="26" name="矩形 25">
            <a:extLst>
              <a:ext uri="{FF2B5EF4-FFF2-40B4-BE49-F238E27FC236}">
                <a16:creationId xmlns:a16="http://schemas.microsoft.com/office/drawing/2014/main" id="{3C31D8B9-4988-499D-8D28-FE9AF6A1119C}"/>
              </a:ext>
            </a:extLst>
          </p:cNvPr>
          <p:cNvSpPr/>
          <p:nvPr/>
        </p:nvSpPr>
        <p:spPr>
          <a:xfrm>
            <a:off x="4007285" y="405164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同船匹配问题与机器学习解决方案</a:t>
            </a:r>
            <a:endParaRPr lang="zh-CN" altLang="en-US" sz="2000" dirty="0">
              <a:solidFill>
                <a:schemeClr val="tx1"/>
              </a:solidFill>
              <a:latin typeface="+mn-ea"/>
            </a:endParaRPr>
          </a:p>
        </p:txBody>
      </p:sp>
      <p:sp>
        <p:nvSpPr>
          <p:cNvPr id="27" name="矩形 26">
            <a:extLst>
              <a:ext uri="{FF2B5EF4-FFF2-40B4-BE49-F238E27FC236}">
                <a16:creationId xmlns:a16="http://schemas.microsoft.com/office/drawing/2014/main" id="{E1A253EB-53D3-43C3-85B7-1FBF1C7AAB22}"/>
              </a:ext>
            </a:extLst>
          </p:cNvPr>
          <p:cNvSpPr/>
          <p:nvPr/>
        </p:nvSpPr>
        <p:spPr>
          <a:xfrm>
            <a:off x="2983831" y="403660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4</a:t>
            </a:r>
            <a:endParaRPr lang="zh-CN" altLang="en-US" b="1" dirty="0">
              <a:solidFill>
                <a:schemeClr val="tx1"/>
              </a:solidFill>
              <a:latin typeface="+mn-ea"/>
            </a:endParaRPr>
          </a:p>
        </p:txBody>
      </p:sp>
      <p:sp>
        <p:nvSpPr>
          <p:cNvPr id="2" name="灯片编号占位符 1">
            <a:extLst>
              <a:ext uri="{FF2B5EF4-FFF2-40B4-BE49-F238E27FC236}">
                <a16:creationId xmlns:a16="http://schemas.microsoft.com/office/drawing/2014/main" id="{152B04AD-2530-4D90-911D-67D2898343C5}"/>
              </a:ext>
            </a:extLst>
          </p:cNvPr>
          <p:cNvSpPr>
            <a:spLocks noGrp="1"/>
          </p:cNvSpPr>
          <p:nvPr>
            <p:ph type="sldNum" sz="quarter" idx="10"/>
          </p:nvPr>
        </p:nvSpPr>
        <p:spPr/>
        <p:txBody>
          <a:bodyPr/>
          <a:lstStyle/>
          <a:p>
            <a:pPr>
              <a:defRPr/>
            </a:pPr>
            <a:fld id="{448D2F9F-663C-42D7-B659-B78D1D99B89B}" type="slidenum">
              <a:rPr lang="en-US" altLang="zh-CN" smtClean="0"/>
              <a:t>2</a:t>
            </a:fld>
            <a:endParaRPr lang="en-US" altLang="zh-CN" dirty="0"/>
          </a:p>
        </p:txBody>
      </p:sp>
    </p:spTree>
    <p:extLst>
      <p:ext uri="{BB962C8B-B14F-4D97-AF65-F5344CB8AC3E}">
        <p14:creationId xmlns:p14="http://schemas.microsoft.com/office/powerpoint/2010/main" val="281779853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841F5CAC-AB33-4F5E-8483-037631B51AFD}"/>
              </a:ext>
            </a:extLst>
          </p:cNvPr>
          <p:cNvGrpSpPr/>
          <p:nvPr/>
        </p:nvGrpSpPr>
        <p:grpSpPr>
          <a:xfrm>
            <a:off x="2946168" y="1162467"/>
            <a:ext cx="8814463" cy="5463588"/>
            <a:chOff x="3043917" y="1220402"/>
            <a:chExt cx="8814463" cy="5463588"/>
          </a:xfrm>
        </p:grpSpPr>
        <p:pic>
          <p:nvPicPr>
            <p:cNvPr id="64" name="图片 63">
              <a:extLst>
                <a:ext uri="{FF2B5EF4-FFF2-40B4-BE49-F238E27FC236}">
                  <a16:creationId xmlns:a16="http://schemas.microsoft.com/office/drawing/2014/main" id="{37E4A96D-BA45-4B89-AE52-1258E8FE75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2615" y="1270457"/>
              <a:ext cx="2915765" cy="5384274"/>
            </a:xfrm>
            <a:prstGeom prst="rect">
              <a:avLst/>
            </a:prstGeom>
          </p:spPr>
        </p:pic>
        <p:pic>
          <p:nvPicPr>
            <p:cNvPr id="59" name="图片 58">
              <a:extLst>
                <a:ext uri="{FF2B5EF4-FFF2-40B4-BE49-F238E27FC236}">
                  <a16:creationId xmlns:a16="http://schemas.microsoft.com/office/drawing/2014/main" id="{0A997509-D798-44A9-BEB9-DCE8D9A62D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3266" y="1220402"/>
              <a:ext cx="2915765" cy="5418526"/>
            </a:xfrm>
            <a:prstGeom prst="rect">
              <a:avLst/>
            </a:prstGeom>
          </p:spPr>
        </p:pic>
        <p:pic>
          <p:nvPicPr>
            <p:cNvPr id="61" name="图片 60">
              <a:extLst>
                <a:ext uri="{FF2B5EF4-FFF2-40B4-BE49-F238E27FC236}">
                  <a16:creationId xmlns:a16="http://schemas.microsoft.com/office/drawing/2014/main" id="{BC651E97-C52C-4BDE-8FEC-2494D7E326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3917" y="1220402"/>
              <a:ext cx="2962457" cy="5463588"/>
            </a:xfrm>
            <a:prstGeom prst="rect">
              <a:avLst/>
            </a:prstGeom>
          </p:spPr>
        </p:pic>
      </p:grpSp>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问题</a:t>
            </a:r>
            <a:r>
              <a:rPr lang="en-US" altLang="zh-CN" dirty="0">
                <a:latin typeface="Arial" panose="020B0604020202020204" pitchFamily="34" charset="0"/>
                <a:cs typeface="Arial" panose="020B0604020202020204" pitchFamily="34" charset="0"/>
              </a:rPr>
              <a:t>1</a:t>
            </a:r>
            <a:r>
              <a:rPr lang="zh-CN" altLang="en-US" dirty="0">
                <a:latin typeface="Arial" panose="020B0604020202020204" pitchFamily="34" charset="0"/>
                <a:cs typeface="Arial" panose="020B0604020202020204" pitchFamily="34" charset="0"/>
              </a:rPr>
              <a:t>解决方案：</a:t>
            </a:r>
            <a:r>
              <a:rPr lang="en-US" altLang="zh-CN" dirty="0">
                <a:latin typeface="Arial" panose="020B0604020202020204" pitchFamily="34" charset="0"/>
                <a:cs typeface="Arial" panose="020B0604020202020204" pitchFamily="34" charset="0"/>
              </a:rPr>
              <a:t>AIS+</a:t>
            </a:r>
            <a:r>
              <a:rPr lang="zh-CN" altLang="en-US" dirty="0">
                <a:latin typeface="Arial" panose="020B0604020202020204" pitchFamily="34" charset="0"/>
                <a:cs typeface="Arial" panose="020B0604020202020204" pitchFamily="34" charset="0"/>
              </a:rPr>
              <a:t>北斗数据噪声点滤除</a:t>
            </a:r>
          </a:p>
        </p:txBody>
      </p:sp>
      <p:sp>
        <p:nvSpPr>
          <p:cNvPr id="30" name="椭圆 29">
            <a:extLst>
              <a:ext uri="{FF2B5EF4-FFF2-40B4-BE49-F238E27FC236}">
                <a16:creationId xmlns:a16="http://schemas.microsoft.com/office/drawing/2014/main" id="{5D367401-2D9D-4589-9202-B5CBCCE0D89A}"/>
              </a:ext>
            </a:extLst>
          </p:cNvPr>
          <p:cNvSpPr/>
          <p:nvPr/>
        </p:nvSpPr>
        <p:spPr bwMode="auto">
          <a:xfrm>
            <a:off x="8493811" y="1337049"/>
            <a:ext cx="261610" cy="261610"/>
          </a:xfrm>
          <a:prstGeom prst="ellipse">
            <a:avLst/>
          </a:prstGeom>
          <a:noFill/>
          <a:ln w="3810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1" name="椭圆 30">
            <a:extLst>
              <a:ext uri="{FF2B5EF4-FFF2-40B4-BE49-F238E27FC236}">
                <a16:creationId xmlns:a16="http://schemas.microsoft.com/office/drawing/2014/main" id="{9A028663-DEF9-454C-877B-444B131D8A9B}"/>
              </a:ext>
            </a:extLst>
          </p:cNvPr>
          <p:cNvSpPr/>
          <p:nvPr/>
        </p:nvSpPr>
        <p:spPr bwMode="auto">
          <a:xfrm>
            <a:off x="3280430" y="3381174"/>
            <a:ext cx="261610" cy="261610"/>
          </a:xfrm>
          <a:prstGeom prst="ellipse">
            <a:avLst/>
          </a:prstGeom>
          <a:noFill/>
          <a:ln w="3810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2" name="椭圆 31">
            <a:extLst>
              <a:ext uri="{FF2B5EF4-FFF2-40B4-BE49-F238E27FC236}">
                <a16:creationId xmlns:a16="http://schemas.microsoft.com/office/drawing/2014/main" id="{7958C4E0-17C0-4C7C-A5EB-932F2AE3EB34}"/>
              </a:ext>
            </a:extLst>
          </p:cNvPr>
          <p:cNvSpPr/>
          <p:nvPr/>
        </p:nvSpPr>
        <p:spPr bwMode="auto">
          <a:xfrm>
            <a:off x="3763929" y="1333785"/>
            <a:ext cx="261610" cy="261610"/>
          </a:xfrm>
          <a:prstGeom prst="ellipse">
            <a:avLst/>
          </a:prstGeom>
          <a:noFill/>
          <a:ln w="3810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4" name="文本框 33">
            <a:extLst>
              <a:ext uri="{FF2B5EF4-FFF2-40B4-BE49-F238E27FC236}">
                <a16:creationId xmlns:a16="http://schemas.microsoft.com/office/drawing/2014/main" id="{E85318A8-F193-4C04-B0A2-F60CF48617F0}"/>
              </a:ext>
            </a:extLst>
          </p:cNvPr>
          <p:cNvSpPr txBox="1"/>
          <p:nvPr/>
        </p:nvSpPr>
        <p:spPr>
          <a:xfrm>
            <a:off x="5854856" y="1747858"/>
            <a:ext cx="1804893" cy="523220"/>
          </a:xfrm>
          <a:prstGeom prst="rect">
            <a:avLst/>
          </a:prstGeom>
          <a:noFill/>
        </p:spPr>
        <p:txBody>
          <a:bodyPr wrap="square" rtlCol="0">
            <a:spAutoFit/>
          </a:bodyPr>
          <a:lstStyle/>
          <a:p>
            <a:r>
              <a:rPr lang="zh-CN" altLang="en-US" sz="1400" b="1" dirty="0">
                <a:solidFill>
                  <a:srgbClr val="000000"/>
                </a:solidFill>
                <a:latin typeface="+mn-ea"/>
                <a:ea typeface="+mn-ea"/>
              </a:rPr>
              <a:t>异常轨迹点，距离大多数点数十公里</a:t>
            </a:r>
          </a:p>
        </p:txBody>
      </p:sp>
      <p:sp>
        <p:nvSpPr>
          <p:cNvPr id="2" name="文本框 1">
            <a:extLst>
              <a:ext uri="{FF2B5EF4-FFF2-40B4-BE49-F238E27FC236}">
                <a16:creationId xmlns:a16="http://schemas.microsoft.com/office/drawing/2014/main" id="{B3C3EE8B-AD6E-4A79-BF25-7F7D7A320C35}"/>
              </a:ext>
            </a:extLst>
          </p:cNvPr>
          <p:cNvSpPr txBox="1"/>
          <p:nvPr/>
        </p:nvSpPr>
        <p:spPr>
          <a:xfrm>
            <a:off x="5053219" y="3284148"/>
            <a:ext cx="742010" cy="307777"/>
          </a:xfrm>
          <a:prstGeom prst="rect">
            <a:avLst/>
          </a:prstGeom>
          <a:noFill/>
        </p:spPr>
        <p:txBody>
          <a:bodyPr wrap="square" rtlCol="0">
            <a:spAutoFit/>
          </a:bodyPr>
          <a:lstStyle/>
          <a:p>
            <a:r>
              <a:rPr lang="zh-CN" altLang="en-US" sz="1400" b="1" dirty="0">
                <a:latin typeface="+mn-ea"/>
                <a:ea typeface="+mn-ea"/>
              </a:rPr>
              <a:t>滤噪前</a:t>
            </a:r>
          </a:p>
        </p:txBody>
      </p:sp>
      <p:sp>
        <p:nvSpPr>
          <p:cNvPr id="23" name="文本框 22">
            <a:extLst>
              <a:ext uri="{FF2B5EF4-FFF2-40B4-BE49-F238E27FC236}">
                <a16:creationId xmlns:a16="http://schemas.microsoft.com/office/drawing/2014/main" id="{7E52AD8C-8EF5-46B2-BEA2-33F07C194110}"/>
              </a:ext>
            </a:extLst>
          </p:cNvPr>
          <p:cNvSpPr txBox="1"/>
          <p:nvPr/>
        </p:nvSpPr>
        <p:spPr>
          <a:xfrm>
            <a:off x="5029580" y="6049013"/>
            <a:ext cx="742010" cy="307777"/>
          </a:xfrm>
          <a:prstGeom prst="rect">
            <a:avLst/>
          </a:prstGeom>
          <a:noFill/>
        </p:spPr>
        <p:txBody>
          <a:bodyPr wrap="square" rtlCol="0">
            <a:spAutoFit/>
          </a:bodyPr>
          <a:lstStyle/>
          <a:p>
            <a:r>
              <a:rPr lang="zh-CN" altLang="en-US" sz="1400" b="1" dirty="0">
                <a:latin typeface="+mn-ea"/>
                <a:ea typeface="+mn-ea"/>
              </a:rPr>
              <a:t>滤噪后</a:t>
            </a:r>
          </a:p>
        </p:txBody>
      </p:sp>
      <p:sp>
        <p:nvSpPr>
          <p:cNvPr id="37" name="矩形: 圆角 36">
            <a:extLst>
              <a:ext uri="{FF2B5EF4-FFF2-40B4-BE49-F238E27FC236}">
                <a16:creationId xmlns:a16="http://schemas.microsoft.com/office/drawing/2014/main" id="{08154098-F537-4309-AEA0-CA5CCE70164D}"/>
              </a:ext>
            </a:extLst>
          </p:cNvPr>
          <p:cNvSpPr/>
          <p:nvPr/>
        </p:nvSpPr>
        <p:spPr>
          <a:xfrm>
            <a:off x="897900" y="1229757"/>
            <a:ext cx="1434465" cy="47402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一条原始轨迹</a:t>
            </a:r>
          </a:p>
        </p:txBody>
      </p:sp>
      <p:grpSp>
        <p:nvGrpSpPr>
          <p:cNvPr id="3" name="组合 2">
            <a:extLst>
              <a:ext uri="{FF2B5EF4-FFF2-40B4-BE49-F238E27FC236}">
                <a16:creationId xmlns:a16="http://schemas.microsoft.com/office/drawing/2014/main" id="{4508A663-F626-4302-8CAE-AB9DD80E8151}"/>
              </a:ext>
            </a:extLst>
          </p:cNvPr>
          <p:cNvGrpSpPr/>
          <p:nvPr/>
        </p:nvGrpSpPr>
        <p:grpSpPr>
          <a:xfrm>
            <a:off x="371566" y="1961474"/>
            <a:ext cx="2487135" cy="1065782"/>
            <a:chOff x="8251692" y="1565522"/>
            <a:chExt cx="2069598" cy="1065782"/>
          </a:xfrm>
        </p:grpSpPr>
        <p:sp>
          <p:nvSpPr>
            <p:cNvPr id="13" name="矩形: 圆角 12">
              <a:extLst>
                <a:ext uri="{FF2B5EF4-FFF2-40B4-BE49-F238E27FC236}">
                  <a16:creationId xmlns:a16="http://schemas.microsoft.com/office/drawing/2014/main" id="{A34DE1D7-DA2E-40B6-A8B8-0929241243FF}"/>
                </a:ext>
              </a:extLst>
            </p:cNvPr>
            <p:cNvSpPr/>
            <p:nvPr/>
          </p:nvSpPr>
          <p:spPr>
            <a:xfrm>
              <a:off x="8251693" y="1901850"/>
              <a:ext cx="2069597" cy="729454"/>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将轨迹经纬度坐标由</a:t>
              </a:r>
              <a:r>
                <a:rPr lang="en-US" altLang="zh-CN" sz="1400" dirty="0">
                  <a:solidFill>
                    <a:srgbClr val="C00000"/>
                  </a:solidFill>
                </a:rPr>
                <a:t>WGS-84(EPSG: 4326)</a:t>
              </a:r>
              <a:r>
                <a:rPr lang="zh-CN" altLang="en-US" sz="1400" dirty="0">
                  <a:solidFill>
                    <a:schemeClr val="tx1"/>
                  </a:solidFill>
                </a:rPr>
                <a:t>坐标转到</a:t>
              </a:r>
              <a:r>
                <a:rPr lang="zh-CN" altLang="en-US" sz="1400" dirty="0">
                  <a:solidFill>
                    <a:srgbClr val="C00000"/>
                  </a:solidFill>
                </a:rPr>
                <a:t>墨卡托坐标系</a:t>
              </a:r>
              <a:r>
                <a:rPr lang="en-US" altLang="zh-CN" sz="1400" dirty="0">
                  <a:solidFill>
                    <a:srgbClr val="C00000"/>
                  </a:solidFill>
                </a:rPr>
                <a:t>(EPSG: 3395)</a:t>
              </a:r>
              <a:endParaRPr lang="zh-CN" altLang="en-US" sz="1400" dirty="0">
                <a:solidFill>
                  <a:srgbClr val="C00000"/>
                </a:solidFill>
              </a:endParaRPr>
            </a:p>
          </p:txBody>
        </p:sp>
        <p:sp>
          <p:nvSpPr>
            <p:cNvPr id="38" name="矩形: 圆角 37">
              <a:extLst>
                <a:ext uri="{FF2B5EF4-FFF2-40B4-BE49-F238E27FC236}">
                  <a16:creationId xmlns:a16="http://schemas.microsoft.com/office/drawing/2014/main" id="{EB047FB8-8633-4FE0-968F-922B98070D18}"/>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坐标转换</a:t>
              </a:r>
            </a:p>
          </p:txBody>
        </p:sp>
      </p:grpSp>
      <p:grpSp>
        <p:nvGrpSpPr>
          <p:cNvPr id="39" name="组合 38">
            <a:extLst>
              <a:ext uri="{FF2B5EF4-FFF2-40B4-BE49-F238E27FC236}">
                <a16:creationId xmlns:a16="http://schemas.microsoft.com/office/drawing/2014/main" id="{4B576B07-E7C0-4ACB-AD85-621DB8AE62BF}"/>
              </a:ext>
            </a:extLst>
          </p:cNvPr>
          <p:cNvGrpSpPr/>
          <p:nvPr/>
        </p:nvGrpSpPr>
        <p:grpSpPr>
          <a:xfrm>
            <a:off x="371564" y="4569357"/>
            <a:ext cx="2487135" cy="1175586"/>
            <a:chOff x="8251692" y="1565522"/>
            <a:chExt cx="2069598" cy="1175586"/>
          </a:xfrm>
        </p:grpSpPr>
        <p:sp>
          <p:nvSpPr>
            <p:cNvPr id="40" name="矩形: 圆角 39">
              <a:extLst>
                <a:ext uri="{FF2B5EF4-FFF2-40B4-BE49-F238E27FC236}">
                  <a16:creationId xmlns:a16="http://schemas.microsoft.com/office/drawing/2014/main" id="{A463AA21-2650-4CA4-A8B8-86EDA314AB1C}"/>
                </a:ext>
              </a:extLst>
            </p:cNvPr>
            <p:cNvSpPr/>
            <p:nvPr/>
          </p:nvSpPr>
          <p:spPr>
            <a:xfrm>
              <a:off x="8251693" y="1901850"/>
              <a:ext cx="2069597" cy="839258"/>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基于预设的最大速度阈值，对超过阈值的速度进行多项式插值补全。</a:t>
              </a:r>
              <a:endParaRPr lang="zh-CN" altLang="en-US" sz="1400" dirty="0">
                <a:solidFill>
                  <a:srgbClr val="C00000"/>
                </a:solidFill>
              </a:endParaRPr>
            </a:p>
          </p:txBody>
        </p:sp>
        <p:sp>
          <p:nvSpPr>
            <p:cNvPr id="41" name="矩形: 圆角 40">
              <a:extLst>
                <a:ext uri="{FF2B5EF4-FFF2-40B4-BE49-F238E27FC236}">
                  <a16:creationId xmlns:a16="http://schemas.microsoft.com/office/drawing/2014/main" id="{A10AAF44-7404-40A5-9C74-1C815A1BED01}"/>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异常速度滤除</a:t>
              </a:r>
            </a:p>
          </p:txBody>
        </p:sp>
      </p:grpSp>
      <p:grpSp>
        <p:nvGrpSpPr>
          <p:cNvPr id="42" name="组合 41">
            <a:extLst>
              <a:ext uri="{FF2B5EF4-FFF2-40B4-BE49-F238E27FC236}">
                <a16:creationId xmlns:a16="http://schemas.microsoft.com/office/drawing/2014/main" id="{1867C6F0-B6A4-4A45-AE99-F15BD15E7CD6}"/>
              </a:ext>
            </a:extLst>
          </p:cNvPr>
          <p:cNvGrpSpPr/>
          <p:nvPr/>
        </p:nvGrpSpPr>
        <p:grpSpPr>
          <a:xfrm>
            <a:off x="371567" y="3265415"/>
            <a:ext cx="2487135" cy="1065782"/>
            <a:chOff x="8251692" y="1565522"/>
            <a:chExt cx="2069598" cy="1065782"/>
          </a:xfrm>
        </p:grpSpPr>
        <p:sp>
          <p:nvSpPr>
            <p:cNvPr id="43" name="矩形: 圆角 42">
              <a:extLst>
                <a:ext uri="{FF2B5EF4-FFF2-40B4-BE49-F238E27FC236}">
                  <a16:creationId xmlns:a16="http://schemas.microsoft.com/office/drawing/2014/main" id="{FAF70C45-EF34-4BF5-9641-A6EA622ADD92}"/>
                </a:ext>
              </a:extLst>
            </p:cNvPr>
            <p:cNvSpPr/>
            <p:nvPr/>
          </p:nvSpPr>
          <p:spPr>
            <a:xfrm>
              <a:off x="8251693" y="1901850"/>
              <a:ext cx="2069597" cy="729454"/>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计算坐标差分</a:t>
              </a:r>
              <a:r>
                <a:rPr lang="en-US" altLang="zh-CN" sz="1400" dirty="0">
                  <a:solidFill>
                    <a:srgbClr val="C00000"/>
                  </a:solidFill>
                </a:rPr>
                <a:t>haversine</a:t>
              </a:r>
              <a:r>
                <a:rPr lang="zh-CN" altLang="en-US" sz="1400" dirty="0">
                  <a:solidFill>
                    <a:schemeClr val="tx1"/>
                  </a:solidFill>
                </a:rPr>
                <a:t>距离，并计算局部差分速度，基于速度阈值插值异常点。</a:t>
              </a:r>
              <a:endParaRPr lang="zh-CN" altLang="en-US" sz="1400" dirty="0">
                <a:solidFill>
                  <a:srgbClr val="C00000"/>
                </a:solidFill>
              </a:endParaRPr>
            </a:p>
          </p:txBody>
        </p:sp>
        <p:sp>
          <p:nvSpPr>
            <p:cNvPr id="44" name="矩形: 圆角 43">
              <a:extLst>
                <a:ext uri="{FF2B5EF4-FFF2-40B4-BE49-F238E27FC236}">
                  <a16:creationId xmlns:a16="http://schemas.microsoft.com/office/drawing/2014/main" id="{78F5D15A-A84C-489F-AAC0-BC8AF0B703CC}"/>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异常坐标滤除</a:t>
              </a:r>
            </a:p>
          </p:txBody>
        </p:sp>
      </p:grpSp>
      <p:sp>
        <p:nvSpPr>
          <p:cNvPr id="45" name="矩形: 圆角 44">
            <a:extLst>
              <a:ext uri="{FF2B5EF4-FFF2-40B4-BE49-F238E27FC236}">
                <a16:creationId xmlns:a16="http://schemas.microsoft.com/office/drawing/2014/main" id="{71E34858-405D-46A1-B654-41B2324BFFCF}"/>
              </a:ext>
            </a:extLst>
          </p:cNvPr>
          <p:cNvSpPr/>
          <p:nvPr/>
        </p:nvSpPr>
        <p:spPr>
          <a:xfrm>
            <a:off x="897898" y="5977960"/>
            <a:ext cx="1434465" cy="47402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一条被修复</a:t>
            </a:r>
            <a:endParaRPr lang="en-US" altLang="zh-CN" sz="1400" dirty="0">
              <a:solidFill>
                <a:schemeClr val="tx1"/>
              </a:solidFill>
            </a:endParaRPr>
          </a:p>
          <a:p>
            <a:pPr algn="ctr"/>
            <a:r>
              <a:rPr lang="zh-CN" altLang="en-US" sz="1400" dirty="0">
                <a:solidFill>
                  <a:schemeClr val="tx1"/>
                </a:solidFill>
              </a:rPr>
              <a:t>的轨迹</a:t>
            </a:r>
          </a:p>
        </p:txBody>
      </p:sp>
      <p:cxnSp>
        <p:nvCxnSpPr>
          <p:cNvPr id="5" name="直接箭头连接符 4">
            <a:extLst>
              <a:ext uri="{FF2B5EF4-FFF2-40B4-BE49-F238E27FC236}">
                <a16:creationId xmlns:a16="http://schemas.microsoft.com/office/drawing/2014/main" id="{9ABABCA5-FDBE-4D6D-A311-7464AF1B87C3}"/>
              </a:ext>
            </a:extLst>
          </p:cNvPr>
          <p:cNvCxnSpPr>
            <a:stCxn id="37" idx="2"/>
            <a:endCxn id="38" idx="0"/>
          </p:cNvCxnSpPr>
          <p:nvPr/>
        </p:nvCxnSpPr>
        <p:spPr>
          <a:xfrm>
            <a:off x="1615133" y="1703777"/>
            <a:ext cx="0" cy="257697"/>
          </a:xfrm>
          <a:prstGeom prst="straightConnector1">
            <a:avLst/>
          </a:prstGeom>
          <a:noFill/>
          <a:ln w="38100" cap="flat" cmpd="sng" algn="ctr">
            <a:solidFill>
              <a:srgbClr val="00B050"/>
            </a:solidFill>
            <a:prstDash val="solid"/>
            <a:tailEnd type="triangle"/>
          </a:ln>
        </p:spPr>
      </p:cxnSp>
      <p:cxnSp>
        <p:nvCxnSpPr>
          <p:cNvPr id="46" name="直接箭头连接符 45">
            <a:extLst>
              <a:ext uri="{FF2B5EF4-FFF2-40B4-BE49-F238E27FC236}">
                <a16:creationId xmlns:a16="http://schemas.microsoft.com/office/drawing/2014/main" id="{5AD12187-3425-46F6-ABC7-BDAE286622D6}"/>
              </a:ext>
            </a:extLst>
          </p:cNvPr>
          <p:cNvCxnSpPr>
            <a:cxnSpLocks/>
            <a:stCxn id="13" idx="2"/>
            <a:endCxn id="44" idx="0"/>
          </p:cNvCxnSpPr>
          <p:nvPr/>
        </p:nvCxnSpPr>
        <p:spPr>
          <a:xfrm>
            <a:off x="1615134" y="3027256"/>
            <a:ext cx="0" cy="238159"/>
          </a:xfrm>
          <a:prstGeom prst="straightConnector1">
            <a:avLst/>
          </a:prstGeom>
          <a:noFill/>
          <a:ln w="38100" cap="flat" cmpd="sng" algn="ctr">
            <a:solidFill>
              <a:srgbClr val="00B050"/>
            </a:solidFill>
            <a:prstDash val="solid"/>
            <a:tailEnd type="triangle"/>
          </a:ln>
        </p:spPr>
      </p:cxnSp>
      <p:cxnSp>
        <p:nvCxnSpPr>
          <p:cNvPr id="47" name="直接箭头连接符 46">
            <a:extLst>
              <a:ext uri="{FF2B5EF4-FFF2-40B4-BE49-F238E27FC236}">
                <a16:creationId xmlns:a16="http://schemas.microsoft.com/office/drawing/2014/main" id="{A7394AB9-CB58-4156-8F9C-17ADB419B104}"/>
              </a:ext>
            </a:extLst>
          </p:cNvPr>
          <p:cNvCxnSpPr>
            <a:cxnSpLocks/>
            <a:stCxn id="43" idx="2"/>
            <a:endCxn id="41" idx="0"/>
          </p:cNvCxnSpPr>
          <p:nvPr/>
        </p:nvCxnSpPr>
        <p:spPr>
          <a:xfrm flipH="1">
            <a:off x="1615131" y="4331197"/>
            <a:ext cx="4" cy="238160"/>
          </a:xfrm>
          <a:prstGeom prst="straightConnector1">
            <a:avLst/>
          </a:prstGeom>
          <a:noFill/>
          <a:ln w="38100" cap="flat" cmpd="sng" algn="ctr">
            <a:solidFill>
              <a:srgbClr val="00B050"/>
            </a:solidFill>
            <a:prstDash val="solid"/>
            <a:tailEnd type="triangle"/>
          </a:ln>
        </p:spPr>
      </p:cxnSp>
      <p:cxnSp>
        <p:nvCxnSpPr>
          <p:cNvPr id="48" name="直接箭头连接符 47">
            <a:extLst>
              <a:ext uri="{FF2B5EF4-FFF2-40B4-BE49-F238E27FC236}">
                <a16:creationId xmlns:a16="http://schemas.microsoft.com/office/drawing/2014/main" id="{0A54D373-1A1F-4609-9A12-5964A6B5BDA8}"/>
              </a:ext>
            </a:extLst>
          </p:cNvPr>
          <p:cNvCxnSpPr>
            <a:cxnSpLocks/>
            <a:stCxn id="40" idx="2"/>
            <a:endCxn id="45" idx="0"/>
          </p:cNvCxnSpPr>
          <p:nvPr/>
        </p:nvCxnSpPr>
        <p:spPr>
          <a:xfrm flipH="1">
            <a:off x="1615131" y="5744943"/>
            <a:ext cx="1" cy="233017"/>
          </a:xfrm>
          <a:prstGeom prst="straightConnector1">
            <a:avLst/>
          </a:prstGeom>
          <a:noFill/>
          <a:ln w="38100" cap="flat" cmpd="sng" algn="ctr">
            <a:solidFill>
              <a:srgbClr val="00B050"/>
            </a:solidFill>
            <a:prstDash val="solid"/>
            <a:tailEnd type="triangle"/>
          </a:ln>
        </p:spPr>
      </p:cxnSp>
      <p:sp>
        <p:nvSpPr>
          <p:cNvPr id="33" name="左大括号 32">
            <a:extLst>
              <a:ext uri="{FF2B5EF4-FFF2-40B4-BE49-F238E27FC236}">
                <a16:creationId xmlns:a16="http://schemas.microsoft.com/office/drawing/2014/main" id="{D8B7EE70-AF92-463E-AB96-3283FF9B9D6F}"/>
              </a:ext>
            </a:extLst>
          </p:cNvPr>
          <p:cNvSpPr/>
          <p:nvPr/>
        </p:nvSpPr>
        <p:spPr>
          <a:xfrm rot="2745768">
            <a:off x="7275692" y="939769"/>
            <a:ext cx="412966" cy="2684209"/>
          </a:xfrm>
          <a:prstGeom prst="leftBrace">
            <a:avLst>
              <a:gd name="adj1" fmla="val 106944"/>
              <a:gd name="adj2" fmla="val 50000"/>
            </a:avLst>
          </a:prstGeom>
          <a:noFill/>
          <a:ln w="28575" cap="flat" cmpd="sng" algn="ctr">
            <a:solidFill>
              <a:schemeClr val="tx1"/>
            </a:solidFill>
            <a:prstDash val="sysDash"/>
          </a:ln>
        </p:spPr>
        <p:txBody>
          <a:bodyPr rtlCol="0" anchor="ctr"/>
          <a:lstStyle/>
          <a:p>
            <a:pPr algn="ctr"/>
            <a:endParaRPr lang="zh-CN" altLang="en-US"/>
          </a:p>
        </p:txBody>
      </p:sp>
      <p:sp>
        <p:nvSpPr>
          <p:cNvPr id="66" name="椭圆 65">
            <a:extLst>
              <a:ext uri="{FF2B5EF4-FFF2-40B4-BE49-F238E27FC236}">
                <a16:creationId xmlns:a16="http://schemas.microsoft.com/office/drawing/2014/main" id="{D1AAAA87-16A8-4144-90C5-2C4892AD0C23}"/>
              </a:ext>
            </a:extLst>
          </p:cNvPr>
          <p:cNvSpPr/>
          <p:nvPr/>
        </p:nvSpPr>
        <p:spPr bwMode="auto">
          <a:xfrm>
            <a:off x="9148416" y="1358644"/>
            <a:ext cx="261610" cy="261610"/>
          </a:xfrm>
          <a:prstGeom prst="ellipse">
            <a:avLst/>
          </a:prstGeom>
          <a:noFill/>
          <a:ln w="3810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7" name="文本框 66">
            <a:extLst>
              <a:ext uri="{FF2B5EF4-FFF2-40B4-BE49-F238E27FC236}">
                <a16:creationId xmlns:a16="http://schemas.microsoft.com/office/drawing/2014/main" id="{78020573-6B0D-4A82-A2EC-E5C1147B2346}"/>
              </a:ext>
            </a:extLst>
          </p:cNvPr>
          <p:cNvSpPr txBox="1"/>
          <p:nvPr/>
        </p:nvSpPr>
        <p:spPr>
          <a:xfrm>
            <a:off x="8040213" y="3318781"/>
            <a:ext cx="742010" cy="307777"/>
          </a:xfrm>
          <a:prstGeom prst="rect">
            <a:avLst/>
          </a:prstGeom>
          <a:noFill/>
        </p:spPr>
        <p:txBody>
          <a:bodyPr wrap="square" rtlCol="0">
            <a:spAutoFit/>
          </a:bodyPr>
          <a:lstStyle/>
          <a:p>
            <a:r>
              <a:rPr lang="zh-CN" altLang="en-US" sz="1400" b="1" dirty="0">
                <a:latin typeface="+mn-ea"/>
                <a:ea typeface="+mn-ea"/>
              </a:rPr>
              <a:t>滤噪前</a:t>
            </a:r>
          </a:p>
        </p:txBody>
      </p:sp>
      <p:sp>
        <p:nvSpPr>
          <p:cNvPr id="68" name="文本框 67">
            <a:extLst>
              <a:ext uri="{FF2B5EF4-FFF2-40B4-BE49-F238E27FC236}">
                <a16:creationId xmlns:a16="http://schemas.microsoft.com/office/drawing/2014/main" id="{56709B0C-F31B-4DE3-811E-0CE57CE88193}"/>
              </a:ext>
            </a:extLst>
          </p:cNvPr>
          <p:cNvSpPr txBox="1"/>
          <p:nvPr/>
        </p:nvSpPr>
        <p:spPr>
          <a:xfrm>
            <a:off x="9245832" y="3305750"/>
            <a:ext cx="742010" cy="307777"/>
          </a:xfrm>
          <a:prstGeom prst="rect">
            <a:avLst/>
          </a:prstGeom>
          <a:noFill/>
        </p:spPr>
        <p:txBody>
          <a:bodyPr wrap="square" rtlCol="0">
            <a:spAutoFit/>
          </a:bodyPr>
          <a:lstStyle/>
          <a:p>
            <a:r>
              <a:rPr lang="zh-CN" altLang="en-US" sz="1400" b="1" dirty="0">
                <a:latin typeface="+mn-ea"/>
                <a:ea typeface="+mn-ea"/>
              </a:rPr>
              <a:t>滤噪前</a:t>
            </a:r>
          </a:p>
        </p:txBody>
      </p:sp>
      <p:sp>
        <p:nvSpPr>
          <p:cNvPr id="70" name="文本框 69">
            <a:extLst>
              <a:ext uri="{FF2B5EF4-FFF2-40B4-BE49-F238E27FC236}">
                <a16:creationId xmlns:a16="http://schemas.microsoft.com/office/drawing/2014/main" id="{EB4E1B6F-F1E8-4A29-B487-FAFA1479AC7C}"/>
              </a:ext>
            </a:extLst>
          </p:cNvPr>
          <p:cNvSpPr txBox="1"/>
          <p:nvPr/>
        </p:nvSpPr>
        <p:spPr>
          <a:xfrm>
            <a:off x="6269238" y="6047524"/>
            <a:ext cx="742010" cy="307777"/>
          </a:xfrm>
          <a:prstGeom prst="rect">
            <a:avLst/>
          </a:prstGeom>
          <a:noFill/>
        </p:spPr>
        <p:txBody>
          <a:bodyPr wrap="square" rtlCol="0">
            <a:spAutoFit/>
          </a:bodyPr>
          <a:lstStyle/>
          <a:p>
            <a:r>
              <a:rPr lang="zh-CN" altLang="en-US" sz="1400" b="1" dirty="0">
                <a:latin typeface="+mn-ea"/>
                <a:ea typeface="+mn-ea"/>
              </a:rPr>
              <a:t>滤噪后</a:t>
            </a:r>
          </a:p>
        </p:txBody>
      </p:sp>
      <p:sp>
        <p:nvSpPr>
          <p:cNvPr id="71" name="文本框 70">
            <a:extLst>
              <a:ext uri="{FF2B5EF4-FFF2-40B4-BE49-F238E27FC236}">
                <a16:creationId xmlns:a16="http://schemas.microsoft.com/office/drawing/2014/main" id="{454C4B24-44BE-471C-BD89-92AF31110437}"/>
              </a:ext>
            </a:extLst>
          </p:cNvPr>
          <p:cNvSpPr txBox="1"/>
          <p:nvPr/>
        </p:nvSpPr>
        <p:spPr>
          <a:xfrm>
            <a:off x="9148416" y="6044690"/>
            <a:ext cx="742010" cy="307777"/>
          </a:xfrm>
          <a:prstGeom prst="rect">
            <a:avLst/>
          </a:prstGeom>
          <a:noFill/>
        </p:spPr>
        <p:txBody>
          <a:bodyPr wrap="square" rtlCol="0">
            <a:spAutoFit/>
          </a:bodyPr>
          <a:lstStyle/>
          <a:p>
            <a:r>
              <a:rPr lang="zh-CN" altLang="en-US" sz="1400" b="1" dirty="0">
                <a:latin typeface="+mn-ea"/>
                <a:ea typeface="+mn-ea"/>
              </a:rPr>
              <a:t>滤噪后</a:t>
            </a:r>
          </a:p>
        </p:txBody>
      </p:sp>
      <p:sp>
        <p:nvSpPr>
          <p:cNvPr id="4" name="灯片编号占位符 3">
            <a:extLst>
              <a:ext uri="{FF2B5EF4-FFF2-40B4-BE49-F238E27FC236}">
                <a16:creationId xmlns:a16="http://schemas.microsoft.com/office/drawing/2014/main" id="{19F62ADB-FF0E-452F-8CBA-0A9F3DB17621}"/>
              </a:ext>
            </a:extLst>
          </p:cNvPr>
          <p:cNvSpPr>
            <a:spLocks noGrp="1"/>
          </p:cNvSpPr>
          <p:nvPr>
            <p:ph type="sldNum" sz="quarter" idx="10"/>
          </p:nvPr>
        </p:nvSpPr>
        <p:spPr/>
        <p:txBody>
          <a:bodyPr/>
          <a:lstStyle/>
          <a:p>
            <a:pPr>
              <a:defRPr/>
            </a:pPr>
            <a:fld id="{448D2F9F-663C-42D7-B659-B78D1D99B89B}" type="slidenum">
              <a:rPr lang="en-US" altLang="zh-CN" smtClean="0"/>
              <a:t>20</a:t>
            </a:fld>
            <a:endParaRPr lang="en-US" altLang="zh-CN" dirty="0"/>
          </a:p>
        </p:txBody>
      </p:sp>
    </p:spTree>
    <p:extLst>
      <p:ext uri="{BB962C8B-B14F-4D97-AF65-F5344CB8AC3E}">
        <p14:creationId xmlns:p14="http://schemas.microsoft.com/office/powerpoint/2010/main" val="225815684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问题</a:t>
            </a:r>
            <a:r>
              <a:rPr lang="en-US" altLang="zh-CN" dirty="0">
                <a:latin typeface="Arial" panose="020B0604020202020204" pitchFamily="34" charset="0"/>
                <a:cs typeface="Arial" panose="020B0604020202020204" pitchFamily="34" charset="0"/>
              </a:rPr>
              <a:t>2</a:t>
            </a:r>
            <a:r>
              <a:rPr lang="zh-CN" altLang="en-US" dirty="0">
                <a:latin typeface="Arial" panose="020B0604020202020204" pitchFamily="34" charset="0"/>
                <a:cs typeface="Arial" panose="020B0604020202020204" pitchFamily="34" charset="0"/>
              </a:rPr>
              <a:t>解决方案：基于</a:t>
            </a:r>
            <a:r>
              <a:rPr lang="en-US" altLang="zh-CN" dirty="0">
                <a:latin typeface="Arial" panose="020B0604020202020204" pitchFamily="34" charset="0"/>
                <a:cs typeface="Arial" panose="020B0604020202020204" pitchFamily="34" charset="0"/>
              </a:rPr>
              <a:t>DBSCAN</a:t>
            </a:r>
            <a:r>
              <a:rPr lang="zh-CN" altLang="en-US" dirty="0">
                <a:latin typeface="Arial" panose="020B0604020202020204" pitchFamily="34" charset="0"/>
                <a:cs typeface="Arial" panose="020B0604020202020204" pitchFamily="34" charset="0"/>
              </a:rPr>
              <a:t>的</a:t>
            </a:r>
            <a:r>
              <a:rPr lang="en-US" altLang="zh-CN" dirty="0">
                <a:latin typeface="Arial" panose="020B0604020202020204" pitchFamily="34" charset="0"/>
                <a:cs typeface="Arial" panose="020B0604020202020204" pitchFamily="34" charset="0"/>
              </a:rPr>
              <a:t>POI</a:t>
            </a:r>
            <a:r>
              <a:rPr lang="zh-CN" altLang="en-US" dirty="0">
                <a:latin typeface="Arial" panose="020B0604020202020204" pitchFamily="34" charset="0"/>
                <a:cs typeface="Arial" panose="020B0604020202020204" pitchFamily="34" charset="0"/>
              </a:rPr>
              <a:t>挖掘</a:t>
            </a:r>
          </a:p>
        </p:txBody>
      </p:sp>
      <p:graphicFrame>
        <p:nvGraphicFramePr>
          <p:cNvPr id="3" name="表格 2">
            <a:extLst>
              <a:ext uri="{FF2B5EF4-FFF2-40B4-BE49-F238E27FC236}">
                <a16:creationId xmlns:a16="http://schemas.microsoft.com/office/drawing/2014/main" id="{719A7DF1-860E-4ADD-91FD-090660B8F4A7}"/>
              </a:ext>
            </a:extLst>
          </p:cNvPr>
          <p:cNvGraphicFramePr>
            <a:graphicFrameLocks noGrp="1"/>
          </p:cNvGraphicFramePr>
          <p:nvPr>
            <p:extLst/>
          </p:nvPr>
        </p:nvGraphicFramePr>
        <p:xfrm>
          <a:off x="478167" y="2709848"/>
          <a:ext cx="4499768" cy="3856944"/>
        </p:xfrm>
        <a:graphic>
          <a:graphicData uri="http://schemas.openxmlformats.org/drawingml/2006/table">
            <a:tbl>
              <a:tblPr firstRow="1" bandRow="1">
                <a:tableStyleId>{5C22544A-7EE6-4342-B048-85BDC9FD1C3A}</a:tableStyleId>
              </a:tblPr>
              <a:tblGrid>
                <a:gridCol w="642824">
                  <a:extLst>
                    <a:ext uri="{9D8B030D-6E8A-4147-A177-3AD203B41FA5}">
                      <a16:colId xmlns:a16="http://schemas.microsoft.com/office/drawing/2014/main" val="172277969"/>
                    </a:ext>
                  </a:extLst>
                </a:gridCol>
                <a:gridCol w="642824">
                  <a:extLst>
                    <a:ext uri="{9D8B030D-6E8A-4147-A177-3AD203B41FA5}">
                      <a16:colId xmlns:a16="http://schemas.microsoft.com/office/drawing/2014/main" val="2019010743"/>
                    </a:ext>
                  </a:extLst>
                </a:gridCol>
                <a:gridCol w="642824">
                  <a:extLst>
                    <a:ext uri="{9D8B030D-6E8A-4147-A177-3AD203B41FA5}">
                      <a16:colId xmlns:a16="http://schemas.microsoft.com/office/drawing/2014/main" val="1697487013"/>
                    </a:ext>
                  </a:extLst>
                </a:gridCol>
                <a:gridCol w="642824">
                  <a:extLst>
                    <a:ext uri="{9D8B030D-6E8A-4147-A177-3AD203B41FA5}">
                      <a16:colId xmlns:a16="http://schemas.microsoft.com/office/drawing/2014/main" val="2569220406"/>
                    </a:ext>
                  </a:extLst>
                </a:gridCol>
                <a:gridCol w="642824">
                  <a:extLst>
                    <a:ext uri="{9D8B030D-6E8A-4147-A177-3AD203B41FA5}">
                      <a16:colId xmlns:a16="http://schemas.microsoft.com/office/drawing/2014/main" val="403483081"/>
                    </a:ext>
                  </a:extLst>
                </a:gridCol>
                <a:gridCol w="642824">
                  <a:extLst>
                    <a:ext uri="{9D8B030D-6E8A-4147-A177-3AD203B41FA5}">
                      <a16:colId xmlns:a16="http://schemas.microsoft.com/office/drawing/2014/main" val="2446396987"/>
                    </a:ext>
                  </a:extLst>
                </a:gridCol>
                <a:gridCol w="642824">
                  <a:extLst>
                    <a:ext uri="{9D8B030D-6E8A-4147-A177-3AD203B41FA5}">
                      <a16:colId xmlns:a16="http://schemas.microsoft.com/office/drawing/2014/main" val="3066214645"/>
                    </a:ext>
                  </a:extLst>
                </a:gridCol>
              </a:tblGrid>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4</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5</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6</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7</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900250119"/>
                  </a:ext>
                </a:extLst>
              </a:tr>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8</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9</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10</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11</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12</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13</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14</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131386290"/>
                  </a:ext>
                </a:extLst>
              </a:tr>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15</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16</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17</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18</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200"/>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19</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20</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21</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2011272"/>
                  </a:ext>
                </a:extLst>
              </a:tr>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22</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23</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24</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25</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26</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27</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28</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508306"/>
                  </a:ext>
                </a:extLst>
              </a:tr>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29</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30</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31</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32</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33</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34</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35</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718054"/>
                  </a:ext>
                </a:extLst>
              </a:tr>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36</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37</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38</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39</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40</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41</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42</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1527046"/>
                  </a:ext>
                </a:extLst>
              </a:tr>
            </a:tbl>
          </a:graphicData>
        </a:graphic>
      </p:graphicFrame>
      <p:sp>
        <p:nvSpPr>
          <p:cNvPr id="4" name="椭圆 3">
            <a:extLst>
              <a:ext uri="{FF2B5EF4-FFF2-40B4-BE49-F238E27FC236}">
                <a16:creationId xmlns:a16="http://schemas.microsoft.com/office/drawing/2014/main" id="{5A213F0C-FCA9-45F4-9F9B-6F427EA70879}"/>
              </a:ext>
            </a:extLst>
          </p:cNvPr>
          <p:cNvSpPr/>
          <p:nvPr/>
        </p:nvSpPr>
        <p:spPr>
          <a:xfrm rot="19817276">
            <a:off x="572039" y="6366038"/>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4B2C353-1FD6-406B-9DCC-7FD917972B1A}"/>
              </a:ext>
            </a:extLst>
          </p:cNvPr>
          <p:cNvSpPr/>
          <p:nvPr/>
        </p:nvSpPr>
        <p:spPr>
          <a:xfrm rot="19817276">
            <a:off x="648843" y="5676110"/>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B8422C5-4DEB-4166-9531-CDA3D6A32FCB}"/>
              </a:ext>
            </a:extLst>
          </p:cNvPr>
          <p:cNvSpPr/>
          <p:nvPr/>
        </p:nvSpPr>
        <p:spPr>
          <a:xfrm rot="19817276">
            <a:off x="1430693" y="5613111"/>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D12DA7D-59C3-4EEB-92B4-BF0585B7BBEB}"/>
              </a:ext>
            </a:extLst>
          </p:cNvPr>
          <p:cNvSpPr/>
          <p:nvPr/>
        </p:nvSpPr>
        <p:spPr>
          <a:xfrm rot="19817276">
            <a:off x="2145980" y="5042882"/>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38A5E0E4-9615-4500-A136-793789BFBEC4}"/>
              </a:ext>
            </a:extLst>
          </p:cNvPr>
          <p:cNvSpPr/>
          <p:nvPr/>
        </p:nvSpPr>
        <p:spPr>
          <a:xfrm rot="19817276">
            <a:off x="2786157" y="4776672"/>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1BE020A-27E7-4FF2-979C-76B42FD6CFDC}"/>
              </a:ext>
            </a:extLst>
          </p:cNvPr>
          <p:cNvSpPr/>
          <p:nvPr/>
        </p:nvSpPr>
        <p:spPr>
          <a:xfrm rot="19817276">
            <a:off x="2660157" y="4347652"/>
            <a:ext cx="92363" cy="9236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20C3842-D110-45E5-A7BC-EB6B4D8712AB}"/>
              </a:ext>
            </a:extLst>
          </p:cNvPr>
          <p:cNvSpPr/>
          <p:nvPr/>
        </p:nvSpPr>
        <p:spPr>
          <a:xfrm rot="19817276">
            <a:off x="2885212" y="4407606"/>
            <a:ext cx="92363" cy="9236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436EA569-B6BE-4E3A-BF5D-ADB307BAC06A}"/>
              </a:ext>
            </a:extLst>
          </p:cNvPr>
          <p:cNvSpPr/>
          <p:nvPr/>
        </p:nvSpPr>
        <p:spPr>
          <a:xfrm rot="19817276">
            <a:off x="2912156" y="4049619"/>
            <a:ext cx="92363" cy="9236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820977A-DCCB-45DF-983E-54EDCCFEEE3A}"/>
              </a:ext>
            </a:extLst>
          </p:cNvPr>
          <p:cNvSpPr/>
          <p:nvPr/>
        </p:nvSpPr>
        <p:spPr>
          <a:xfrm rot="19817276">
            <a:off x="2513373" y="4132750"/>
            <a:ext cx="92363" cy="9236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C2E8642-2E9D-4223-8D8D-C69E92F06E2C}"/>
              </a:ext>
            </a:extLst>
          </p:cNvPr>
          <p:cNvSpPr/>
          <p:nvPr/>
        </p:nvSpPr>
        <p:spPr>
          <a:xfrm rot="19817276">
            <a:off x="3321339" y="4473650"/>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97D6703-289D-43BB-8061-D5DCE4419D10}"/>
              </a:ext>
            </a:extLst>
          </p:cNvPr>
          <p:cNvSpPr/>
          <p:nvPr/>
        </p:nvSpPr>
        <p:spPr>
          <a:xfrm rot="19817276">
            <a:off x="3976533" y="4218639"/>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4958811-060B-4831-AACE-D467690C521A}"/>
              </a:ext>
            </a:extLst>
          </p:cNvPr>
          <p:cNvSpPr/>
          <p:nvPr/>
        </p:nvSpPr>
        <p:spPr>
          <a:xfrm rot="19817276">
            <a:off x="4625270" y="3672427"/>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F418F48-BCC8-4CE0-A2C4-D23EE39BFB9A}"/>
              </a:ext>
            </a:extLst>
          </p:cNvPr>
          <p:cNvSpPr/>
          <p:nvPr/>
        </p:nvSpPr>
        <p:spPr>
          <a:xfrm rot="19817276">
            <a:off x="4676093" y="2846804"/>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FBE4A296-D390-49C6-8A4F-8F6BF2D115FE}"/>
              </a:ext>
            </a:extLst>
          </p:cNvPr>
          <p:cNvCxnSpPr>
            <a:cxnSpLocks/>
            <a:stCxn id="4" idx="7"/>
            <a:endCxn id="5" idx="3"/>
          </p:cNvCxnSpPr>
          <p:nvPr/>
        </p:nvCxnSpPr>
        <p:spPr>
          <a:xfrm flipV="1">
            <a:off x="630397" y="5766839"/>
            <a:ext cx="52451" cy="600833"/>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274F902-62C4-41F6-A52E-F3F5FA0C77CA}"/>
              </a:ext>
            </a:extLst>
          </p:cNvPr>
          <p:cNvCxnSpPr>
            <a:cxnSpLocks/>
            <a:stCxn id="5" idx="5"/>
            <a:endCxn id="6" idx="2"/>
          </p:cNvCxnSpPr>
          <p:nvPr/>
        </p:nvCxnSpPr>
        <p:spPr>
          <a:xfrm flipV="1">
            <a:off x="739572" y="5682182"/>
            <a:ext cx="697193" cy="52286"/>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3D4E4FC-29A2-4F9C-B1C7-45B7931465F4}"/>
              </a:ext>
            </a:extLst>
          </p:cNvPr>
          <p:cNvCxnSpPr>
            <a:cxnSpLocks/>
            <a:stCxn id="6" idx="6"/>
            <a:endCxn id="7" idx="2"/>
          </p:cNvCxnSpPr>
          <p:nvPr/>
        </p:nvCxnSpPr>
        <p:spPr>
          <a:xfrm flipV="1">
            <a:off x="1516985" y="5111953"/>
            <a:ext cx="635067" cy="52445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412B218-4938-4659-BA22-451FACB982A3}"/>
              </a:ext>
            </a:extLst>
          </p:cNvPr>
          <p:cNvCxnSpPr>
            <a:cxnSpLocks/>
            <a:stCxn id="7" idx="6"/>
            <a:endCxn id="9" idx="1"/>
          </p:cNvCxnSpPr>
          <p:nvPr/>
        </p:nvCxnSpPr>
        <p:spPr>
          <a:xfrm flipV="1">
            <a:off x="2232272" y="4810677"/>
            <a:ext cx="555519" cy="255497"/>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EE15D6D-D1E0-4F6B-92DC-5A8D84675422}"/>
              </a:ext>
            </a:extLst>
          </p:cNvPr>
          <p:cNvCxnSpPr>
            <a:cxnSpLocks/>
            <a:stCxn id="9" idx="7"/>
            <a:endCxn id="11" idx="3"/>
          </p:cNvCxnSpPr>
          <p:nvPr/>
        </p:nvCxnSpPr>
        <p:spPr>
          <a:xfrm flipV="1">
            <a:off x="2844515" y="4498335"/>
            <a:ext cx="74702" cy="279971"/>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1F2C51C-AA3E-456A-B374-29AEDD060208}"/>
              </a:ext>
            </a:extLst>
          </p:cNvPr>
          <p:cNvCxnSpPr>
            <a:cxnSpLocks/>
            <a:stCxn id="10" idx="5"/>
            <a:endCxn id="11" idx="1"/>
          </p:cNvCxnSpPr>
          <p:nvPr/>
        </p:nvCxnSpPr>
        <p:spPr>
          <a:xfrm>
            <a:off x="2750886" y="4406010"/>
            <a:ext cx="135960" cy="35601"/>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576D1A6-049E-4E1D-A55A-EB58907DAE20}"/>
              </a:ext>
            </a:extLst>
          </p:cNvPr>
          <p:cNvCxnSpPr>
            <a:cxnSpLocks/>
            <a:stCxn id="10" idx="6"/>
            <a:endCxn id="12" idx="2"/>
          </p:cNvCxnSpPr>
          <p:nvPr/>
        </p:nvCxnSpPr>
        <p:spPr>
          <a:xfrm flipV="1">
            <a:off x="2746449" y="4118690"/>
            <a:ext cx="171779" cy="252254"/>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81CA0C6-C68F-4418-A1E8-57C15F377503}"/>
              </a:ext>
            </a:extLst>
          </p:cNvPr>
          <p:cNvCxnSpPr>
            <a:cxnSpLocks/>
            <a:stCxn id="13" idx="5"/>
            <a:endCxn id="12" idx="0"/>
          </p:cNvCxnSpPr>
          <p:nvPr/>
        </p:nvCxnSpPr>
        <p:spPr>
          <a:xfrm flipV="1">
            <a:off x="2604102" y="4055690"/>
            <a:ext cx="331346" cy="135418"/>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E8CB108-2828-4024-8591-9D9EA230FC68}"/>
              </a:ext>
            </a:extLst>
          </p:cNvPr>
          <p:cNvCxnSpPr>
            <a:cxnSpLocks/>
            <a:stCxn id="13" idx="5"/>
            <a:endCxn id="14" idx="1"/>
          </p:cNvCxnSpPr>
          <p:nvPr/>
        </p:nvCxnSpPr>
        <p:spPr>
          <a:xfrm>
            <a:off x="2604102" y="4191108"/>
            <a:ext cx="718871" cy="316547"/>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1595574-9BB5-4B78-952B-367257404316}"/>
              </a:ext>
            </a:extLst>
          </p:cNvPr>
          <p:cNvCxnSpPr>
            <a:cxnSpLocks/>
            <a:stCxn id="14" idx="5"/>
            <a:endCxn id="15" idx="1"/>
          </p:cNvCxnSpPr>
          <p:nvPr/>
        </p:nvCxnSpPr>
        <p:spPr>
          <a:xfrm flipV="1">
            <a:off x="3412068" y="4252644"/>
            <a:ext cx="566099" cy="279364"/>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B45EF5B-B4AA-435C-A2B5-36CF805731CD}"/>
              </a:ext>
            </a:extLst>
          </p:cNvPr>
          <p:cNvCxnSpPr>
            <a:cxnSpLocks/>
            <a:stCxn id="15" idx="6"/>
            <a:endCxn id="16" idx="3"/>
          </p:cNvCxnSpPr>
          <p:nvPr/>
        </p:nvCxnSpPr>
        <p:spPr>
          <a:xfrm flipV="1">
            <a:off x="4062825" y="3763156"/>
            <a:ext cx="596450" cy="478775"/>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2F7490E-F2B9-4E18-B127-34C46398200D}"/>
              </a:ext>
            </a:extLst>
          </p:cNvPr>
          <p:cNvCxnSpPr>
            <a:cxnSpLocks/>
            <a:stCxn id="17" idx="3"/>
            <a:endCxn id="16" idx="7"/>
          </p:cNvCxnSpPr>
          <p:nvPr/>
        </p:nvCxnSpPr>
        <p:spPr>
          <a:xfrm flipH="1">
            <a:off x="4683628" y="2937533"/>
            <a:ext cx="26470" cy="736528"/>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
        <p:nvSpPr>
          <p:cNvPr id="207" name="椭圆 206">
            <a:extLst>
              <a:ext uri="{FF2B5EF4-FFF2-40B4-BE49-F238E27FC236}">
                <a16:creationId xmlns:a16="http://schemas.microsoft.com/office/drawing/2014/main" id="{F1F0AD7C-325C-459D-95D6-9C8C45946497}"/>
              </a:ext>
            </a:extLst>
          </p:cNvPr>
          <p:cNvSpPr/>
          <p:nvPr/>
        </p:nvSpPr>
        <p:spPr>
          <a:xfrm>
            <a:off x="2349803" y="1790246"/>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3BC32167-3C43-4889-9602-7DC002440188}"/>
              </a:ext>
            </a:extLst>
          </p:cNvPr>
          <p:cNvSpPr/>
          <p:nvPr/>
        </p:nvSpPr>
        <p:spPr>
          <a:xfrm>
            <a:off x="927395" y="1873384"/>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5EC8F6C3-C24D-401A-B093-D094BEFE1460}"/>
              </a:ext>
            </a:extLst>
          </p:cNvPr>
          <p:cNvSpPr/>
          <p:nvPr/>
        </p:nvSpPr>
        <p:spPr>
          <a:xfrm>
            <a:off x="2518364" y="1767167"/>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6B2A9AEF-CDCB-4AFD-9D65-23BD123940CA}"/>
              </a:ext>
            </a:extLst>
          </p:cNvPr>
          <p:cNvSpPr/>
          <p:nvPr/>
        </p:nvSpPr>
        <p:spPr>
          <a:xfrm>
            <a:off x="2504506" y="1859531"/>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D59CD056-3109-412C-91F0-40215BB04451}"/>
              </a:ext>
            </a:extLst>
          </p:cNvPr>
          <p:cNvSpPr/>
          <p:nvPr/>
        </p:nvSpPr>
        <p:spPr>
          <a:xfrm>
            <a:off x="2693853" y="1859530"/>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椭圆 211">
            <a:extLst>
              <a:ext uri="{FF2B5EF4-FFF2-40B4-BE49-F238E27FC236}">
                <a16:creationId xmlns:a16="http://schemas.microsoft.com/office/drawing/2014/main" id="{E8F4555C-5DCC-4CEC-B314-4F565B138775}"/>
              </a:ext>
            </a:extLst>
          </p:cNvPr>
          <p:cNvSpPr/>
          <p:nvPr/>
        </p:nvSpPr>
        <p:spPr>
          <a:xfrm>
            <a:off x="2661530" y="1697883"/>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椭圆 212">
            <a:extLst>
              <a:ext uri="{FF2B5EF4-FFF2-40B4-BE49-F238E27FC236}">
                <a16:creationId xmlns:a16="http://schemas.microsoft.com/office/drawing/2014/main" id="{E5E84B1A-CEEB-42F0-A642-64307B05A214}"/>
              </a:ext>
            </a:extLst>
          </p:cNvPr>
          <p:cNvSpPr/>
          <p:nvPr/>
        </p:nvSpPr>
        <p:spPr>
          <a:xfrm>
            <a:off x="1332465" y="1620764"/>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a:extLst>
              <a:ext uri="{FF2B5EF4-FFF2-40B4-BE49-F238E27FC236}">
                <a16:creationId xmlns:a16="http://schemas.microsoft.com/office/drawing/2014/main" id="{BB915B5E-5D17-439E-AB90-54992755A9E1}"/>
              </a:ext>
            </a:extLst>
          </p:cNvPr>
          <p:cNvSpPr/>
          <p:nvPr/>
        </p:nvSpPr>
        <p:spPr>
          <a:xfrm>
            <a:off x="1833715" y="1905713"/>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A8EF1AE7-4E22-4D3E-A3B5-1CD0A01610F4}"/>
              </a:ext>
            </a:extLst>
          </p:cNvPr>
          <p:cNvSpPr/>
          <p:nvPr/>
        </p:nvSpPr>
        <p:spPr>
          <a:xfrm>
            <a:off x="4385588" y="1824888"/>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8A0D3BD7-61FB-4CF6-9B5D-FD3DE06C364F}"/>
              </a:ext>
            </a:extLst>
          </p:cNvPr>
          <p:cNvSpPr/>
          <p:nvPr/>
        </p:nvSpPr>
        <p:spPr>
          <a:xfrm>
            <a:off x="3780866" y="1628622"/>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814AAC51-8F0F-46E5-B173-4A77F6E136FA}"/>
              </a:ext>
            </a:extLst>
          </p:cNvPr>
          <p:cNvSpPr/>
          <p:nvPr/>
        </p:nvSpPr>
        <p:spPr>
          <a:xfrm>
            <a:off x="3301304" y="1882609"/>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8" name="直接连接符 217">
            <a:extLst>
              <a:ext uri="{FF2B5EF4-FFF2-40B4-BE49-F238E27FC236}">
                <a16:creationId xmlns:a16="http://schemas.microsoft.com/office/drawing/2014/main" id="{B40DFC4E-2DFB-4D1F-8D0E-10B0556BCBF7}"/>
              </a:ext>
            </a:extLst>
          </p:cNvPr>
          <p:cNvCxnSpPr>
            <a:stCxn id="213" idx="6"/>
            <a:endCxn id="214" idx="2"/>
          </p:cNvCxnSpPr>
          <p:nvPr/>
        </p:nvCxnSpPr>
        <p:spPr>
          <a:xfrm>
            <a:off x="1424828" y="1666946"/>
            <a:ext cx="408887" cy="28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4CE14E40-EED7-446E-AB6F-6CFFB24A08F1}"/>
              </a:ext>
            </a:extLst>
          </p:cNvPr>
          <p:cNvCxnSpPr>
            <a:cxnSpLocks/>
            <a:stCxn id="208" idx="6"/>
            <a:endCxn id="213" idx="2"/>
          </p:cNvCxnSpPr>
          <p:nvPr/>
        </p:nvCxnSpPr>
        <p:spPr>
          <a:xfrm flipV="1">
            <a:off x="1019758" y="1666946"/>
            <a:ext cx="312707" cy="252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C04D34C6-9A7D-4840-8931-30FD75A97D5B}"/>
              </a:ext>
            </a:extLst>
          </p:cNvPr>
          <p:cNvCxnSpPr>
            <a:stCxn id="214" idx="6"/>
            <a:endCxn id="207" idx="2"/>
          </p:cNvCxnSpPr>
          <p:nvPr/>
        </p:nvCxnSpPr>
        <p:spPr>
          <a:xfrm flipV="1">
            <a:off x="1926078" y="1836428"/>
            <a:ext cx="423725" cy="1154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494C0289-1935-4CD6-9800-72DA5946863B}"/>
              </a:ext>
            </a:extLst>
          </p:cNvPr>
          <p:cNvCxnSpPr>
            <a:stCxn id="207" idx="6"/>
            <a:endCxn id="210" idx="2"/>
          </p:cNvCxnSpPr>
          <p:nvPr/>
        </p:nvCxnSpPr>
        <p:spPr>
          <a:xfrm>
            <a:off x="2442166" y="1836428"/>
            <a:ext cx="62340" cy="692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1292A8C2-AFFF-4631-94DC-0538CD260B95}"/>
              </a:ext>
            </a:extLst>
          </p:cNvPr>
          <p:cNvCxnSpPr>
            <a:stCxn id="210" idx="6"/>
            <a:endCxn id="211" idx="2"/>
          </p:cNvCxnSpPr>
          <p:nvPr/>
        </p:nvCxnSpPr>
        <p:spPr>
          <a:xfrm flipV="1">
            <a:off x="2596869" y="1905712"/>
            <a:ext cx="9698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F151569A-BF30-4B9D-9AC7-F2C3947D79B9}"/>
              </a:ext>
            </a:extLst>
          </p:cNvPr>
          <p:cNvCxnSpPr>
            <a:stCxn id="209" idx="6"/>
            <a:endCxn id="211" idx="0"/>
          </p:cNvCxnSpPr>
          <p:nvPr/>
        </p:nvCxnSpPr>
        <p:spPr>
          <a:xfrm>
            <a:off x="2610727" y="1813349"/>
            <a:ext cx="129308" cy="46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D31A9F8E-995F-4F08-8F3E-9DB46BE5E6BB}"/>
              </a:ext>
            </a:extLst>
          </p:cNvPr>
          <p:cNvCxnSpPr>
            <a:stCxn id="209" idx="0"/>
            <a:endCxn id="212" idx="3"/>
          </p:cNvCxnSpPr>
          <p:nvPr/>
        </p:nvCxnSpPr>
        <p:spPr>
          <a:xfrm>
            <a:off x="2564546" y="1767167"/>
            <a:ext cx="110510" cy="9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3AEACEDD-CB25-442A-B124-6036F45FFD7A}"/>
              </a:ext>
            </a:extLst>
          </p:cNvPr>
          <p:cNvCxnSpPr>
            <a:stCxn id="212" idx="6"/>
            <a:endCxn id="217" idx="2"/>
          </p:cNvCxnSpPr>
          <p:nvPr/>
        </p:nvCxnSpPr>
        <p:spPr>
          <a:xfrm>
            <a:off x="2753893" y="1744065"/>
            <a:ext cx="547411" cy="184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77AB7175-0509-4536-BE82-26F41447A26A}"/>
              </a:ext>
            </a:extLst>
          </p:cNvPr>
          <p:cNvCxnSpPr>
            <a:stCxn id="217" idx="6"/>
            <a:endCxn id="216" idx="2"/>
          </p:cNvCxnSpPr>
          <p:nvPr/>
        </p:nvCxnSpPr>
        <p:spPr>
          <a:xfrm flipV="1">
            <a:off x="3393667" y="1674804"/>
            <a:ext cx="387199" cy="253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579DD97C-3731-4089-94FB-F0459ED4E7FC}"/>
              </a:ext>
            </a:extLst>
          </p:cNvPr>
          <p:cNvCxnSpPr>
            <a:stCxn id="216" idx="6"/>
            <a:endCxn id="215" idx="2"/>
          </p:cNvCxnSpPr>
          <p:nvPr/>
        </p:nvCxnSpPr>
        <p:spPr>
          <a:xfrm>
            <a:off x="3873229" y="1674804"/>
            <a:ext cx="512359" cy="196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右大括号 227">
            <a:extLst>
              <a:ext uri="{FF2B5EF4-FFF2-40B4-BE49-F238E27FC236}">
                <a16:creationId xmlns:a16="http://schemas.microsoft.com/office/drawing/2014/main" id="{84BF8A44-BAD8-4DFF-8779-E666EA874677}"/>
              </a:ext>
            </a:extLst>
          </p:cNvPr>
          <p:cNvSpPr/>
          <p:nvPr/>
        </p:nvSpPr>
        <p:spPr>
          <a:xfrm rot="5400000">
            <a:off x="1533088" y="1502067"/>
            <a:ext cx="289860" cy="1343571"/>
          </a:xfrm>
          <a:prstGeom prst="rightBrace">
            <a:avLst>
              <a:gd name="adj1" fmla="val 40279"/>
              <a:gd name="adj2" fmla="val 50000"/>
            </a:avLst>
          </a:prstGeom>
          <a:ln w="19050">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9" name="右大括号 228">
            <a:extLst>
              <a:ext uri="{FF2B5EF4-FFF2-40B4-BE49-F238E27FC236}">
                <a16:creationId xmlns:a16="http://schemas.microsoft.com/office/drawing/2014/main" id="{8E3C682C-1F40-4C13-9EAE-1F1ED61B26BB}"/>
              </a:ext>
            </a:extLst>
          </p:cNvPr>
          <p:cNvSpPr/>
          <p:nvPr/>
        </p:nvSpPr>
        <p:spPr>
          <a:xfrm rot="5400000">
            <a:off x="3509611" y="1337841"/>
            <a:ext cx="251436" cy="1625605"/>
          </a:xfrm>
          <a:prstGeom prst="rightBrace">
            <a:avLst>
              <a:gd name="adj1" fmla="val 77026"/>
              <a:gd name="adj2" fmla="val 50000"/>
            </a:avLst>
          </a:prstGeom>
          <a:ln w="19050">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000" dirty="0"/>
          </a:p>
        </p:txBody>
      </p:sp>
      <p:sp>
        <p:nvSpPr>
          <p:cNvPr id="230" name="文本框 229">
            <a:extLst>
              <a:ext uri="{FF2B5EF4-FFF2-40B4-BE49-F238E27FC236}">
                <a16:creationId xmlns:a16="http://schemas.microsoft.com/office/drawing/2014/main" id="{0CC665F7-A250-4B51-9F52-40594D013EF7}"/>
              </a:ext>
            </a:extLst>
          </p:cNvPr>
          <p:cNvSpPr txBox="1"/>
          <p:nvPr/>
        </p:nvSpPr>
        <p:spPr>
          <a:xfrm>
            <a:off x="1232027" y="2337264"/>
            <a:ext cx="907764" cy="307777"/>
          </a:xfrm>
          <a:prstGeom prst="rect">
            <a:avLst/>
          </a:prstGeom>
          <a:noFill/>
        </p:spPr>
        <p:txBody>
          <a:bodyPr wrap="square" rtlCol="0">
            <a:spAutoFit/>
          </a:bodyPr>
          <a:lstStyle/>
          <a:p>
            <a:r>
              <a:rPr lang="zh-CN" altLang="en-US" sz="1400" dirty="0">
                <a:latin typeface="+mn-ea"/>
                <a:ea typeface="+mn-ea"/>
                <a:cs typeface="Times New Roman" panose="02020603050405020304" pitchFamily="18" charset="0"/>
              </a:rPr>
              <a:t>机动阶段</a:t>
            </a:r>
          </a:p>
        </p:txBody>
      </p:sp>
      <p:sp>
        <p:nvSpPr>
          <p:cNvPr id="231" name="文本框 230">
            <a:extLst>
              <a:ext uri="{FF2B5EF4-FFF2-40B4-BE49-F238E27FC236}">
                <a16:creationId xmlns:a16="http://schemas.microsoft.com/office/drawing/2014/main" id="{0C344D50-540C-49C8-A5DC-4201AF45AAB3}"/>
              </a:ext>
            </a:extLst>
          </p:cNvPr>
          <p:cNvSpPr txBox="1"/>
          <p:nvPr/>
        </p:nvSpPr>
        <p:spPr>
          <a:xfrm>
            <a:off x="3176745" y="2318783"/>
            <a:ext cx="907764" cy="307777"/>
          </a:xfrm>
          <a:prstGeom prst="rect">
            <a:avLst/>
          </a:prstGeom>
          <a:noFill/>
        </p:spPr>
        <p:txBody>
          <a:bodyPr wrap="square" rtlCol="0">
            <a:spAutoFit/>
          </a:bodyPr>
          <a:lstStyle/>
          <a:p>
            <a:r>
              <a:rPr lang="zh-CN" altLang="en-US" sz="1400" dirty="0">
                <a:latin typeface="+mn-ea"/>
                <a:ea typeface="+mn-ea"/>
                <a:cs typeface="Times New Roman" panose="02020603050405020304" pitchFamily="18" charset="0"/>
              </a:rPr>
              <a:t>机动阶段</a:t>
            </a:r>
          </a:p>
        </p:txBody>
      </p:sp>
      <p:sp>
        <p:nvSpPr>
          <p:cNvPr id="232" name="文本框 231">
            <a:extLst>
              <a:ext uri="{FF2B5EF4-FFF2-40B4-BE49-F238E27FC236}">
                <a16:creationId xmlns:a16="http://schemas.microsoft.com/office/drawing/2014/main" id="{CF7FD911-7DC8-4438-97FA-FAA7903A97D2}"/>
              </a:ext>
            </a:extLst>
          </p:cNvPr>
          <p:cNvSpPr txBox="1"/>
          <p:nvPr/>
        </p:nvSpPr>
        <p:spPr>
          <a:xfrm>
            <a:off x="2086822" y="1330821"/>
            <a:ext cx="543355" cy="307777"/>
          </a:xfrm>
          <a:prstGeom prst="rect">
            <a:avLst/>
          </a:prstGeom>
          <a:noFill/>
        </p:spPr>
        <p:txBody>
          <a:bodyPr wrap="square" rtlCol="0">
            <a:spAutoFit/>
          </a:bodyPr>
          <a:lstStyle/>
          <a:p>
            <a:r>
              <a:rPr lang="zh-CN" altLang="en-US" sz="1400" dirty="0">
                <a:latin typeface="+mn-ea"/>
                <a:ea typeface="+mn-ea"/>
                <a:cs typeface="Times New Roman" panose="02020603050405020304" pitchFamily="18" charset="0"/>
              </a:rPr>
              <a:t>港口</a:t>
            </a:r>
          </a:p>
        </p:txBody>
      </p:sp>
      <p:pic>
        <p:nvPicPr>
          <p:cNvPr id="233" name="图片 232">
            <a:extLst>
              <a:ext uri="{FF2B5EF4-FFF2-40B4-BE49-F238E27FC236}">
                <a16:creationId xmlns:a16="http://schemas.microsoft.com/office/drawing/2014/main" id="{E0D5C3D9-5568-485E-9444-C48452389C41}"/>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561888" y="1284746"/>
            <a:ext cx="418176" cy="418176"/>
          </a:xfrm>
          <a:prstGeom prst="rect">
            <a:avLst/>
          </a:prstGeom>
        </p:spPr>
      </p:pic>
      <p:pic>
        <p:nvPicPr>
          <p:cNvPr id="234" name="图片 233">
            <a:extLst>
              <a:ext uri="{FF2B5EF4-FFF2-40B4-BE49-F238E27FC236}">
                <a16:creationId xmlns:a16="http://schemas.microsoft.com/office/drawing/2014/main" id="{15F9AB10-851B-4448-A5B6-FDBAFD5573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11" t="18272" r="3577" b="35069"/>
          <a:stretch/>
        </p:blipFill>
        <p:spPr>
          <a:xfrm>
            <a:off x="483051" y="1399925"/>
            <a:ext cx="748177" cy="382306"/>
          </a:xfrm>
          <a:prstGeom prst="rect">
            <a:avLst/>
          </a:prstGeom>
        </p:spPr>
      </p:pic>
      <p:pic>
        <p:nvPicPr>
          <p:cNvPr id="235" name="图片 234">
            <a:extLst>
              <a:ext uri="{FF2B5EF4-FFF2-40B4-BE49-F238E27FC236}">
                <a16:creationId xmlns:a16="http://schemas.microsoft.com/office/drawing/2014/main" id="{E48E3CA2-0E8C-4A14-A4CC-33C4C5A491A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11" t="18272" r="3577" b="35069"/>
          <a:stretch/>
        </p:blipFill>
        <p:spPr>
          <a:xfrm>
            <a:off x="3979551" y="1325668"/>
            <a:ext cx="748177" cy="382306"/>
          </a:xfrm>
          <a:prstGeom prst="rect">
            <a:avLst/>
          </a:prstGeom>
        </p:spPr>
      </p:pic>
      <p:sp>
        <p:nvSpPr>
          <p:cNvPr id="236" name="矩形: 圆角 235">
            <a:extLst>
              <a:ext uri="{FF2B5EF4-FFF2-40B4-BE49-F238E27FC236}">
                <a16:creationId xmlns:a16="http://schemas.microsoft.com/office/drawing/2014/main" id="{66D78912-150C-4328-8402-FAAEF9C358CD}"/>
              </a:ext>
            </a:extLst>
          </p:cNvPr>
          <p:cNvSpPr/>
          <p:nvPr/>
        </p:nvSpPr>
        <p:spPr>
          <a:xfrm>
            <a:off x="9759218" y="1189343"/>
            <a:ext cx="1434465" cy="47402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ROI</a:t>
            </a:r>
            <a:r>
              <a:rPr lang="zh-CN" altLang="en-US" sz="1400" b="1" dirty="0">
                <a:solidFill>
                  <a:schemeClr val="tx1"/>
                </a:solidFill>
              </a:rPr>
              <a:t>区域坐标</a:t>
            </a:r>
          </a:p>
        </p:txBody>
      </p:sp>
      <p:grpSp>
        <p:nvGrpSpPr>
          <p:cNvPr id="237" name="组合 236">
            <a:extLst>
              <a:ext uri="{FF2B5EF4-FFF2-40B4-BE49-F238E27FC236}">
                <a16:creationId xmlns:a16="http://schemas.microsoft.com/office/drawing/2014/main" id="{BFE6D969-2B0F-4A0D-A8C8-0D9C47B4902A}"/>
              </a:ext>
            </a:extLst>
          </p:cNvPr>
          <p:cNvGrpSpPr/>
          <p:nvPr/>
        </p:nvGrpSpPr>
        <p:grpSpPr>
          <a:xfrm>
            <a:off x="9232884" y="1882102"/>
            <a:ext cx="2487135" cy="1065782"/>
            <a:chOff x="8251692" y="1565522"/>
            <a:chExt cx="2069598" cy="1065782"/>
          </a:xfrm>
        </p:grpSpPr>
        <p:sp>
          <p:nvSpPr>
            <p:cNvPr id="238" name="矩形: 圆角 237">
              <a:extLst>
                <a:ext uri="{FF2B5EF4-FFF2-40B4-BE49-F238E27FC236}">
                  <a16:creationId xmlns:a16="http://schemas.microsoft.com/office/drawing/2014/main" id="{BC0F6888-224C-4B9F-97B9-9C2B13372256}"/>
                </a:ext>
              </a:extLst>
            </p:cNvPr>
            <p:cNvSpPr/>
            <p:nvPr/>
          </p:nvSpPr>
          <p:spPr>
            <a:xfrm>
              <a:off x="8251693" y="1901850"/>
              <a:ext cx="2069597" cy="729454"/>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通过</a:t>
              </a:r>
              <a:r>
                <a:rPr lang="en-US" altLang="zh-CN" sz="1400" dirty="0">
                  <a:solidFill>
                    <a:schemeClr val="tx1"/>
                  </a:solidFill>
                </a:rPr>
                <a:t>DBSCAN</a:t>
              </a:r>
              <a:r>
                <a:rPr lang="zh-CN" altLang="en-US" sz="1400" dirty="0">
                  <a:solidFill>
                    <a:schemeClr val="tx1"/>
                  </a:solidFill>
                </a:rPr>
                <a:t>聚类，合并具有</a:t>
              </a:r>
              <a:r>
                <a:rPr lang="zh-CN" altLang="en-US" sz="1400" dirty="0">
                  <a:solidFill>
                    <a:srgbClr val="C00000"/>
                  </a:solidFill>
                </a:rPr>
                <a:t>相似坐标</a:t>
              </a:r>
              <a:r>
                <a:rPr lang="zh-CN" altLang="en-US" sz="1400" dirty="0">
                  <a:solidFill>
                    <a:schemeClr val="tx1"/>
                  </a:solidFill>
                </a:rPr>
                <a:t>的网格，滤除密度</a:t>
              </a:r>
              <a:r>
                <a:rPr lang="zh-CN" altLang="en-US" sz="1400" dirty="0">
                  <a:solidFill>
                    <a:srgbClr val="C00000"/>
                  </a:solidFill>
                </a:rPr>
                <a:t>不满足条件的网格</a:t>
              </a:r>
              <a:r>
                <a:rPr lang="zh-CN" altLang="en-US" sz="1400" dirty="0">
                  <a:solidFill>
                    <a:schemeClr val="tx1"/>
                  </a:solidFill>
                </a:rPr>
                <a:t>。</a:t>
              </a:r>
              <a:endParaRPr lang="zh-CN" altLang="en-US" sz="1400" dirty="0">
                <a:solidFill>
                  <a:srgbClr val="C00000"/>
                </a:solidFill>
              </a:endParaRPr>
            </a:p>
          </p:txBody>
        </p:sp>
        <p:sp>
          <p:nvSpPr>
            <p:cNvPr id="239" name="矩形: 圆角 238">
              <a:extLst>
                <a:ext uri="{FF2B5EF4-FFF2-40B4-BE49-F238E27FC236}">
                  <a16:creationId xmlns:a16="http://schemas.microsoft.com/office/drawing/2014/main" id="{EB693810-D474-4178-8A36-2F8C2DDB9440}"/>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DBSCAN</a:t>
              </a:r>
              <a:r>
                <a:rPr lang="zh-CN" altLang="en-US" sz="1400" b="1" dirty="0">
                  <a:solidFill>
                    <a:schemeClr val="tx1"/>
                  </a:solidFill>
                </a:rPr>
                <a:t>聚类</a:t>
              </a:r>
            </a:p>
          </p:txBody>
        </p:sp>
      </p:grpSp>
      <p:grpSp>
        <p:nvGrpSpPr>
          <p:cNvPr id="243" name="组合 242">
            <a:extLst>
              <a:ext uri="{FF2B5EF4-FFF2-40B4-BE49-F238E27FC236}">
                <a16:creationId xmlns:a16="http://schemas.microsoft.com/office/drawing/2014/main" id="{EC5C9171-379E-4499-A6EF-EBD08E150080}"/>
              </a:ext>
            </a:extLst>
          </p:cNvPr>
          <p:cNvGrpSpPr/>
          <p:nvPr/>
        </p:nvGrpSpPr>
        <p:grpSpPr>
          <a:xfrm>
            <a:off x="9232888" y="3284088"/>
            <a:ext cx="2487135" cy="1345672"/>
            <a:chOff x="8251692" y="1565522"/>
            <a:chExt cx="2069598" cy="1345672"/>
          </a:xfrm>
        </p:grpSpPr>
        <p:sp>
          <p:nvSpPr>
            <p:cNvPr id="244" name="矩形: 圆角 243">
              <a:extLst>
                <a:ext uri="{FF2B5EF4-FFF2-40B4-BE49-F238E27FC236}">
                  <a16:creationId xmlns:a16="http://schemas.microsoft.com/office/drawing/2014/main" id="{3201A160-9398-44F7-A796-3F1A1449BF49}"/>
                </a:ext>
              </a:extLst>
            </p:cNvPr>
            <p:cNvSpPr/>
            <p:nvPr/>
          </p:nvSpPr>
          <p:spPr>
            <a:xfrm>
              <a:off x="8251693" y="1901849"/>
              <a:ext cx="2069597" cy="1009345"/>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筛选船只</a:t>
              </a:r>
              <a:r>
                <a:rPr lang="zh-CN" altLang="en-US" sz="1400" dirty="0">
                  <a:solidFill>
                    <a:srgbClr val="C00000"/>
                  </a:solidFill>
                </a:rPr>
                <a:t>长时间停留（</a:t>
              </a:r>
              <a:r>
                <a:rPr lang="en-US" altLang="zh-CN" sz="1400" dirty="0">
                  <a:solidFill>
                    <a:srgbClr val="C00000"/>
                  </a:solidFill>
                </a:rPr>
                <a:t>2h</a:t>
              </a:r>
              <a:r>
                <a:rPr lang="zh-CN" altLang="en-US" sz="1400" dirty="0">
                  <a:solidFill>
                    <a:srgbClr val="C00000"/>
                  </a:solidFill>
                </a:rPr>
                <a:t>）</a:t>
              </a:r>
              <a:r>
                <a:rPr lang="zh-CN" altLang="en-US" sz="1400" dirty="0">
                  <a:solidFill>
                    <a:schemeClr val="tx1"/>
                  </a:solidFill>
                </a:rPr>
                <a:t>，并且</a:t>
              </a:r>
              <a:r>
                <a:rPr lang="zh-CN" altLang="en-US" sz="1400" dirty="0">
                  <a:solidFill>
                    <a:srgbClr val="C00000"/>
                  </a:solidFill>
                </a:rPr>
                <a:t>频繁（</a:t>
              </a:r>
              <a:r>
                <a:rPr lang="en-US" altLang="zh-CN" sz="1400" dirty="0">
                  <a:solidFill>
                    <a:srgbClr val="C00000"/>
                  </a:solidFill>
                </a:rPr>
                <a:t>120</a:t>
              </a:r>
              <a:r>
                <a:rPr lang="zh-CN" altLang="en-US" sz="1400" dirty="0">
                  <a:solidFill>
                    <a:srgbClr val="C00000"/>
                  </a:solidFill>
                </a:rPr>
                <a:t>次以上）</a:t>
              </a:r>
              <a:r>
                <a:rPr lang="zh-CN" altLang="en-US" sz="1400" dirty="0">
                  <a:solidFill>
                    <a:schemeClr val="tx1"/>
                  </a:solidFill>
                </a:rPr>
                <a:t>的被</a:t>
              </a:r>
              <a:r>
                <a:rPr lang="zh-CN" altLang="en-US" sz="1400" dirty="0">
                  <a:solidFill>
                    <a:srgbClr val="C00000"/>
                  </a:solidFill>
                </a:rPr>
                <a:t>不同船只（</a:t>
              </a:r>
              <a:r>
                <a:rPr lang="en-US" altLang="zh-CN" sz="1400" dirty="0">
                  <a:solidFill>
                    <a:srgbClr val="C00000"/>
                  </a:solidFill>
                </a:rPr>
                <a:t>5</a:t>
              </a:r>
              <a:r>
                <a:rPr lang="zh-CN" altLang="en-US" sz="1400" dirty="0">
                  <a:solidFill>
                    <a:srgbClr val="C00000"/>
                  </a:solidFill>
                </a:rPr>
                <a:t>艘以上）</a:t>
              </a:r>
              <a:r>
                <a:rPr lang="zh-CN" altLang="en-US" sz="1400" dirty="0">
                  <a:solidFill>
                    <a:schemeClr val="tx1"/>
                  </a:solidFill>
                </a:rPr>
                <a:t>访问的网格，做为潜在</a:t>
              </a:r>
              <a:r>
                <a:rPr lang="en-US" altLang="zh-CN" sz="1400" dirty="0">
                  <a:solidFill>
                    <a:schemeClr val="tx1"/>
                  </a:solidFill>
                </a:rPr>
                <a:t>POI</a:t>
              </a:r>
              <a:r>
                <a:rPr lang="zh-CN" altLang="en-US" sz="1400" dirty="0">
                  <a:solidFill>
                    <a:schemeClr val="tx1"/>
                  </a:solidFill>
                </a:rPr>
                <a:t>。</a:t>
              </a:r>
              <a:endParaRPr lang="zh-CN" altLang="en-US" sz="1400" dirty="0">
                <a:solidFill>
                  <a:srgbClr val="C00000"/>
                </a:solidFill>
              </a:endParaRPr>
            </a:p>
          </p:txBody>
        </p:sp>
        <p:sp>
          <p:nvSpPr>
            <p:cNvPr id="245" name="矩形: 圆角 244">
              <a:extLst>
                <a:ext uri="{FF2B5EF4-FFF2-40B4-BE49-F238E27FC236}">
                  <a16:creationId xmlns:a16="http://schemas.microsoft.com/office/drawing/2014/main" id="{74E41524-08D0-4086-B00F-789B6776D14C}"/>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筛选可能的港口网格</a:t>
              </a:r>
            </a:p>
          </p:txBody>
        </p:sp>
      </p:grpSp>
      <p:sp>
        <p:nvSpPr>
          <p:cNvPr id="340" name="矩形: 圆角 339">
            <a:extLst>
              <a:ext uri="{FF2B5EF4-FFF2-40B4-BE49-F238E27FC236}">
                <a16:creationId xmlns:a16="http://schemas.microsoft.com/office/drawing/2014/main" id="{3C3A111D-BEE4-4A86-A86F-532F25991B00}"/>
              </a:ext>
            </a:extLst>
          </p:cNvPr>
          <p:cNvSpPr/>
          <p:nvPr/>
        </p:nvSpPr>
        <p:spPr>
          <a:xfrm>
            <a:off x="9291353" y="6221505"/>
            <a:ext cx="2370200" cy="38934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AIS</a:t>
            </a:r>
            <a:r>
              <a:rPr lang="zh-CN" altLang="en-US" sz="1400" b="1" dirty="0">
                <a:solidFill>
                  <a:schemeClr val="tx1"/>
                </a:solidFill>
              </a:rPr>
              <a:t>轨迹</a:t>
            </a:r>
            <a:r>
              <a:rPr lang="en-US" altLang="zh-CN" sz="1400" b="1" dirty="0">
                <a:solidFill>
                  <a:schemeClr val="tx1"/>
                </a:solidFill>
              </a:rPr>
              <a:t>+</a:t>
            </a:r>
            <a:r>
              <a:rPr lang="zh-CN" altLang="en-US" sz="1400" b="1" dirty="0">
                <a:solidFill>
                  <a:schemeClr val="tx1"/>
                </a:solidFill>
              </a:rPr>
              <a:t>北斗轨迹</a:t>
            </a:r>
          </a:p>
        </p:txBody>
      </p:sp>
      <p:grpSp>
        <p:nvGrpSpPr>
          <p:cNvPr id="341" name="组合 340">
            <a:extLst>
              <a:ext uri="{FF2B5EF4-FFF2-40B4-BE49-F238E27FC236}">
                <a16:creationId xmlns:a16="http://schemas.microsoft.com/office/drawing/2014/main" id="{DB8F6B89-3AB3-4040-A004-040F48E1E6B0}"/>
              </a:ext>
            </a:extLst>
          </p:cNvPr>
          <p:cNvGrpSpPr/>
          <p:nvPr/>
        </p:nvGrpSpPr>
        <p:grpSpPr>
          <a:xfrm>
            <a:off x="9232885" y="4892741"/>
            <a:ext cx="2487135" cy="1065782"/>
            <a:chOff x="8251692" y="1565522"/>
            <a:chExt cx="2069598" cy="1065782"/>
          </a:xfrm>
        </p:grpSpPr>
        <p:sp>
          <p:nvSpPr>
            <p:cNvPr id="342" name="矩形: 圆角 341">
              <a:extLst>
                <a:ext uri="{FF2B5EF4-FFF2-40B4-BE49-F238E27FC236}">
                  <a16:creationId xmlns:a16="http://schemas.microsoft.com/office/drawing/2014/main" id="{39505A05-EAFC-469C-9071-2ED2BAC19255}"/>
                </a:ext>
              </a:extLst>
            </p:cNvPr>
            <p:cNvSpPr/>
            <p:nvPr/>
          </p:nvSpPr>
          <p:spPr>
            <a:xfrm>
              <a:off x="8251693" y="1901850"/>
              <a:ext cx="2069597" cy="729454"/>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将墨卡托坐标系下的每条轨迹投射到</a:t>
              </a:r>
              <a:r>
                <a:rPr lang="en-US" altLang="zh-CN" sz="1400" dirty="0">
                  <a:solidFill>
                    <a:srgbClr val="C00000"/>
                  </a:solidFill>
                </a:rPr>
                <a:t>700m</a:t>
              </a:r>
              <a:r>
                <a:rPr lang="zh-CN" altLang="en-US" sz="1400" dirty="0">
                  <a:solidFill>
                    <a:srgbClr val="C00000"/>
                  </a:solidFill>
                </a:rPr>
                <a:t>*</a:t>
              </a:r>
              <a:r>
                <a:rPr lang="en-US" altLang="zh-CN" sz="1400" dirty="0">
                  <a:solidFill>
                    <a:srgbClr val="C00000"/>
                  </a:solidFill>
                </a:rPr>
                <a:t>700m</a:t>
              </a:r>
              <a:r>
                <a:rPr lang="zh-CN" altLang="en-US" sz="1400" dirty="0">
                  <a:solidFill>
                    <a:schemeClr val="tx1"/>
                  </a:solidFill>
                </a:rPr>
                <a:t>的网格上，成为网格轨迹。</a:t>
              </a:r>
              <a:endParaRPr lang="zh-CN" altLang="en-US" sz="1400" dirty="0">
                <a:solidFill>
                  <a:srgbClr val="C00000"/>
                </a:solidFill>
              </a:endParaRPr>
            </a:p>
          </p:txBody>
        </p:sp>
        <p:sp>
          <p:nvSpPr>
            <p:cNvPr id="343" name="矩形: 圆角 342">
              <a:extLst>
                <a:ext uri="{FF2B5EF4-FFF2-40B4-BE49-F238E27FC236}">
                  <a16:creationId xmlns:a16="http://schemas.microsoft.com/office/drawing/2014/main" id="{B939CB56-8435-4BCE-87AF-E68424C52C0A}"/>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平面坐标系轨迹投射</a:t>
              </a:r>
            </a:p>
          </p:txBody>
        </p:sp>
      </p:grpSp>
      <p:cxnSp>
        <p:nvCxnSpPr>
          <p:cNvPr id="345" name="直接箭头连接符 344">
            <a:extLst>
              <a:ext uri="{FF2B5EF4-FFF2-40B4-BE49-F238E27FC236}">
                <a16:creationId xmlns:a16="http://schemas.microsoft.com/office/drawing/2014/main" id="{EA455D8B-D8C5-4111-8215-72D983F80EA1}"/>
              </a:ext>
            </a:extLst>
          </p:cNvPr>
          <p:cNvCxnSpPr>
            <a:cxnSpLocks/>
            <a:endCxn id="342" idx="2"/>
          </p:cNvCxnSpPr>
          <p:nvPr/>
        </p:nvCxnSpPr>
        <p:spPr>
          <a:xfrm flipV="1">
            <a:off x="10476453" y="5958523"/>
            <a:ext cx="0" cy="233463"/>
          </a:xfrm>
          <a:prstGeom prst="straightConnector1">
            <a:avLst/>
          </a:prstGeom>
          <a:noFill/>
          <a:ln w="38100" cap="flat" cmpd="sng" algn="ctr">
            <a:solidFill>
              <a:srgbClr val="00B050"/>
            </a:solidFill>
            <a:prstDash val="solid"/>
            <a:tailEnd type="triangle"/>
          </a:ln>
        </p:spPr>
      </p:cxnSp>
      <p:cxnSp>
        <p:nvCxnSpPr>
          <p:cNvPr id="347" name="直接箭头连接符 346">
            <a:extLst>
              <a:ext uri="{FF2B5EF4-FFF2-40B4-BE49-F238E27FC236}">
                <a16:creationId xmlns:a16="http://schemas.microsoft.com/office/drawing/2014/main" id="{A85B7BE1-04C7-407F-A6F0-5DE2DB8A964F}"/>
              </a:ext>
            </a:extLst>
          </p:cNvPr>
          <p:cNvCxnSpPr>
            <a:cxnSpLocks/>
            <a:stCxn id="343" idx="0"/>
            <a:endCxn id="244" idx="2"/>
          </p:cNvCxnSpPr>
          <p:nvPr/>
        </p:nvCxnSpPr>
        <p:spPr>
          <a:xfrm flipV="1">
            <a:off x="10476452" y="4629760"/>
            <a:ext cx="4" cy="262981"/>
          </a:xfrm>
          <a:prstGeom prst="straightConnector1">
            <a:avLst/>
          </a:prstGeom>
          <a:noFill/>
          <a:ln w="38100" cap="flat" cmpd="sng" algn="ctr">
            <a:solidFill>
              <a:srgbClr val="00B050"/>
            </a:solidFill>
            <a:prstDash val="solid"/>
            <a:tailEnd type="triangle"/>
          </a:ln>
        </p:spPr>
      </p:cxnSp>
      <p:cxnSp>
        <p:nvCxnSpPr>
          <p:cNvPr id="350" name="直接箭头连接符 349">
            <a:extLst>
              <a:ext uri="{FF2B5EF4-FFF2-40B4-BE49-F238E27FC236}">
                <a16:creationId xmlns:a16="http://schemas.microsoft.com/office/drawing/2014/main" id="{2CF81B95-BAB9-4B8F-8B12-CD73025A4006}"/>
              </a:ext>
            </a:extLst>
          </p:cNvPr>
          <p:cNvCxnSpPr>
            <a:cxnSpLocks/>
            <a:stCxn id="245" idx="0"/>
            <a:endCxn id="238" idx="2"/>
          </p:cNvCxnSpPr>
          <p:nvPr/>
        </p:nvCxnSpPr>
        <p:spPr>
          <a:xfrm flipH="1" flipV="1">
            <a:off x="10476452" y="2947884"/>
            <a:ext cx="3" cy="336204"/>
          </a:xfrm>
          <a:prstGeom prst="straightConnector1">
            <a:avLst/>
          </a:prstGeom>
          <a:noFill/>
          <a:ln w="38100" cap="flat" cmpd="sng" algn="ctr">
            <a:solidFill>
              <a:srgbClr val="00B050"/>
            </a:solidFill>
            <a:prstDash val="solid"/>
            <a:tailEnd type="triangle"/>
          </a:ln>
        </p:spPr>
      </p:cxnSp>
      <p:cxnSp>
        <p:nvCxnSpPr>
          <p:cNvPr id="353" name="直接箭头连接符 352">
            <a:extLst>
              <a:ext uri="{FF2B5EF4-FFF2-40B4-BE49-F238E27FC236}">
                <a16:creationId xmlns:a16="http://schemas.microsoft.com/office/drawing/2014/main" id="{725789B9-95D3-497B-AF0E-48BD4246B1D0}"/>
              </a:ext>
            </a:extLst>
          </p:cNvPr>
          <p:cNvCxnSpPr>
            <a:cxnSpLocks/>
            <a:stCxn id="239" idx="0"/>
            <a:endCxn id="236" idx="2"/>
          </p:cNvCxnSpPr>
          <p:nvPr/>
        </p:nvCxnSpPr>
        <p:spPr>
          <a:xfrm flipV="1">
            <a:off x="10476451" y="1663363"/>
            <a:ext cx="0" cy="218739"/>
          </a:xfrm>
          <a:prstGeom prst="straightConnector1">
            <a:avLst/>
          </a:prstGeom>
          <a:noFill/>
          <a:ln w="38100" cap="flat" cmpd="sng" algn="ctr">
            <a:solidFill>
              <a:srgbClr val="00B050"/>
            </a:solidFill>
            <a:prstDash val="solid"/>
            <a:tailEnd type="triangle"/>
          </a:ln>
        </p:spPr>
      </p:cxnSp>
      <p:sp>
        <p:nvSpPr>
          <p:cNvPr id="72" name="流程图: 数据 71">
            <a:extLst>
              <a:ext uri="{FF2B5EF4-FFF2-40B4-BE49-F238E27FC236}">
                <a16:creationId xmlns:a16="http://schemas.microsoft.com/office/drawing/2014/main" id="{1B16211D-A761-49D5-87DD-4801D89C3533}"/>
              </a:ext>
            </a:extLst>
          </p:cNvPr>
          <p:cNvSpPr/>
          <p:nvPr/>
        </p:nvSpPr>
        <p:spPr>
          <a:xfrm>
            <a:off x="5140324" y="5111953"/>
            <a:ext cx="3306714" cy="1392004"/>
          </a:xfrm>
          <a:prstGeom prst="flowChartInputOutp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60FCB559-3DA9-4E60-ABC6-3F364BD10519}"/>
              </a:ext>
            </a:extLst>
          </p:cNvPr>
          <p:cNvGrpSpPr/>
          <p:nvPr/>
        </p:nvGrpSpPr>
        <p:grpSpPr>
          <a:xfrm>
            <a:off x="5272896" y="1426353"/>
            <a:ext cx="3547082" cy="5032825"/>
            <a:chOff x="5272896" y="1426353"/>
            <a:chExt cx="3547082" cy="5032825"/>
          </a:xfrm>
        </p:grpSpPr>
        <p:grpSp>
          <p:nvGrpSpPr>
            <p:cNvPr id="375" name="组合 374">
              <a:extLst>
                <a:ext uri="{FF2B5EF4-FFF2-40B4-BE49-F238E27FC236}">
                  <a16:creationId xmlns:a16="http://schemas.microsoft.com/office/drawing/2014/main" id="{7AE1E980-5F46-4C1B-A0DC-A6EA570CB7FB}"/>
                </a:ext>
              </a:extLst>
            </p:cNvPr>
            <p:cNvGrpSpPr/>
            <p:nvPr/>
          </p:nvGrpSpPr>
          <p:grpSpPr>
            <a:xfrm>
              <a:off x="5919941" y="1426353"/>
              <a:ext cx="2415603" cy="313412"/>
              <a:chOff x="6033673" y="1435549"/>
              <a:chExt cx="2415603" cy="313412"/>
            </a:xfrm>
          </p:grpSpPr>
          <p:sp>
            <p:nvSpPr>
              <p:cNvPr id="371" name="椭圆 370">
                <a:extLst>
                  <a:ext uri="{FF2B5EF4-FFF2-40B4-BE49-F238E27FC236}">
                    <a16:creationId xmlns:a16="http://schemas.microsoft.com/office/drawing/2014/main" id="{9FC84B42-2870-464F-B077-E5773717F336}"/>
                  </a:ext>
                </a:extLst>
              </p:cNvPr>
              <p:cNvSpPr/>
              <p:nvPr/>
            </p:nvSpPr>
            <p:spPr>
              <a:xfrm>
                <a:off x="6033673" y="1549054"/>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a:extLst>
                  <a:ext uri="{FF2B5EF4-FFF2-40B4-BE49-F238E27FC236}">
                    <a16:creationId xmlns:a16="http://schemas.microsoft.com/office/drawing/2014/main" id="{4FC4A67E-6784-4991-A44A-6C639A84FC99}"/>
                  </a:ext>
                </a:extLst>
              </p:cNvPr>
              <p:cNvSpPr/>
              <p:nvPr/>
            </p:nvSpPr>
            <p:spPr>
              <a:xfrm>
                <a:off x="7227574" y="1538290"/>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框 372">
                <a:extLst>
                  <a:ext uri="{FF2B5EF4-FFF2-40B4-BE49-F238E27FC236}">
                    <a16:creationId xmlns:a16="http://schemas.microsoft.com/office/drawing/2014/main" id="{22B7932A-595C-4C9E-8CAC-6A0743BA2E14}"/>
                  </a:ext>
                </a:extLst>
              </p:cNvPr>
              <p:cNvSpPr txBox="1"/>
              <p:nvPr/>
            </p:nvSpPr>
            <p:spPr>
              <a:xfrm>
                <a:off x="6181663" y="1435549"/>
                <a:ext cx="967902" cy="307777"/>
              </a:xfrm>
              <a:prstGeom prst="rect">
                <a:avLst/>
              </a:prstGeom>
              <a:noFill/>
            </p:spPr>
            <p:txBody>
              <a:bodyPr wrap="square" rtlCol="0">
                <a:spAutoFit/>
              </a:bodyPr>
              <a:lstStyle/>
              <a:p>
                <a:r>
                  <a:rPr lang="en-US" altLang="zh-CN" sz="1400" dirty="0">
                    <a:latin typeface="+mn-ea"/>
                    <a:ea typeface="+mn-ea"/>
                  </a:rPr>
                  <a:t>ROI</a:t>
                </a:r>
                <a:r>
                  <a:rPr lang="zh-CN" altLang="en-US" sz="1400" dirty="0">
                    <a:latin typeface="+mn-ea"/>
                    <a:ea typeface="+mn-ea"/>
                  </a:rPr>
                  <a:t>区域</a:t>
                </a:r>
              </a:p>
            </p:txBody>
          </p:sp>
          <p:sp>
            <p:nvSpPr>
              <p:cNvPr id="374" name="文本框 373">
                <a:extLst>
                  <a:ext uri="{FF2B5EF4-FFF2-40B4-BE49-F238E27FC236}">
                    <a16:creationId xmlns:a16="http://schemas.microsoft.com/office/drawing/2014/main" id="{A863F1A0-2CA1-47E7-A83D-0291EB6B72D9}"/>
                  </a:ext>
                </a:extLst>
              </p:cNvPr>
              <p:cNvSpPr txBox="1"/>
              <p:nvPr/>
            </p:nvSpPr>
            <p:spPr>
              <a:xfrm>
                <a:off x="7369898" y="1441184"/>
                <a:ext cx="1079378" cy="307777"/>
              </a:xfrm>
              <a:prstGeom prst="rect">
                <a:avLst/>
              </a:prstGeom>
              <a:noFill/>
            </p:spPr>
            <p:txBody>
              <a:bodyPr wrap="square" rtlCol="0">
                <a:spAutoFit/>
              </a:bodyPr>
              <a:lstStyle/>
              <a:p>
                <a:r>
                  <a:rPr lang="zh-CN" altLang="en-US" sz="1400" dirty="0">
                    <a:latin typeface="+mn-ea"/>
                    <a:ea typeface="+mn-ea"/>
                  </a:rPr>
                  <a:t>非</a:t>
                </a:r>
                <a:r>
                  <a:rPr lang="en-US" altLang="zh-CN" sz="1400" dirty="0">
                    <a:latin typeface="+mn-ea"/>
                    <a:ea typeface="+mn-ea"/>
                  </a:rPr>
                  <a:t>ROI</a:t>
                </a:r>
                <a:r>
                  <a:rPr lang="zh-CN" altLang="en-US" sz="1400" dirty="0">
                    <a:latin typeface="+mn-ea"/>
                    <a:ea typeface="+mn-ea"/>
                  </a:rPr>
                  <a:t>区域</a:t>
                </a:r>
              </a:p>
            </p:txBody>
          </p:sp>
        </p:grpSp>
        <p:sp>
          <p:nvSpPr>
            <p:cNvPr id="363" name="椭圆 362">
              <a:extLst>
                <a:ext uri="{FF2B5EF4-FFF2-40B4-BE49-F238E27FC236}">
                  <a16:creationId xmlns:a16="http://schemas.microsoft.com/office/drawing/2014/main" id="{C6C5AEF5-FFE5-406B-80C7-ACE8F9A6CEC8}"/>
                </a:ext>
              </a:extLst>
            </p:cNvPr>
            <p:cNvSpPr/>
            <p:nvPr/>
          </p:nvSpPr>
          <p:spPr>
            <a:xfrm rot="2106262">
              <a:off x="7726515" y="2278079"/>
              <a:ext cx="555727" cy="546538"/>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椭圆 361">
              <a:extLst>
                <a:ext uri="{FF2B5EF4-FFF2-40B4-BE49-F238E27FC236}">
                  <a16:creationId xmlns:a16="http://schemas.microsoft.com/office/drawing/2014/main" id="{4C4F687B-2B39-4AB4-A3A7-937A47139000}"/>
                </a:ext>
              </a:extLst>
            </p:cNvPr>
            <p:cNvSpPr/>
            <p:nvPr/>
          </p:nvSpPr>
          <p:spPr>
            <a:xfrm rot="1292015">
              <a:off x="5899134" y="2055857"/>
              <a:ext cx="668544" cy="600640"/>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89BBB97-7C4E-4F53-9D8B-F91D7FB278C6}"/>
                </a:ext>
              </a:extLst>
            </p:cNvPr>
            <p:cNvSpPr/>
            <p:nvPr/>
          </p:nvSpPr>
          <p:spPr>
            <a:xfrm>
              <a:off x="5550953" y="599091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A2600257-4C78-4E76-8B09-4A9C825B08DE}"/>
                </a:ext>
              </a:extLst>
            </p:cNvPr>
            <p:cNvSpPr/>
            <p:nvPr/>
          </p:nvSpPr>
          <p:spPr>
            <a:xfrm>
              <a:off x="5703353" y="6143310"/>
              <a:ext cx="91440" cy="9144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8D734FC3-28D9-45DB-9067-ABD17EB2171A}"/>
                </a:ext>
              </a:extLst>
            </p:cNvPr>
            <p:cNvSpPr/>
            <p:nvPr/>
          </p:nvSpPr>
          <p:spPr>
            <a:xfrm>
              <a:off x="5952946" y="5915393"/>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FD0045A-7312-4316-AB20-4DE06603A689}"/>
                </a:ext>
              </a:extLst>
            </p:cNvPr>
            <p:cNvSpPr/>
            <p:nvPr/>
          </p:nvSpPr>
          <p:spPr>
            <a:xfrm>
              <a:off x="5550953" y="623475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A1069C40-044E-4BEA-89BE-0F3295C2B630}"/>
                </a:ext>
              </a:extLst>
            </p:cNvPr>
            <p:cNvSpPr/>
            <p:nvPr/>
          </p:nvSpPr>
          <p:spPr>
            <a:xfrm>
              <a:off x="5848213" y="538163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FA3C63B2-E3B2-4B1B-B21F-15042DB00DA9}"/>
                </a:ext>
              </a:extLst>
            </p:cNvPr>
            <p:cNvSpPr/>
            <p:nvPr/>
          </p:nvSpPr>
          <p:spPr>
            <a:xfrm>
              <a:off x="5998020" y="5455143"/>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B8E8E9C1-EFF5-4544-AC05-98BDA0D9A4C5}"/>
                </a:ext>
              </a:extLst>
            </p:cNvPr>
            <p:cNvSpPr/>
            <p:nvPr/>
          </p:nvSpPr>
          <p:spPr>
            <a:xfrm>
              <a:off x="6153013" y="5386733"/>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1B8B6DEE-7BAD-4860-83F8-771F8C8FFAC2}"/>
                </a:ext>
              </a:extLst>
            </p:cNvPr>
            <p:cNvSpPr/>
            <p:nvPr/>
          </p:nvSpPr>
          <p:spPr>
            <a:xfrm>
              <a:off x="5893933" y="5588006"/>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819378E-DE02-48D4-87A4-DCF35A5D3B63}"/>
                </a:ext>
              </a:extLst>
            </p:cNvPr>
            <p:cNvSpPr/>
            <p:nvPr/>
          </p:nvSpPr>
          <p:spPr>
            <a:xfrm>
              <a:off x="6438077" y="5862798"/>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8FD1A2D-898C-4E41-8479-B150AAF0E169}"/>
                </a:ext>
              </a:extLst>
            </p:cNvPr>
            <p:cNvSpPr/>
            <p:nvPr/>
          </p:nvSpPr>
          <p:spPr>
            <a:xfrm>
              <a:off x="6623992" y="5940489"/>
              <a:ext cx="91440" cy="9144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4A1A97E8-E5F5-4C4A-B623-04A01BEB1F1B}"/>
                </a:ext>
              </a:extLst>
            </p:cNvPr>
            <p:cNvSpPr/>
            <p:nvPr/>
          </p:nvSpPr>
          <p:spPr>
            <a:xfrm>
              <a:off x="6793681" y="5830322"/>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4DEF7A79-EE1C-4043-8559-642EC7AB15BC}"/>
                </a:ext>
              </a:extLst>
            </p:cNvPr>
            <p:cNvSpPr/>
            <p:nvPr/>
          </p:nvSpPr>
          <p:spPr>
            <a:xfrm>
              <a:off x="6565578" y="6109099"/>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34F6E13-FFFD-473C-AE93-AF2933C42C1A}"/>
                </a:ext>
              </a:extLst>
            </p:cNvPr>
            <p:cNvSpPr/>
            <p:nvPr/>
          </p:nvSpPr>
          <p:spPr>
            <a:xfrm>
              <a:off x="6802840" y="5993712"/>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0281E5CB-0B16-4A80-ABD6-9E727A4FA1A1}"/>
                </a:ext>
              </a:extLst>
            </p:cNvPr>
            <p:cNvSpPr/>
            <p:nvPr/>
          </p:nvSpPr>
          <p:spPr>
            <a:xfrm>
              <a:off x="6815750" y="5229230"/>
              <a:ext cx="91440" cy="9144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5A6EAC1F-F1D3-474A-9052-E8468B069A90}"/>
                </a:ext>
              </a:extLst>
            </p:cNvPr>
            <p:cNvSpPr/>
            <p:nvPr/>
          </p:nvSpPr>
          <p:spPr>
            <a:xfrm>
              <a:off x="6968150" y="538163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椭圆 91">
              <a:extLst>
                <a:ext uri="{FF2B5EF4-FFF2-40B4-BE49-F238E27FC236}">
                  <a16:creationId xmlns:a16="http://schemas.microsoft.com/office/drawing/2014/main" id="{E6956CCC-5D90-43BB-AA25-FB775BE08F4D}"/>
                </a:ext>
              </a:extLst>
            </p:cNvPr>
            <p:cNvSpPr/>
            <p:nvPr/>
          </p:nvSpPr>
          <p:spPr>
            <a:xfrm>
              <a:off x="7099057" y="5308021"/>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88BFC5C0-7C1F-47A6-829C-16327B6C3333}"/>
                </a:ext>
              </a:extLst>
            </p:cNvPr>
            <p:cNvSpPr/>
            <p:nvPr/>
          </p:nvSpPr>
          <p:spPr>
            <a:xfrm>
              <a:off x="6815750" y="547307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A2530FDB-D36A-40A4-87D8-D1729F2C8F51}"/>
                </a:ext>
              </a:extLst>
            </p:cNvPr>
            <p:cNvSpPr/>
            <p:nvPr/>
          </p:nvSpPr>
          <p:spPr>
            <a:xfrm>
              <a:off x="6994884" y="5499856"/>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E150FCC9-9A0A-46C4-A612-E6D25E95D02D}"/>
                </a:ext>
              </a:extLst>
            </p:cNvPr>
            <p:cNvSpPr/>
            <p:nvPr/>
          </p:nvSpPr>
          <p:spPr>
            <a:xfrm>
              <a:off x="7308892" y="5980165"/>
              <a:ext cx="91440" cy="9144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EFF6B4FB-3505-4324-AE0F-4345CC75A0F6}"/>
                </a:ext>
              </a:extLst>
            </p:cNvPr>
            <p:cNvSpPr/>
            <p:nvPr/>
          </p:nvSpPr>
          <p:spPr>
            <a:xfrm>
              <a:off x="7547177" y="6085152"/>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B2A97E30-9726-40CF-AEFF-A834D8F71EF2}"/>
                </a:ext>
              </a:extLst>
            </p:cNvPr>
            <p:cNvSpPr/>
            <p:nvPr/>
          </p:nvSpPr>
          <p:spPr>
            <a:xfrm>
              <a:off x="7288097" y="628642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BBBAC810-E409-4D7A-BF1B-41F0383B7739}"/>
                </a:ext>
              </a:extLst>
            </p:cNvPr>
            <p:cNvSpPr/>
            <p:nvPr/>
          </p:nvSpPr>
          <p:spPr>
            <a:xfrm>
              <a:off x="7672924" y="5595846"/>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B81C8D6-024D-4187-BC49-4C3E76B1E60A}"/>
                </a:ext>
              </a:extLst>
            </p:cNvPr>
            <p:cNvSpPr/>
            <p:nvPr/>
          </p:nvSpPr>
          <p:spPr>
            <a:xfrm>
              <a:off x="7916764" y="566295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7EE00B79-5A61-4E8B-ABC4-112780063DD1}"/>
                </a:ext>
              </a:extLst>
            </p:cNvPr>
            <p:cNvSpPr/>
            <p:nvPr/>
          </p:nvSpPr>
          <p:spPr>
            <a:xfrm>
              <a:off x="7764364" y="571651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箭头连接符 104">
              <a:extLst>
                <a:ext uri="{FF2B5EF4-FFF2-40B4-BE49-F238E27FC236}">
                  <a16:creationId xmlns:a16="http://schemas.microsoft.com/office/drawing/2014/main" id="{DEEEF195-AC6C-46F9-9AE5-7C709C636001}"/>
                </a:ext>
              </a:extLst>
            </p:cNvPr>
            <p:cNvCxnSpPr>
              <a:stCxn id="75" idx="6"/>
              <a:endCxn id="85" idx="3"/>
            </p:cNvCxnSpPr>
            <p:nvPr/>
          </p:nvCxnSpPr>
          <p:spPr>
            <a:xfrm flipV="1">
              <a:off x="5794793" y="6018538"/>
              <a:ext cx="842590" cy="170492"/>
            </a:xfrm>
            <a:prstGeom prst="straightConnector1">
              <a:avLst/>
            </a:prstGeom>
            <a:noFill/>
            <a:ln w="28575" cap="flat" cmpd="sng" algn="ctr">
              <a:solidFill>
                <a:srgbClr val="00B050"/>
              </a:solidFill>
              <a:prstDash val="solid"/>
              <a:tailEnd type="triangle"/>
            </a:ln>
          </p:spPr>
        </p:cxnSp>
        <p:cxnSp>
          <p:nvCxnSpPr>
            <p:cNvPr id="106" name="直接箭头连接符 105">
              <a:extLst>
                <a:ext uri="{FF2B5EF4-FFF2-40B4-BE49-F238E27FC236}">
                  <a16:creationId xmlns:a16="http://schemas.microsoft.com/office/drawing/2014/main" id="{F2B28683-671B-4AC1-8C55-213E7F9F86A8}"/>
                </a:ext>
              </a:extLst>
            </p:cNvPr>
            <p:cNvCxnSpPr>
              <a:cxnSpLocks/>
              <a:stCxn id="85" idx="7"/>
              <a:endCxn id="90" idx="4"/>
            </p:cNvCxnSpPr>
            <p:nvPr/>
          </p:nvCxnSpPr>
          <p:spPr>
            <a:xfrm flipV="1">
              <a:off x="6702041" y="5320670"/>
              <a:ext cx="159429" cy="633210"/>
            </a:xfrm>
            <a:prstGeom prst="straightConnector1">
              <a:avLst/>
            </a:prstGeom>
            <a:noFill/>
            <a:ln w="28575" cap="flat" cmpd="sng" algn="ctr">
              <a:solidFill>
                <a:srgbClr val="00B050"/>
              </a:solidFill>
              <a:prstDash val="solid"/>
              <a:tailEnd type="triangle"/>
            </a:ln>
          </p:spPr>
        </p:cxnSp>
        <p:cxnSp>
          <p:nvCxnSpPr>
            <p:cNvPr id="112" name="连接符: 曲线 111">
              <a:extLst>
                <a:ext uri="{FF2B5EF4-FFF2-40B4-BE49-F238E27FC236}">
                  <a16:creationId xmlns:a16="http://schemas.microsoft.com/office/drawing/2014/main" id="{AABE43FB-1FB4-458B-A7F1-33FC2BBFE64A}"/>
                </a:ext>
              </a:extLst>
            </p:cNvPr>
            <p:cNvCxnSpPr>
              <a:stCxn id="96" idx="2"/>
              <a:endCxn id="96" idx="7"/>
            </p:cNvCxnSpPr>
            <p:nvPr/>
          </p:nvCxnSpPr>
          <p:spPr>
            <a:xfrm rot="10800000" flipH="1">
              <a:off x="7308891" y="5993557"/>
              <a:ext cx="78049" cy="32329"/>
            </a:xfrm>
            <a:prstGeom prst="curvedConnector4">
              <a:avLst>
                <a:gd name="adj1" fmla="val -355377"/>
                <a:gd name="adj2" fmla="val 1093656"/>
              </a:avLst>
            </a:prstGeom>
            <a:noFill/>
            <a:ln w="28575" cap="flat" cmpd="sng" algn="ctr">
              <a:solidFill>
                <a:srgbClr val="00B050"/>
              </a:solidFill>
              <a:prstDash val="sysDot"/>
              <a:tailEnd type="triangle"/>
            </a:ln>
          </p:spPr>
        </p:cxnSp>
        <p:sp>
          <p:nvSpPr>
            <p:cNvPr id="118" name="文本框 117">
              <a:extLst>
                <a:ext uri="{FF2B5EF4-FFF2-40B4-BE49-F238E27FC236}">
                  <a16:creationId xmlns:a16="http://schemas.microsoft.com/office/drawing/2014/main" id="{FD426188-842F-445C-AC32-4120E35239E8}"/>
                </a:ext>
              </a:extLst>
            </p:cNvPr>
            <p:cNvSpPr txBox="1"/>
            <p:nvPr/>
          </p:nvSpPr>
          <p:spPr>
            <a:xfrm>
              <a:off x="5854327" y="6151401"/>
              <a:ext cx="744337" cy="307777"/>
            </a:xfrm>
            <a:prstGeom prst="rect">
              <a:avLst/>
            </a:prstGeom>
            <a:noFill/>
          </p:spPr>
          <p:txBody>
            <a:bodyPr wrap="square" rtlCol="0">
              <a:spAutoFit/>
            </a:bodyPr>
            <a:lstStyle/>
            <a:p>
              <a:r>
                <a:rPr lang="en-US" altLang="zh-CN" sz="1400" b="1" dirty="0"/>
                <a:t>Type 1</a:t>
              </a:r>
              <a:endParaRPr lang="zh-CN" altLang="en-US" sz="1400" b="1" dirty="0"/>
            </a:p>
          </p:txBody>
        </p:sp>
        <p:sp>
          <p:nvSpPr>
            <p:cNvPr id="119" name="文本框 118">
              <a:extLst>
                <a:ext uri="{FF2B5EF4-FFF2-40B4-BE49-F238E27FC236}">
                  <a16:creationId xmlns:a16="http://schemas.microsoft.com/office/drawing/2014/main" id="{D4B7D9F3-BFE2-42CE-8404-F7F561C87F38}"/>
                </a:ext>
              </a:extLst>
            </p:cNvPr>
            <p:cNvSpPr txBox="1"/>
            <p:nvPr/>
          </p:nvSpPr>
          <p:spPr>
            <a:xfrm>
              <a:off x="7086324" y="5403148"/>
              <a:ext cx="744337" cy="307777"/>
            </a:xfrm>
            <a:prstGeom prst="rect">
              <a:avLst/>
            </a:prstGeom>
            <a:noFill/>
          </p:spPr>
          <p:txBody>
            <a:bodyPr wrap="square" rtlCol="0">
              <a:spAutoFit/>
            </a:bodyPr>
            <a:lstStyle/>
            <a:p>
              <a:r>
                <a:rPr lang="en-US" altLang="zh-CN" sz="1400" b="1" dirty="0"/>
                <a:t>Type 2</a:t>
              </a:r>
              <a:endParaRPr lang="zh-CN" altLang="en-US" sz="1400" b="1" dirty="0"/>
            </a:p>
          </p:txBody>
        </p:sp>
        <p:sp>
          <p:nvSpPr>
            <p:cNvPr id="150" name="流程图: 数据 149">
              <a:extLst>
                <a:ext uri="{FF2B5EF4-FFF2-40B4-BE49-F238E27FC236}">
                  <a16:creationId xmlns:a16="http://schemas.microsoft.com/office/drawing/2014/main" id="{14E9B4FE-909B-4110-A7C8-4AFAA7A0B2F8}"/>
                </a:ext>
              </a:extLst>
            </p:cNvPr>
            <p:cNvSpPr/>
            <p:nvPr/>
          </p:nvSpPr>
          <p:spPr>
            <a:xfrm>
              <a:off x="5272896" y="3559820"/>
              <a:ext cx="3306714" cy="1392004"/>
            </a:xfrm>
            <a:prstGeom prst="flowChartInputOutp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1" name="椭圆 150">
              <a:extLst>
                <a:ext uri="{FF2B5EF4-FFF2-40B4-BE49-F238E27FC236}">
                  <a16:creationId xmlns:a16="http://schemas.microsoft.com/office/drawing/2014/main" id="{A1773AB3-6486-484A-AB05-7A7C7353821E}"/>
                </a:ext>
              </a:extLst>
            </p:cNvPr>
            <p:cNvSpPr/>
            <p:nvPr/>
          </p:nvSpPr>
          <p:spPr>
            <a:xfrm>
              <a:off x="5683525" y="4438777"/>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8C8DD5D6-E9DA-47D5-8295-4030CA51E179}"/>
                </a:ext>
              </a:extLst>
            </p:cNvPr>
            <p:cNvSpPr/>
            <p:nvPr/>
          </p:nvSpPr>
          <p:spPr>
            <a:xfrm>
              <a:off x="5835925" y="4591177"/>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28F6A0DE-3432-487B-A21D-F5B666303607}"/>
                </a:ext>
              </a:extLst>
            </p:cNvPr>
            <p:cNvSpPr/>
            <p:nvPr/>
          </p:nvSpPr>
          <p:spPr>
            <a:xfrm>
              <a:off x="6085518" y="436326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196EB3F0-F717-441C-809E-E2FBCCE1F8E2}"/>
                </a:ext>
              </a:extLst>
            </p:cNvPr>
            <p:cNvSpPr/>
            <p:nvPr/>
          </p:nvSpPr>
          <p:spPr>
            <a:xfrm>
              <a:off x="5683525" y="4682617"/>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D5C0FE5B-3D5A-4D1B-A76F-F7E5F262C9C1}"/>
                </a:ext>
              </a:extLst>
            </p:cNvPr>
            <p:cNvSpPr/>
            <p:nvPr/>
          </p:nvSpPr>
          <p:spPr>
            <a:xfrm>
              <a:off x="5980785" y="3829497"/>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D25FA912-A2D4-4693-9E7B-DB797E5F1B1C}"/>
                </a:ext>
              </a:extLst>
            </p:cNvPr>
            <p:cNvSpPr/>
            <p:nvPr/>
          </p:nvSpPr>
          <p:spPr>
            <a:xfrm>
              <a:off x="6130592" y="390301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AE92A665-3BBE-4AA9-9F37-7A4529DA0878}"/>
                </a:ext>
              </a:extLst>
            </p:cNvPr>
            <p:cNvSpPr/>
            <p:nvPr/>
          </p:nvSpPr>
          <p:spPr>
            <a:xfrm>
              <a:off x="6285585" y="383460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8114C40D-8E39-4D59-BD35-4E858EE4E762}"/>
                </a:ext>
              </a:extLst>
            </p:cNvPr>
            <p:cNvSpPr/>
            <p:nvPr/>
          </p:nvSpPr>
          <p:spPr>
            <a:xfrm>
              <a:off x="6026505" y="4035873"/>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7A51A6E7-7278-473C-94C2-A2DE97785B87}"/>
                </a:ext>
              </a:extLst>
            </p:cNvPr>
            <p:cNvSpPr/>
            <p:nvPr/>
          </p:nvSpPr>
          <p:spPr>
            <a:xfrm>
              <a:off x="6570649" y="431066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7059EAF3-B800-4771-B102-60FFDBCDB611}"/>
                </a:ext>
              </a:extLst>
            </p:cNvPr>
            <p:cNvSpPr/>
            <p:nvPr/>
          </p:nvSpPr>
          <p:spPr>
            <a:xfrm>
              <a:off x="6756564" y="4388356"/>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6928683F-F81A-49E8-A2D7-4CA768F71DD3}"/>
                </a:ext>
              </a:extLst>
            </p:cNvPr>
            <p:cNvSpPr/>
            <p:nvPr/>
          </p:nvSpPr>
          <p:spPr>
            <a:xfrm>
              <a:off x="6926253" y="4278189"/>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96EBE1AC-51CD-4AE0-96CB-DE3CE0B90D0C}"/>
                </a:ext>
              </a:extLst>
            </p:cNvPr>
            <p:cNvSpPr/>
            <p:nvPr/>
          </p:nvSpPr>
          <p:spPr>
            <a:xfrm>
              <a:off x="6698150" y="4556966"/>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E03CC81B-E98E-4827-9EB4-A76B77E7DA7E}"/>
                </a:ext>
              </a:extLst>
            </p:cNvPr>
            <p:cNvSpPr/>
            <p:nvPr/>
          </p:nvSpPr>
          <p:spPr>
            <a:xfrm>
              <a:off x="6935412" y="4441579"/>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C19309AE-C2C1-42C5-A4CE-AE64C43617CF}"/>
                </a:ext>
              </a:extLst>
            </p:cNvPr>
            <p:cNvSpPr/>
            <p:nvPr/>
          </p:nvSpPr>
          <p:spPr>
            <a:xfrm>
              <a:off x="6948322" y="3677097"/>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59B3278A-7F1D-4FFE-8E47-FB18114CE167}"/>
                </a:ext>
              </a:extLst>
            </p:cNvPr>
            <p:cNvSpPr/>
            <p:nvPr/>
          </p:nvSpPr>
          <p:spPr>
            <a:xfrm>
              <a:off x="7100722" y="3829497"/>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椭圆 165">
              <a:extLst>
                <a:ext uri="{FF2B5EF4-FFF2-40B4-BE49-F238E27FC236}">
                  <a16:creationId xmlns:a16="http://schemas.microsoft.com/office/drawing/2014/main" id="{2569B10C-9351-40B1-972D-058B7472993C}"/>
                </a:ext>
              </a:extLst>
            </p:cNvPr>
            <p:cNvSpPr/>
            <p:nvPr/>
          </p:nvSpPr>
          <p:spPr>
            <a:xfrm>
              <a:off x="7231629" y="3755888"/>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0D34325A-6CD2-4EAF-B90F-556DA24F3DDC}"/>
                </a:ext>
              </a:extLst>
            </p:cNvPr>
            <p:cNvSpPr/>
            <p:nvPr/>
          </p:nvSpPr>
          <p:spPr>
            <a:xfrm>
              <a:off x="6948322" y="3920937"/>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DD9B8047-4DDE-4A4D-8358-AEAF97D5BC56}"/>
                </a:ext>
              </a:extLst>
            </p:cNvPr>
            <p:cNvSpPr/>
            <p:nvPr/>
          </p:nvSpPr>
          <p:spPr>
            <a:xfrm>
              <a:off x="7127456" y="3947723"/>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317F8DC4-02E3-4398-A155-ED6024D7543A}"/>
                </a:ext>
              </a:extLst>
            </p:cNvPr>
            <p:cNvSpPr/>
            <p:nvPr/>
          </p:nvSpPr>
          <p:spPr>
            <a:xfrm>
              <a:off x="7441464" y="4428032"/>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5B211B57-4081-4A39-A1E6-A27DC6D4ECC1}"/>
                </a:ext>
              </a:extLst>
            </p:cNvPr>
            <p:cNvSpPr/>
            <p:nvPr/>
          </p:nvSpPr>
          <p:spPr>
            <a:xfrm>
              <a:off x="7679749" y="4533019"/>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D3CA248F-4C65-47A5-8DAC-E66ADE394985}"/>
                </a:ext>
              </a:extLst>
            </p:cNvPr>
            <p:cNvSpPr/>
            <p:nvPr/>
          </p:nvSpPr>
          <p:spPr>
            <a:xfrm>
              <a:off x="7420669" y="4734292"/>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DDD43DA3-906D-4AB6-8EE7-680E1B2A8106}"/>
                </a:ext>
              </a:extLst>
            </p:cNvPr>
            <p:cNvSpPr/>
            <p:nvPr/>
          </p:nvSpPr>
          <p:spPr>
            <a:xfrm>
              <a:off x="7805496" y="4043713"/>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91CB901A-2650-41DC-85D6-87E5EC93645C}"/>
                </a:ext>
              </a:extLst>
            </p:cNvPr>
            <p:cNvSpPr/>
            <p:nvPr/>
          </p:nvSpPr>
          <p:spPr>
            <a:xfrm>
              <a:off x="8049336" y="4110822"/>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CF1CCB75-212B-474B-A7DF-506228E72823}"/>
                </a:ext>
              </a:extLst>
            </p:cNvPr>
            <p:cNvSpPr/>
            <p:nvPr/>
          </p:nvSpPr>
          <p:spPr>
            <a:xfrm>
              <a:off x="7896936" y="4164382"/>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a:extLst>
                <a:ext uri="{FF2B5EF4-FFF2-40B4-BE49-F238E27FC236}">
                  <a16:creationId xmlns:a16="http://schemas.microsoft.com/office/drawing/2014/main" id="{012F17D2-A864-4A7F-A4F9-37F889279B77}"/>
                </a:ext>
              </a:extLst>
            </p:cNvPr>
            <p:cNvSpPr/>
            <p:nvPr/>
          </p:nvSpPr>
          <p:spPr>
            <a:xfrm>
              <a:off x="6212550" y="6146258"/>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92566644-C4C9-4FBE-B38A-ED6DADF6785C}"/>
                </a:ext>
              </a:extLst>
            </p:cNvPr>
            <p:cNvSpPr/>
            <p:nvPr/>
          </p:nvSpPr>
          <p:spPr>
            <a:xfrm>
              <a:off x="6292834" y="5628729"/>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4EB88C26-D6C4-4A9B-BE6A-B44283FDB08B}"/>
                </a:ext>
              </a:extLst>
            </p:cNvPr>
            <p:cNvSpPr/>
            <p:nvPr/>
          </p:nvSpPr>
          <p:spPr>
            <a:xfrm>
              <a:off x="6930560" y="6237698"/>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a:extLst>
                <a:ext uri="{FF2B5EF4-FFF2-40B4-BE49-F238E27FC236}">
                  <a16:creationId xmlns:a16="http://schemas.microsoft.com/office/drawing/2014/main" id="{E795768A-41CD-4F11-96E8-879B52912189}"/>
                </a:ext>
              </a:extLst>
            </p:cNvPr>
            <p:cNvSpPr/>
            <p:nvPr/>
          </p:nvSpPr>
          <p:spPr>
            <a:xfrm>
              <a:off x="7176895" y="5755869"/>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a:extLst>
                <a:ext uri="{FF2B5EF4-FFF2-40B4-BE49-F238E27FC236}">
                  <a16:creationId xmlns:a16="http://schemas.microsoft.com/office/drawing/2014/main" id="{D42BC491-9665-4737-B57E-BE54A1180678}"/>
                </a:ext>
              </a:extLst>
            </p:cNvPr>
            <p:cNvSpPr/>
            <p:nvPr/>
          </p:nvSpPr>
          <p:spPr>
            <a:xfrm>
              <a:off x="7472744" y="5379863"/>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a:extLst>
                <a:ext uri="{FF2B5EF4-FFF2-40B4-BE49-F238E27FC236}">
                  <a16:creationId xmlns:a16="http://schemas.microsoft.com/office/drawing/2014/main" id="{25886BE2-1CF6-4109-A0CC-CD463DA695BB}"/>
                </a:ext>
              </a:extLst>
            </p:cNvPr>
            <p:cNvSpPr/>
            <p:nvPr/>
          </p:nvSpPr>
          <p:spPr>
            <a:xfrm>
              <a:off x="6390325" y="5268356"/>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椭圆 256">
              <a:extLst>
                <a:ext uri="{FF2B5EF4-FFF2-40B4-BE49-F238E27FC236}">
                  <a16:creationId xmlns:a16="http://schemas.microsoft.com/office/drawing/2014/main" id="{EE3AE249-E25A-4662-B107-0250A6BCEFCB}"/>
                </a:ext>
              </a:extLst>
            </p:cNvPr>
            <p:cNvSpPr/>
            <p:nvPr/>
          </p:nvSpPr>
          <p:spPr>
            <a:xfrm>
              <a:off x="5638808" y="5768537"/>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B5685C31-F756-4CAD-B708-69E436AE1868}"/>
                </a:ext>
              </a:extLst>
            </p:cNvPr>
            <p:cNvSpPr/>
            <p:nvPr/>
          </p:nvSpPr>
          <p:spPr>
            <a:xfrm>
              <a:off x="6619428" y="5653021"/>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椭圆 258">
              <a:extLst>
                <a:ext uri="{FF2B5EF4-FFF2-40B4-BE49-F238E27FC236}">
                  <a16:creationId xmlns:a16="http://schemas.microsoft.com/office/drawing/2014/main" id="{F18BB744-E102-4769-B952-8F5086C23020}"/>
                </a:ext>
              </a:extLst>
            </p:cNvPr>
            <p:cNvSpPr/>
            <p:nvPr/>
          </p:nvSpPr>
          <p:spPr>
            <a:xfrm>
              <a:off x="7552381" y="5801589"/>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椭圆 259">
              <a:extLst>
                <a:ext uri="{FF2B5EF4-FFF2-40B4-BE49-F238E27FC236}">
                  <a16:creationId xmlns:a16="http://schemas.microsoft.com/office/drawing/2014/main" id="{2B679176-8CD7-4F25-B8DB-D3082641804C}"/>
                </a:ext>
              </a:extLst>
            </p:cNvPr>
            <p:cNvSpPr/>
            <p:nvPr/>
          </p:nvSpPr>
          <p:spPr>
            <a:xfrm>
              <a:off x="6180775" y="5851266"/>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a:extLst>
                <a:ext uri="{FF2B5EF4-FFF2-40B4-BE49-F238E27FC236}">
                  <a16:creationId xmlns:a16="http://schemas.microsoft.com/office/drawing/2014/main" id="{153E1580-3EA1-480C-B32B-657837E849C1}"/>
                </a:ext>
              </a:extLst>
            </p:cNvPr>
            <p:cNvSpPr/>
            <p:nvPr/>
          </p:nvSpPr>
          <p:spPr>
            <a:xfrm>
              <a:off x="6840110" y="2027467"/>
              <a:ext cx="628401" cy="531123"/>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椭圆 271">
              <a:extLst>
                <a:ext uri="{FF2B5EF4-FFF2-40B4-BE49-F238E27FC236}">
                  <a16:creationId xmlns:a16="http://schemas.microsoft.com/office/drawing/2014/main" id="{E9AD6B45-10DD-4D88-BC0C-CFE9D2DFA107}"/>
                </a:ext>
              </a:extLst>
            </p:cNvPr>
            <p:cNvSpPr/>
            <p:nvPr/>
          </p:nvSpPr>
          <p:spPr>
            <a:xfrm rot="2106262">
              <a:off x="7289954" y="2745723"/>
              <a:ext cx="616520" cy="585508"/>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椭圆 272">
              <a:extLst>
                <a:ext uri="{FF2B5EF4-FFF2-40B4-BE49-F238E27FC236}">
                  <a16:creationId xmlns:a16="http://schemas.microsoft.com/office/drawing/2014/main" id="{18519E65-4A0E-40A3-9F64-5B9CDBB30B6F}"/>
                </a:ext>
              </a:extLst>
            </p:cNvPr>
            <p:cNvSpPr/>
            <p:nvPr/>
          </p:nvSpPr>
          <p:spPr>
            <a:xfrm>
              <a:off x="6533128" y="2618045"/>
              <a:ext cx="628401" cy="503083"/>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椭圆 275">
              <a:extLst>
                <a:ext uri="{FF2B5EF4-FFF2-40B4-BE49-F238E27FC236}">
                  <a16:creationId xmlns:a16="http://schemas.microsoft.com/office/drawing/2014/main" id="{583F66F0-EC6B-4823-A14E-944393865D30}"/>
                </a:ext>
              </a:extLst>
            </p:cNvPr>
            <p:cNvSpPr/>
            <p:nvPr/>
          </p:nvSpPr>
          <p:spPr>
            <a:xfrm rot="1292015">
              <a:off x="5609011" y="2619751"/>
              <a:ext cx="668544" cy="725210"/>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流程图: 数据 276">
              <a:extLst>
                <a:ext uri="{FF2B5EF4-FFF2-40B4-BE49-F238E27FC236}">
                  <a16:creationId xmlns:a16="http://schemas.microsoft.com/office/drawing/2014/main" id="{E5AAC626-A8C4-42B5-8CE3-855C3CC30F58}"/>
                </a:ext>
              </a:extLst>
            </p:cNvPr>
            <p:cNvSpPr/>
            <p:nvPr/>
          </p:nvSpPr>
          <p:spPr>
            <a:xfrm>
              <a:off x="5310166" y="1987828"/>
              <a:ext cx="3306714" cy="1392004"/>
            </a:xfrm>
            <a:prstGeom prst="flowChartInputOutp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8" name="椭圆 277">
              <a:extLst>
                <a:ext uri="{FF2B5EF4-FFF2-40B4-BE49-F238E27FC236}">
                  <a16:creationId xmlns:a16="http://schemas.microsoft.com/office/drawing/2014/main" id="{2BF21756-10CD-4186-8196-7AB6DB027232}"/>
                </a:ext>
              </a:extLst>
            </p:cNvPr>
            <p:cNvSpPr/>
            <p:nvPr/>
          </p:nvSpPr>
          <p:spPr>
            <a:xfrm>
              <a:off x="5720795" y="286678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椭圆 278">
              <a:extLst>
                <a:ext uri="{FF2B5EF4-FFF2-40B4-BE49-F238E27FC236}">
                  <a16:creationId xmlns:a16="http://schemas.microsoft.com/office/drawing/2014/main" id="{276B05E0-8E3F-448D-AA5A-451A1180BDC6}"/>
                </a:ext>
              </a:extLst>
            </p:cNvPr>
            <p:cNvSpPr/>
            <p:nvPr/>
          </p:nvSpPr>
          <p:spPr>
            <a:xfrm>
              <a:off x="5873195" y="3019185"/>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椭圆 279">
              <a:extLst>
                <a:ext uri="{FF2B5EF4-FFF2-40B4-BE49-F238E27FC236}">
                  <a16:creationId xmlns:a16="http://schemas.microsoft.com/office/drawing/2014/main" id="{B2C7301D-8936-47CC-A2BD-9DF465B3ED30}"/>
                </a:ext>
              </a:extLst>
            </p:cNvPr>
            <p:cNvSpPr/>
            <p:nvPr/>
          </p:nvSpPr>
          <p:spPr>
            <a:xfrm>
              <a:off x="6122788" y="2791268"/>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椭圆 280">
              <a:extLst>
                <a:ext uri="{FF2B5EF4-FFF2-40B4-BE49-F238E27FC236}">
                  <a16:creationId xmlns:a16="http://schemas.microsoft.com/office/drawing/2014/main" id="{B9D7635A-15B5-4539-8F09-652E0FC5484C}"/>
                </a:ext>
              </a:extLst>
            </p:cNvPr>
            <p:cNvSpPr/>
            <p:nvPr/>
          </p:nvSpPr>
          <p:spPr>
            <a:xfrm>
              <a:off x="5720795" y="311062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椭圆 281">
              <a:extLst>
                <a:ext uri="{FF2B5EF4-FFF2-40B4-BE49-F238E27FC236}">
                  <a16:creationId xmlns:a16="http://schemas.microsoft.com/office/drawing/2014/main" id="{5E9BE261-1C1C-4663-81A6-30362DE20B1F}"/>
                </a:ext>
              </a:extLst>
            </p:cNvPr>
            <p:cNvSpPr/>
            <p:nvPr/>
          </p:nvSpPr>
          <p:spPr>
            <a:xfrm>
              <a:off x="6018055" y="225750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44FFD535-81BA-4DDD-B86C-9E15BF9BC278}"/>
                </a:ext>
              </a:extLst>
            </p:cNvPr>
            <p:cNvSpPr/>
            <p:nvPr/>
          </p:nvSpPr>
          <p:spPr>
            <a:xfrm>
              <a:off x="6167862" y="2331018"/>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2B650C53-BA09-4AD5-85C7-711527D44A0C}"/>
                </a:ext>
              </a:extLst>
            </p:cNvPr>
            <p:cNvSpPr/>
            <p:nvPr/>
          </p:nvSpPr>
          <p:spPr>
            <a:xfrm>
              <a:off x="6322855" y="2262608"/>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椭圆 284">
              <a:extLst>
                <a:ext uri="{FF2B5EF4-FFF2-40B4-BE49-F238E27FC236}">
                  <a16:creationId xmlns:a16="http://schemas.microsoft.com/office/drawing/2014/main" id="{D8A1D36C-EE0A-4C8B-ADFA-1D1F5D4AA82E}"/>
                </a:ext>
              </a:extLst>
            </p:cNvPr>
            <p:cNvSpPr/>
            <p:nvPr/>
          </p:nvSpPr>
          <p:spPr>
            <a:xfrm>
              <a:off x="6063775" y="2463881"/>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椭圆 285">
              <a:extLst>
                <a:ext uri="{FF2B5EF4-FFF2-40B4-BE49-F238E27FC236}">
                  <a16:creationId xmlns:a16="http://schemas.microsoft.com/office/drawing/2014/main" id="{FA128323-6BAC-4E58-8033-3719CA05D532}"/>
                </a:ext>
              </a:extLst>
            </p:cNvPr>
            <p:cNvSpPr/>
            <p:nvPr/>
          </p:nvSpPr>
          <p:spPr>
            <a:xfrm>
              <a:off x="6607919" y="2738673"/>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a:extLst>
                <a:ext uri="{FF2B5EF4-FFF2-40B4-BE49-F238E27FC236}">
                  <a16:creationId xmlns:a16="http://schemas.microsoft.com/office/drawing/2014/main" id="{00A8F4C4-3F1E-4B7F-A864-D9131D0CB46E}"/>
                </a:ext>
              </a:extLst>
            </p:cNvPr>
            <p:cNvSpPr/>
            <p:nvPr/>
          </p:nvSpPr>
          <p:spPr>
            <a:xfrm>
              <a:off x="6793834" y="2816364"/>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a:extLst>
                <a:ext uri="{FF2B5EF4-FFF2-40B4-BE49-F238E27FC236}">
                  <a16:creationId xmlns:a16="http://schemas.microsoft.com/office/drawing/2014/main" id="{85454418-3BAD-4370-8540-D8A976026826}"/>
                </a:ext>
              </a:extLst>
            </p:cNvPr>
            <p:cNvSpPr/>
            <p:nvPr/>
          </p:nvSpPr>
          <p:spPr>
            <a:xfrm>
              <a:off x="6963523" y="2706197"/>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a:extLst>
                <a:ext uri="{FF2B5EF4-FFF2-40B4-BE49-F238E27FC236}">
                  <a16:creationId xmlns:a16="http://schemas.microsoft.com/office/drawing/2014/main" id="{3B6F0EEF-E2FA-4B05-86C2-38EB325DD29C}"/>
                </a:ext>
              </a:extLst>
            </p:cNvPr>
            <p:cNvSpPr/>
            <p:nvPr/>
          </p:nvSpPr>
          <p:spPr>
            <a:xfrm>
              <a:off x="6735420" y="2984974"/>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757A78E1-066B-4C4C-A1F3-B25961E10BA9}"/>
                </a:ext>
              </a:extLst>
            </p:cNvPr>
            <p:cNvSpPr/>
            <p:nvPr/>
          </p:nvSpPr>
          <p:spPr>
            <a:xfrm>
              <a:off x="6972682" y="2869587"/>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椭圆 290">
              <a:extLst>
                <a:ext uri="{FF2B5EF4-FFF2-40B4-BE49-F238E27FC236}">
                  <a16:creationId xmlns:a16="http://schemas.microsoft.com/office/drawing/2014/main" id="{E0DA7ACF-0F31-4BBA-BF87-F7FF4F744343}"/>
                </a:ext>
              </a:extLst>
            </p:cNvPr>
            <p:cNvSpPr/>
            <p:nvPr/>
          </p:nvSpPr>
          <p:spPr>
            <a:xfrm>
              <a:off x="6985592" y="2105105"/>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68772B18-9296-46EC-A53B-6F3F21034667}"/>
                </a:ext>
              </a:extLst>
            </p:cNvPr>
            <p:cNvSpPr/>
            <p:nvPr/>
          </p:nvSpPr>
          <p:spPr>
            <a:xfrm>
              <a:off x="7137992" y="225750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3" name="椭圆 292">
              <a:extLst>
                <a:ext uri="{FF2B5EF4-FFF2-40B4-BE49-F238E27FC236}">
                  <a16:creationId xmlns:a16="http://schemas.microsoft.com/office/drawing/2014/main" id="{2000DF81-EC61-48E9-9B2B-CD3D5A25FDDD}"/>
                </a:ext>
              </a:extLst>
            </p:cNvPr>
            <p:cNvSpPr/>
            <p:nvPr/>
          </p:nvSpPr>
          <p:spPr>
            <a:xfrm>
              <a:off x="7268899" y="2183896"/>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FB6AEBB8-7C8F-455E-9183-BD5A8A2108D1}"/>
                </a:ext>
              </a:extLst>
            </p:cNvPr>
            <p:cNvSpPr/>
            <p:nvPr/>
          </p:nvSpPr>
          <p:spPr>
            <a:xfrm>
              <a:off x="6985592" y="234894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0F0ACA07-FE2E-4D65-A097-2DE9B318AB18}"/>
                </a:ext>
              </a:extLst>
            </p:cNvPr>
            <p:cNvSpPr/>
            <p:nvPr/>
          </p:nvSpPr>
          <p:spPr>
            <a:xfrm>
              <a:off x="7164726" y="2375731"/>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椭圆 295">
              <a:extLst>
                <a:ext uri="{FF2B5EF4-FFF2-40B4-BE49-F238E27FC236}">
                  <a16:creationId xmlns:a16="http://schemas.microsoft.com/office/drawing/2014/main" id="{FA5E692F-A45F-484C-8469-BCD02BBCFEA6}"/>
                </a:ext>
              </a:extLst>
            </p:cNvPr>
            <p:cNvSpPr/>
            <p:nvPr/>
          </p:nvSpPr>
          <p:spPr>
            <a:xfrm>
              <a:off x="7478734" y="2856040"/>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椭圆 296">
              <a:extLst>
                <a:ext uri="{FF2B5EF4-FFF2-40B4-BE49-F238E27FC236}">
                  <a16:creationId xmlns:a16="http://schemas.microsoft.com/office/drawing/2014/main" id="{74F028CB-7C73-46F2-873A-98C64BE4FD68}"/>
                </a:ext>
              </a:extLst>
            </p:cNvPr>
            <p:cNvSpPr/>
            <p:nvPr/>
          </p:nvSpPr>
          <p:spPr>
            <a:xfrm>
              <a:off x="7717019" y="2961027"/>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椭圆 297">
              <a:extLst>
                <a:ext uri="{FF2B5EF4-FFF2-40B4-BE49-F238E27FC236}">
                  <a16:creationId xmlns:a16="http://schemas.microsoft.com/office/drawing/2014/main" id="{66A1A46D-DBF0-4181-862C-DA5AE04AACFA}"/>
                </a:ext>
              </a:extLst>
            </p:cNvPr>
            <p:cNvSpPr/>
            <p:nvPr/>
          </p:nvSpPr>
          <p:spPr>
            <a:xfrm>
              <a:off x="7457939" y="316230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4664D34A-59C6-482C-B7FD-667AF01D0086}"/>
                </a:ext>
              </a:extLst>
            </p:cNvPr>
            <p:cNvSpPr/>
            <p:nvPr/>
          </p:nvSpPr>
          <p:spPr>
            <a:xfrm>
              <a:off x="7842766" y="2471721"/>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椭圆 299">
              <a:extLst>
                <a:ext uri="{FF2B5EF4-FFF2-40B4-BE49-F238E27FC236}">
                  <a16:creationId xmlns:a16="http://schemas.microsoft.com/office/drawing/2014/main" id="{7CF7652B-B353-44A5-BF16-AC06361E49F8}"/>
                </a:ext>
              </a:extLst>
            </p:cNvPr>
            <p:cNvSpPr/>
            <p:nvPr/>
          </p:nvSpPr>
          <p:spPr>
            <a:xfrm>
              <a:off x="8086606" y="253883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椭圆 300">
              <a:extLst>
                <a:ext uri="{FF2B5EF4-FFF2-40B4-BE49-F238E27FC236}">
                  <a16:creationId xmlns:a16="http://schemas.microsoft.com/office/drawing/2014/main" id="{4F50EC8F-EB71-4E94-94ED-1E1CA98BC3F9}"/>
                </a:ext>
              </a:extLst>
            </p:cNvPr>
            <p:cNvSpPr/>
            <p:nvPr/>
          </p:nvSpPr>
          <p:spPr>
            <a:xfrm>
              <a:off x="7934206" y="259239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文本框 360">
              <a:extLst>
                <a:ext uri="{FF2B5EF4-FFF2-40B4-BE49-F238E27FC236}">
                  <a16:creationId xmlns:a16="http://schemas.microsoft.com/office/drawing/2014/main" id="{B99A096A-6FA8-4F51-A09C-2389AE045309}"/>
                </a:ext>
              </a:extLst>
            </p:cNvPr>
            <p:cNvSpPr txBox="1"/>
            <p:nvPr/>
          </p:nvSpPr>
          <p:spPr>
            <a:xfrm>
              <a:off x="7581735" y="3522094"/>
              <a:ext cx="934929" cy="523220"/>
            </a:xfrm>
            <a:prstGeom prst="rect">
              <a:avLst/>
            </a:prstGeom>
            <a:noFill/>
          </p:spPr>
          <p:txBody>
            <a:bodyPr wrap="square" rtlCol="0">
              <a:spAutoFit/>
            </a:bodyPr>
            <a:lstStyle/>
            <a:p>
              <a:pPr algn="ctr"/>
              <a:r>
                <a:rPr lang="zh-CN" altLang="en-US" sz="1400" dirty="0">
                  <a:latin typeface="+mn-ea"/>
                  <a:ea typeface="+mn-ea"/>
                  <a:cs typeface="Times New Roman" panose="02020603050405020304" pitchFamily="18" charset="0"/>
                </a:rPr>
                <a:t>潜在</a:t>
              </a:r>
              <a:r>
                <a:rPr lang="en-US" altLang="zh-CN" sz="1400" dirty="0">
                  <a:latin typeface="+mn-ea"/>
                  <a:ea typeface="+mn-ea"/>
                  <a:cs typeface="Times New Roman" panose="02020603050405020304" pitchFamily="18" charset="0"/>
                </a:rPr>
                <a:t>POI</a:t>
              </a:r>
              <a:r>
                <a:rPr lang="zh-CN" altLang="en-US" sz="1400" dirty="0">
                  <a:latin typeface="+mn-ea"/>
                  <a:ea typeface="+mn-ea"/>
                  <a:cs typeface="Times New Roman" panose="02020603050405020304" pitchFamily="18" charset="0"/>
                </a:rPr>
                <a:t>网格</a:t>
              </a:r>
            </a:p>
          </p:txBody>
        </p:sp>
        <p:cxnSp>
          <p:nvCxnSpPr>
            <p:cNvPr id="377" name="直接箭头连接符 376">
              <a:extLst>
                <a:ext uri="{FF2B5EF4-FFF2-40B4-BE49-F238E27FC236}">
                  <a16:creationId xmlns:a16="http://schemas.microsoft.com/office/drawing/2014/main" id="{C6B86C52-E1BB-4F81-A946-5E0A0EF0A1AD}"/>
                </a:ext>
              </a:extLst>
            </p:cNvPr>
            <p:cNvCxnSpPr>
              <a:cxnSpLocks/>
            </p:cNvCxnSpPr>
            <p:nvPr/>
          </p:nvCxnSpPr>
          <p:spPr>
            <a:xfrm flipV="1">
              <a:off x="8790017" y="1752133"/>
              <a:ext cx="1" cy="4692045"/>
            </a:xfrm>
            <a:prstGeom prst="straightConnector1">
              <a:avLst/>
            </a:prstGeom>
            <a:noFill/>
            <a:ln w="38100" cap="flat" cmpd="sng" algn="ctr">
              <a:solidFill>
                <a:schemeClr val="tx1"/>
              </a:solidFill>
              <a:prstDash val="solid"/>
              <a:tailEnd type="triangle"/>
            </a:ln>
          </p:spPr>
        </p:cxnSp>
        <p:sp>
          <p:nvSpPr>
            <p:cNvPr id="379" name="文本框 378">
              <a:extLst>
                <a:ext uri="{FF2B5EF4-FFF2-40B4-BE49-F238E27FC236}">
                  <a16:creationId xmlns:a16="http://schemas.microsoft.com/office/drawing/2014/main" id="{5E070E5E-9AFC-4C79-91CD-1B6E4C34B8C4}"/>
                </a:ext>
              </a:extLst>
            </p:cNvPr>
            <p:cNvSpPr txBox="1"/>
            <p:nvPr/>
          </p:nvSpPr>
          <p:spPr>
            <a:xfrm>
              <a:off x="8461162" y="4135153"/>
              <a:ext cx="358816" cy="954107"/>
            </a:xfrm>
            <a:prstGeom prst="rect">
              <a:avLst/>
            </a:prstGeom>
            <a:noFill/>
          </p:spPr>
          <p:txBody>
            <a:bodyPr wrap="square" rtlCol="0">
              <a:spAutoFit/>
            </a:bodyPr>
            <a:lstStyle/>
            <a:p>
              <a:r>
                <a:rPr lang="zh-CN" altLang="en-US" sz="1400" b="1" dirty="0">
                  <a:latin typeface="+mn-ea"/>
                  <a:ea typeface="+mn-ea"/>
                </a:rPr>
                <a:t>由浅入深</a:t>
              </a:r>
            </a:p>
          </p:txBody>
        </p:sp>
      </p:grpSp>
      <p:sp>
        <p:nvSpPr>
          <p:cNvPr id="30" name="灯片编号占位符 29">
            <a:extLst>
              <a:ext uri="{FF2B5EF4-FFF2-40B4-BE49-F238E27FC236}">
                <a16:creationId xmlns:a16="http://schemas.microsoft.com/office/drawing/2014/main" id="{6604E063-18A0-4AC6-A6A4-3D08D9746130}"/>
              </a:ext>
            </a:extLst>
          </p:cNvPr>
          <p:cNvSpPr>
            <a:spLocks noGrp="1"/>
          </p:cNvSpPr>
          <p:nvPr>
            <p:ph type="sldNum" sz="quarter" idx="10"/>
          </p:nvPr>
        </p:nvSpPr>
        <p:spPr/>
        <p:txBody>
          <a:bodyPr/>
          <a:lstStyle/>
          <a:p>
            <a:pPr>
              <a:defRPr/>
            </a:pPr>
            <a:fld id="{448D2F9F-663C-42D7-B659-B78D1D99B89B}" type="slidenum">
              <a:rPr lang="en-US" altLang="zh-CN" smtClean="0"/>
              <a:t>21</a:t>
            </a:fld>
            <a:endParaRPr lang="en-US" altLang="zh-CN" dirty="0"/>
          </a:p>
        </p:txBody>
      </p:sp>
    </p:spTree>
    <p:extLst>
      <p:ext uri="{BB962C8B-B14F-4D97-AF65-F5344CB8AC3E}">
        <p14:creationId xmlns:p14="http://schemas.microsoft.com/office/powerpoint/2010/main" val="379518680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问题</a:t>
            </a:r>
            <a:r>
              <a:rPr lang="en-US" altLang="zh-CN" dirty="0">
                <a:latin typeface="Arial" panose="020B0604020202020204" pitchFamily="34" charset="0"/>
                <a:cs typeface="Arial" panose="020B0604020202020204" pitchFamily="34" charset="0"/>
              </a:rPr>
              <a:t>2</a:t>
            </a:r>
            <a:r>
              <a:rPr lang="zh-CN" altLang="en-US" dirty="0">
                <a:latin typeface="Arial" panose="020B0604020202020204" pitchFamily="34" charset="0"/>
                <a:cs typeface="Arial" panose="020B0604020202020204" pitchFamily="34" charset="0"/>
              </a:rPr>
              <a:t>解决方案：基于</a:t>
            </a:r>
            <a:r>
              <a:rPr lang="en-US" altLang="zh-CN" dirty="0">
                <a:latin typeface="Arial" panose="020B0604020202020204" pitchFamily="34" charset="0"/>
                <a:cs typeface="Arial" panose="020B0604020202020204" pitchFamily="34" charset="0"/>
              </a:rPr>
              <a:t>DBSCAN</a:t>
            </a:r>
            <a:r>
              <a:rPr lang="zh-CN" altLang="en-US" dirty="0">
                <a:latin typeface="Arial" panose="020B0604020202020204" pitchFamily="34" charset="0"/>
                <a:cs typeface="Arial" panose="020B0604020202020204" pitchFamily="34" charset="0"/>
              </a:rPr>
              <a:t>的</a:t>
            </a:r>
            <a:r>
              <a:rPr lang="en-US" altLang="zh-CN" dirty="0">
                <a:latin typeface="Arial" panose="020B0604020202020204" pitchFamily="34" charset="0"/>
                <a:cs typeface="Arial" panose="020B0604020202020204" pitchFamily="34" charset="0"/>
              </a:rPr>
              <a:t>POI</a:t>
            </a:r>
            <a:r>
              <a:rPr lang="zh-CN" altLang="en-US" dirty="0">
                <a:latin typeface="Arial" panose="020B0604020202020204" pitchFamily="34" charset="0"/>
                <a:cs typeface="Arial" panose="020B0604020202020204" pitchFamily="34" charset="0"/>
              </a:rPr>
              <a:t>挖掘</a:t>
            </a:r>
          </a:p>
        </p:txBody>
      </p:sp>
      <p:pic>
        <p:nvPicPr>
          <p:cNvPr id="3" name="图片 2">
            <a:extLst>
              <a:ext uri="{FF2B5EF4-FFF2-40B4-BE49-F238E27FC236}">
                <a16:creationId xmlns:a16="http://schemas.microsoft.com/office/drawing/2014/main" id="{C255D9FF-E9A5-4540-A0E8-F25BA9C248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6131" y="1287416"/>
            <a:ext cx="9919737" cy="5345159"/>
          </a:xfrm>
          <a:prstGeom prst="rect">
            <a:avLst/>
          </a:prstGeom>
        </p:spPr>
      </p:pic>
      <p:sp>
        <p:nvSpPr>
          <p:cNvPr id="4" name="矩形 3">
            <a:extLst>
              <a:ext uri="{FF2B5EF4-FFF2-40B4-BE49-F238E27FC236}">
                <a16:creationId xmlns:a16="http://schemas.microsoft.com/office/drawing/2014/main" id="{65481757-D9C5-4339-BCCA-E7492A198F7F}"/>
              </a:ext>
            </a:extLst>
          </p:cNvPr>
          <p:cNvSpPr/>
          <p:nvPr/>
        </p:nvSpPr>
        <p:spPr>
          <a:xfrm>
            <a:off x="4109772" y="3881323"/>
            <a:ext cx="617220" cy="698420"/>
          </a:xfrm>
          <a:prstGeom prst="rect">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BBD7D863-C57E-4842-9415-A49793C6E98E}"/>
              </a:ext>
            </a:extLst>
          </p:cNvPr>
          <p:cNvCxnSpPr/>
          <p:nvPr/>
        </p:nvCxnSpPr>
        <p:spPr>
          <a:xfrm flipV="1">
            <a:off x="4726992" y="1385308"/>
            <a:ext cx="1635792" cy="2505456"/>
          </a:xfrm>
          <a:prstGeom prst="straightConnector1">
            <a:avLst/>
          </a:prstGeom>
          <a:noFill/>
          <a:ln w="38100" cap="flat" cmpd="sng" algn="ctr">
            <a:solidFill>
              <a:srgbClr val="80B94D"/>
            </a:solidFill>
            <a:prstDash val="solid"/>
            <a:tailEnd type="triangle"/>
          </a:ln>
        </p:spPr>
      </p:cxnSp>
      <p:cxnSp>
        <p:nvCxnSpPr>
          <p:cNvPr id="117" name="直接箭头连接符 116">
            <a:extLst>
              <a:ext uri="{FF2B5EF4-FFF2-40B4-BE49-F238E27FC236}">
                <a16:creationId xmlns:a16="http://schemas.microsoft.com/office/drawing/2014/main" id="{45CC7A63-AED5-468A-82CC-AC7DF683C710}"/>
              </a:ext>
            </a:extLst>
          </p:cNvPr>
          <p:cNvCxnSpPr>
            <a:cxnSpLocks/>
          </p:cNvCxnSpPr>
          <p:nvPr/>
        </p:nvCxnSpPr>
        <p:spPr>
          <a:xfrm>
            <a:off x="4726992" y="4579744"/>
            <a:ext cx="1635792" cy="1769663"/>
          </a:xfrm>
          <a:prstGeom prst="straightConnector1">
            <a:avLst/>
          </a:prstGeom>
          <a:noFill/>
          <a:ln w="38100" cap="flat" cmpd="sng" algn="ctr">
            <a:solidFill>
              <a:srgbClr val="80B94D"/>
            </a:solidFill>
            <a:prstDash val="solid"/>
            <a:tailEnd type="triangle"/>
          </a:ln>
        </p:spPr>
      </p:cxnSp>
      <p:sp>
        <p:nvSpPr>
          <p:cNvPr id="122" name="文本框 121">
            <a:extLst>
              <a:ext uri="{FF2B5EF4-FFF2-40B4-BE49-F238E27FC236}">
                <a16:creationId xmlns:a16="http://schemas.microsoft.com/office/drawing/2014/main" id="{2114B128-C2DB-4745-AB0F-83D01840AABB}"/>
              </a:ext>
            </a:extLst>
          </p:cNvPr>
          <p:cNvSpPr txBox="1"/>
          <p:nvPr/>
        </p:nvSpPr>
        <p:spPr>
          <a:xfrm>
            <a:off x="8033160" y="5667759"/>
            <a:ext cx="1489512" cy="307777"/>
          </a:xfrm>
          <a:prstGeom prst="rect">
            <a:avLst/>
          </a:prstGeom>
          <a:noFill/>
        </p:spPr>
        <p:txBody>
          <a:bodyPr wrap="square" rtlCol="0">
            <a:spAutoFit/>
          </a:bodyPr>
          <a:lstStyle/>
          <a:p>
            <a:r>
              <a:rPr lang="en-US" altLang="zh-CN" sz="1400" b="1" dirty="0"/>
              <a:t>POI</a:t>
            </a:r>
            <a:r>
              <a:rPr lang="zh-CN" altLang="en-US" sz="1400" b="1" dirty="0"/>
              <a:t>种类</a:t>
            </a:r>
            <a:r>
              <a:rPr lang="en-US" altLang="zh-CN" sz="1400" b="1" dirty="0"/>
              <a:t>1</a:t>
            </a:r>
            <a:r>
              <a:rPr lang="zh-CN" altLang="en-US" sz="1400" b="1" dirty="0"/>
              <a:t>：港口</a:t>
            </a:r>
          </a:p>
        </p:txBody>
      </p:sp>
      <p:sp>
        <p:nvSpPr>
          <p:cNvPr id="11" name="箭头: 下 10">
            <a:extLst>
              <a:ext uri="{FF2B5EF4-FFF2-40B4-BE49-F238E27FC236}">
                <a16:creationId xmlns:a16="http://schemas.microsoft.com/office/drawing/2014/main" id="{81D224FC-CF36-45CD-8382-D51FA4A264D1}"/>
              </a:ext>
            </a:extLst>
          </p:cNvPr>
          <p:cNvSpPr/>
          <p:nvPr/>
        </p:nvSpPr>
        <p:spPr>
          <a:xfrm rot="10800000">
            <a:off x="9525000" y="3687453"/>
            <a:ext cx="181732" cy="698421"/>
          </a:xfrm>
          <a:prstGeom prst="downArrow">
            <a:avLst>
              <a:gd name="adj1" fmla="val 50000"/>
              <a:gd name="adj2" fmla="val 84957"/>
            </a:avLst>
          </a:prstGeom>
          <a:solidFill>
            <a:srgbClr val="80B94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箭头: 下 125">
            <a:extLst>
              <a:ext uri="{FF2B5EF4-FFF2-40B4-BE49-F238E27FC236}">
                <a16:creationId xmlns:a16="http://schemas.microsoft.com/office/drawing/2014/main" id="{60F60C71-2FE5-4D5F-8BAB-B8BD5CB090D7}"/>
              </a:ext>
            </a:extLst>
          </p:cNvPr>
          <p:cNvSpPr/>
          <p:nvPr/>
        </p:nvSpPr>
        <p:spPr>
          <a:xfrm rot="5173367">
            <a:off x="7495245" y="5442831"/>
            <a:ext cx="187105" cy="878305"/>
          </a:xfrm>
          <a:prstGeom prst="downArrow">
            <a:avLst>
              <a:gd name="adj1" fmla="val 50000"/>
              <a:gd name="adj2" fmla="val 84957"/>
            </a:avLst>
          </a:prstGeom>
          <a:solidFill>
            <a:srgbClr val="80B94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文本框 126">
            <a:extLst>
              <a:ext uri="{FF2B5EF4-FFF2-40B4-BE49-F238E27FC236}">
                <a16:creationId xmlns:a16="http://schemas.microsoft.com/office/drawing/2014/main" id="{604CE8F0-146B-49E9-9FBF-BF07194DDA2B}"/>
              </a:ext>
            </a:extLst>
          </p:cNvPr>
          <p:cNvSpPr txBox="1"/>
          <p:nvPr/>
        </p:nvSpPr>
        <p:spPr>
          <a:xfrm>
            <a:off x="8988992" y="4434579"/>
            <a:ext cx="1489512" cy="523220"/>
          </a:xfrm>
          <a:prstGeom prst="rect">
            <a:avLst/>
          </a:prstGeom>
          <a:noFill/>
        </p:spPr>
        <p:txBody>
          <a:bodyPr wrap="square" rtlCol="0">
            <a:spAutoFit/>
          </a:bodyPr>
          <a:lstStyle/>
          <a:p>
            <a:r>
              <a:rPr lang="en-US" altLang="zh-CN" sz="1400" b="1" dirty="0"/>
              <a:t>POI</a:t>
            </a:r>
            <a:r>
              <a:rPr lang="zh-CN" altLang="en-US" sz="1400" b="1" dirty="0"/>
              <a:t>种类</a:t>
            </a:r>
            <a:r>
              <a:rPr lang="en-US" altLang="zh-CN" sz="1400" b="1" dirty="0"/>
              <a:t>2</a:t>
            </a:r>
            <a:r>
              <a:rPr lang="zh-CN" altLang="en-US" sz="1400" b="1" dirty="0"/>
              <a:t>：渔船聚集捕鱼区域</a:t>
            </a:r>
          </a:p>
        </p:txBody>
      </p:sp>
      <p:sp>
        <p:nvSpPr>
          <p:cNvPr id="12" name="箭头: 下 11">
            <a:extLst>
              <a:ext uri="{FF2B5EF4-FFF2-40B4-BE49-F238E27FC236}">
                <a16:creationId xmlns:a16="http://schemas.microsoft.com/office/drawing/2014/main" id="{DBA1B8DD-7265-4A5A-9CDC-4044957E0131}"/>
              </a:ext>
            </a:extLst>
          </p:cNvPr>
          <p:cNvSpPr/>
          <p:nvPr/>
        </p:nvSpPr>
        <p:spPr>
          <a:xfrm rot="6623561">
            <a:off x="8658575" y="4209920"/>
            <a:ext cx="176242" cy="562906"/>
          </a:xfrm>
          <a:prstGeom prst="downArrow">
            <a:avLst>
              <a:gd name="adj1" fmla="val 50000"/>
              <a:gd name="adj2" fmla="val 84957"/>
            </a:avLst>
          </a:prstGeom>
          <a:solidFill>
            <a:srgbClr val="80B94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B710F967-0C1D-41D7-9C01-11597CD63427}"/>
              </a:ext>
            </a:extLst>
          </p:cNvPr>
          <p:cNvSpPr>
            <a:spLocks noGrp="1"/>
          </p:cNvSpPr>
          <p:nvPr>
            <p:ph type="sldNum" sz="quarter" idx="10"/>
          </p:nvPr>
        </p:nvSpPr>
        <p:spPr/>
        <p:txBody>
          <a:bodyPr/>
          <a:lstStyle/>
          <a:p>
            <a:pPr>
              <a:defRPr/>
            </a:pPr>
            <a:fld id="{448D2F9F-663C-42D7-B659-B78D1D99B89B}" type="slidenum">
              <a:rPr lang="en-US" altLang="zh-CN" smtClean="0"/>
              <a:t>22</a:t>
            </a:fld>
            <a:endParaRPr lang="en-US" altLang="zh-CN" dirty="0"/>
          </a:p>
        </p:txBody>
      </p:sp>
    </p:spTree>
    <p:extLst>
      <p:ext uri="{BB962C8B-B14F-4D97-AF65-F5344CB8AC3E}">
        <p14:creationId xmlns:p14="http://schemas.microsoft.com/office/powerpoint/2010/main" val="359049795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1C86060B-73E4-4467-9FE3-578BE7CF04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80" y="1139251"/>
            <a:ext cx="3271073" cy="3268800"/>
          </a:xfrm>
          <a:prstGeom prst="rect">
            <a:avLst/>
          </a:prstGeom>
        </p:spPr>
      </p:pic>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问题</a:t>
            </a:r>
            <a:r>
              <a:rPr lang="en-US" altLang="zh-CN" dirty="0">
                <a:latin typeface="Arial" panose="020B0604020202020204" pitchFamily="34" charset="0"/>
                <a:cs typeface="Arial" panose="020B0604020202020204" pitchFamily="34" charset="0"/>
              </a:rPr>
              <a:t>2</a:t>
            </a:r>
            <a:r>
              <a:rPr lang="zh-CN" altLang="en-US" dirty="0">
                <a:latin typeface="Arial" panose="020B0604020202020204" pitchFamily="34" charset="0"/>
                <a:cs typeface="Arial" panose="020B0604020202020204" pitchFamily="34" charset="0"/>
              </a:rPr>
              <a:t>解决方案：基于</a:t>
            </a:r>
            <a:r>
              <a:rPr lang="en-US" altLang="zh-CN" dirty="0">
                <a:latin typeface="Arial" panose="020B0604020202020204" pitchFamily="34" charset="0"/>
                <a:cs typeface="Arial" panose="020B0604020202020204" pitchFamily="34" charset="0"/>
              </a:rPr>
              <a:t>DBSCAN</a:t>
            </a:r>
            <a:r>
              <a:rPr lang="zh-CN" altLang="en-US" dirty="0">
                <a:latin typeface="Arial" panose="020B0604020202020204" pitchFamily="34" charset="0"/>
                <a:cs typeface="Arial" panose="020B0604020202020204" pitchFamily="34" charset="0"/>
              </a:rPr>
              <a:t>的</a:t>
            </a:r>
            <a:r>
              <a:rPr lang="en-US" altLang="zh-CN" dirty="0">
                <a:latin typeface="Arial" panose="020B0604020202020204" pitchFamily="34" charset="0"/>
                <a:cs typeface="Arial" panose="020B0604020202020204" pitchFamily="34" charset="0"/>
              </a:rPr>
              <a:t>POI</a:t>
            </a:r>
            <a:r>
              <a:rPr lang="zh-CN" altLang="en-US" dirty="0">
                <a:latin typeface="Arial" panose="020B0604020202020204" pitchFamily="34" charset="0"/>
                <a:cs typeface="Arial" panose="020B0604020202020204" pitchFamily="34" charset="0"/>
              </a:rPr>
              <a:t>挖掘</a:t>
            </a:r>
          </a:p>
        </p:txBody>
      </p:sp>
      <p:pic>
        <p:nvPicPr>
          <p:cNvPr id="9" name="图片 8">
            <a:extLst>
              <a:ext uri="{FF2B5EF4-FFF2-40B4-BE49-F238E27FC236}">
                <a16:creationId xmlns:a16="http://schemas.microsoft.com/office/drawing/2014/main" id="{46226FC8-2696-4E03-851F-4586A70CA1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368" y="1271247"/>
            <a:ext cx="4934448" cy="5335722"/>
          </a:xfrm>
          <a:prstGeom prst="rect">
            <a:avLst/>
          </a:prstGeom>
        </p:spPr>
      </p:pic>
      <p:pic>
        <p:nvPicPr>
          <p:cNvPr id="23" name="图片 22">
            <a:extLst>
              <a:ext uri="{FF2B5EF4-FFF2-40B4-BE49-F238E27FC236}">
                <a16:creationId xmlns:a16="http://schemas.microsoft.com/office/drawing/2014/main" id="{D45A9DFC-2305-4381-8254-EA88CC0676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8953" y="1174176"/>
            <a:ext cx="3263868" cy="3261600"/>
          </a:xfrm>
          <a:prstGeom prst="rect">
            <a:avLst/>
          </a:prstGeom>
        </p:spPr>
      </p:pic>
      <p:sp>
        <p:nvSpPr>
          <p:cNvPr id="140" name="圆角矩形 20">
            <a:extLst>
              <a:ext uri="{FF2B5EF4-FFF2-40B4-BE49-F238E27FC236}">
                <a16:creationId xmlns:a16="http://schemas.microsoft.com/office/drawing/2014/main" id="{8C6F6664-8682-4E6C-8EA4-786CC1BB85CE}"/>
              </a:ext>
            </a:extLst>
          </p:cNvPr>
          <p:cNvSpPr/>
          <p:nvPr/>
        </p:nvSpPr>
        <p:spPr>
          <a:xfrm>
            <a:off x="5467849" y="4426476"/>
            <a:ext cx="6222079" cy="2158012"/>
          </a:xfrm>
          <a:prstGeom prst="roundRect">
            <a:avLst>
              <a:gd name="adj" fmla="val 222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1" name="文本框 140">
            <a:extLst>
              <a:ext uri="{FF2B5EF4-FFF2-40B4-BE49-F238E27FC236}">
                <a16:creationId xmlns:a16="http://schemas.microsoft.com/office/drawing/2014/main" id="{32F3D3CB-9B3D-484D-AAE1-729BFEC59865}"/>
              </a:ext>
            </a:extLst>
          </p:cNvPr>
          <p:cNvSpPr txBox="1"/>
          <p:nvPr/>
        </p:nvSpPr>
        <p:spPr>
          <a:xfrm>
            <a:off x="5467849" y="4427911"/>
            <a:ext cx="6222079" cy="2179058"/>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渔船</a:t>
            </a:r>
            <a:r>
              <a:rPr lang="en-US" altLang="zh-CN" sz="1400" b="1" dirty="0">
                <a:ea typeface="微软雅黑" panose="020B0503020204020204" pitchFamily="34" charset="-122"/>
                <a:cs typeface="Arial" panose="020B0604020202020204" pitchFamily="34" charset="0"/>
              </a:rPr>
              <a:t>POI</a:t>
            </a:r>
            <a:r>
              <a:rPr lang="zh-CN" altLang="en-US" sz="1400" b="1" dirty="0">
                <a:ea typeface="微软雅黑" panose="020B0503020204020204" pitchFamily="34" charset="-122"/>
                <a:cs typeface="Arial" panose="020B0604020202020204" pitchFamily="34" charset="0"/>
              </a:rPr>
              <a:t>点核密度图</a:t>
            </a:r>
            <a:r>
              <a:rPr lang="en-US" altLang="zh-CN" sz="1400" b="1" dirty="0">
                <a:solidFill>
                  <a:srgbClr val="C00000"/>
                </a:solidFill>
                <a:ea typeface="微软雅黑" panose="020B0503020204020204" pitchFamily="34" charset="-122"/>
                <a:cs typeface="Arial" panose="020B0604020202020204" pitchFamily="34" charset="0"/>
              </a:rPr>
              <a:t>(</a:t>
            </a:r>
            <a:r>
              <a:rPr lang="zh-CN" altLang="en-US" sz="1400" b="1" dirty="0">
                <a:solidFill>
                  <a:srgbClr val="C00000"/>
                </a:solidFill>
                <a:ea typeface="微软雅黑" panose="020B0503020204020204" pitchFamily="34" charset="-122"/>
                <a:cs typeface="Arial" panose="020B0604020202020204" pitchFamily="34" charset="0"/>
              </a:rPr>
              <a:t>图</a:t>
            </a:r>
            <a:r>
              <a:rPr lang="en-US" altLang="zh-CN" sz="1400" b="1" dirty="0">
                <a:solidFill>
                  <a:srgbClr val="C00000"/>
                </a:solidFill>
                <a:ea typeface="微软雅黑" panose="020B0503020204020204" pitchFamily="34" charset="-122"/>
                <a:cs typeface="Arial" panose="020B0604020202020204" pitchFamily="34" charset="0"/>
              </a:rPr>
              <a:t>1)</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核密度图指示了</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点在地理位置上的分布密度，图</a:t>
            </a:r>
            <a:r>
              <a:rPr lang="en-US" altLang="zh-CN" sz="1400" dirty="0">
                <a:ea typeface="微软雅黑" panose="020B0503020204020204" pitchFamily="34" charset="-122"/>
                <a:cs typeface="Arial" panose="020B0604020202020204" pitchFamily="34" charset="0"/>
              </a:rPr>
              <a:t>1</a:t>
            </a:r>
            <a:r>
              <a:rPr lang="zh-CN" altLang="en-US" sz="1400" dirty="0">
                <a:ea typeface="微软雅黑" panose="020B0503020204020204" pitchFamily="34" charset="-122"/>
                <a:cs typeface="Arial" panose="020B0604020202020204" pitchFamily="34" charset="0"/>
              </a:rPr>
              <a:t>显示给定坐标范围内存在</a:t>
            </a:r>
            <a:r>
              <a:rPr lang="en-US" altLang="zh-CN" sz="1400" dirty="0">
                <a:ea typeface="微软雅黑" panose="020B0503020204020204" pitchFamily="34" charset="-122"/>
                <a:cs typeface="Arial" panose="020B0604020202020204" pitchFamily="34" charset="0"/>
              </a:rPr>
              <a:t>2</a:t>
            </a:r>
            <a:r>
              <a:rPr lang="zh-CN" altLang="en-US" sz="1400" dirty="0">
                <a:ea typeface="微软雅黑" panose="020B0503020204020204" pitchFamily="34" charset="-122"/>
                <a:cs typeface="Arial" panose="020B0604020202020204" pitchFamily="34" charset="0"/>
              </a:rPr>
              <a:t>到</a:t>
            </a:r>
            <a:r>
              <a:rPr lang="en-US" altLang="zh-CN" sz="1400" dirty="0">
                <a:ea typeface="微软雅黑" panose="020B0503020204020204" pitchFamily="34" charset="-122"/>
                <a:cs typeface="Arial" panose="020B0604020202020204" pitchFamily="34" charset="0"/>
              </a:rPr>
              <a:t>4</a:t>
            </a:r>
            <a:r>
              <a:rPr lang="zh-CN" altLang="en-US" sz="1400" dirty="0">
                <a:ea typeface="微软雅黑" panose="020B0503020204020204" pitchFamily="34" charset="-122"/>
                <a:cs typeface="Arial" panose="020B0604020202020204" pitchFamily="34" charset="0"/>
              </a:rPr>
              <a:t>个</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密集区域，可能对应于</a:t>
            </a:r>
            <a:r>
              <a:rPr lang="zh-CN" altLang="en-US" sz="1400" dirty="0">
                <a:solidFill>
                  <a:srgbClr val="C00000"/>
                </a:solidFill>
                <a:ea typeface="微软雅黑" panose="020B0503020204020204" pitchFamily="34" charset="-122"/>
                <a:cs typeface="Arial" panose="020B0604020202020204" pitchFamily="34" charset="0"/>
              </a:rPr>
              <a:t>渔船近海捕鱼的热点区域</a:t>
            </a:r>
            <a:r>
              <a:rPr lang="zh-CN" altLang="en-US" sz="1400" dirty="0">
                <a:ea typeface="微软雅黑" panose="020B0503020204020204" pitchFamily="34" charset="-122"/>
                <a:cs typeface="Arial" panose="020B0604020202020204" pitchFamily="34" charset="0"/>
              </a:rPr>
              <a:t>与</a:t>
            </a:r>
            <a:r>
              <a:rPr lang="zh-CN" altLang="en-US" sz="1400" dirty="0">
                <a:solidFill>
                  <a:srgbClr val="C00000"/>
                </a:solidFill>
                <a:ea typeface="微软雅黑" panose="020B0503020204020204" pitchFamily="34" charset="-122"/>
                <a:cs typeface="Arial" panose="020B0604020202020204" pitchFamily="34" charset="0"/>
              </a:rPr>
              <a:t>港口区域</a:t>
            </a:r>
            <a:r>
              <a:rPr lang="zh-CN" altLang="en-US" sz="1400" dirty="0">
                <a:ea typeface="微软雅黑" panose="020B0503020204020204" pitchFamily="34" charset="-122"/>
                <a:cs typeface="Arial" panose="020B0604020202020204" pitchFamily="34" charset="0"/>
              </a:rPr>
              <a:t>。</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图</a:t>
            </a:r>
            <a:r>
              <a:rPr lang="en-US" altLang="zh-CN" sz="1400" b="1" dirty="0">
                <a:ea typeface="微软雅黑" panose="020B0503020204020204" pitchFamily="34" charset="-122"/>
                <a:cs typeface="Arial" panose="020B0604020202020204" pitchFamily="34" charset="0"/>
              </a:rPr>
              <a:t>1</a:t>
            </a:r>
            <a:r>
              <a:rPr lang="zh-CN" altLang="en-US" sz="1400" b="1" dirty="0">
                <a:ea typeface="微软雅黑" panose="020B0503020204020204" pitchFamily="34" charset="-122"/>
                <a:cs typeface="Arial" panose="020B0604020202020204" pitchFamily="34" charset="0"/>
              </a:rPr>
              <a:t>中渔船访问热点区域热力图</a:t>
            </a:r>
            <a:r>
              <a:rPr lang="en-US" altLang="zh-CN" sz="1400" b="1" dirty="0">
                <a:solidFill>
                  <a:srgbClr val="C00000"/>
                </a:solidFill>
                <a:ea typeface="微软雅黑" panose="020B0503020204020204" pitchFamily="34" charset="-122"/>
                <a:cs typeface="Arial" panose="020B0604020202020204" pitchFamily="34" charset="0"/>
              </a:rPr>
              <a:t>(</a:t>
            </a:r>
            <a:r>
              <a:rPr lang="zh-CN" altLang="en-US" sz="1400" b="1" dirty="0">
                <a:solidFill>
                  <a:srgbClr val="C00000"/>
                </a:solidFill>
                <a:ea typeface="微软雅黑" panose="020B0503020204020204" pitchFamily="34" charset="-122"/>
                <a:cs typeface="Arial" panose="020B0604020202020204" pitchFamily="34" charset="0"/>
              </a:rPr>
              <a:t>图</a:t>
            </a:r>
            <a:r>
              <a:rPr lang="en-US" altLang="zh-CN" sz="1400" b="1" dirty="0">
                <a:solidFill>
                  <a:srgbClr val="C00000"/>
                </a:solidFill>
                <a:ea typeface="微软雅黑" panose="020B0503020204020204" pitchFamily="34" charset="-122"/>
                <a:cs typeface="Arial" panose="020B0604020202020204" pitchFamily="34" charset="0"/>
              </a:rPr>
              <a:t>2) </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图</a:t>
            </a:r>
            <a:r>
              <a:rPr lang="en-US" altLang="zh-CN" sz="1400" dirty="0">
                <a:ea typeface="微软雅黑" panose="020B0503020204020204" pitchFamily="34" charset="-122"/>
                <a:cs typeface="Arial" panose="020B0604020202020204" pitchFamily="34" charset="0"/>
              </a:rPr>
              <a:t>2</a:t>
            </a:r>
            <a:r>
              <a:rPr lang="zh-CN" altLang="en-US" sz="1400" dirty="0">
                <a:ea typeface="微软雅黑" panose="020B0503020204020204" pitchFamily="34" charset="-122"/>
                <a:cs typeface="Arial" panose="020B0604020202020204" pitchFamily="34" charset="0"/>
              </a:rPr>
              <a:t>显示了图</a:t>
            </a:r>
            <a:r>
              <a:rPr lang="en-US" altLang="zh-CN" sz="1400" dirty="0">
                <a:ea typeface="微软雅黑" panose="020B0503020204020204" pitchFamily="34" charset="-122"/>
                <a:cs typeface="Arial" panose="020B0604020202020204" pitchFamily="34" charset="0"/>
              </a:rPr>
              <a:t>1</a:t>
            </a:r>
            <a:r>
              <a:rPr lang="zh-CN" altLang="en-US" sz="1400" dirty="0">
                <a:ea typeface="微软雅黑" panose="020B0503020204020204" pitchFamily="34" charset="-122"/>
                <a:cs typeface="Arial" panose="020B0604020202020204" pitchFamily="34" charset="0"/>
              </a:rPr>
              <a:t>中不同</a:t>
            </a:r>
            <a:r>
              <a:rPr lang="en-US" altLang="zh-CN" sz="1400" dirty="0">
                <a:ea typeface="微软雅黑" panose="020B0503020204020204" pitchFamily="34" charset="-122"/>
                <a:cs typeface="Arial" panose="020B0604020202020204" pitchFamily="34" charset="0"/>
              </a:rPr>
              <a:t>ID</a:t>
            </a:r>
            <a:r>
              <a:rPr lang="zh-CN" altLang="en-US" sz="1400" dirty="0">
                <a:ea typeface="微软雅黑" panose="020B0503020204020204" pitchFamily="34" charset="-122"/>
                <a:cs typeface="Arial" panose="020B0604020202020204" pitchFamily="34" charset="0"/>
              </a:rPr>
              <a:t>的渔船运动最为活跃的区域的访问量的热力图。</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图</a:t>
            </a:r>
            <a:r>
              <a:rPr lang="en-US" altLang="zh-CN" sz="1400" b="1" dirty="0">
                <a:ea typeface="微软雅黑" panose="020B0503020204020204" pitchFamily="34" charset="-122"/>
                <a:cs typeface="Arial" panose="020B0604020202020204" pitchFamily="34" charset="0"/>
              </a:rPr>
              <a:t>1</a:t>
            </a:r>
            <a:r>
              <a:rPr lang="zh-CN" altLang="en-US" sz="1400" b="1" dirty="0">
                <a:ea typeface="微软雅黑" panose="020B0503020204020204" pitchFamily="34" charset="-122"/>
                <a:cs typeface="Arial" panose="020B0604020202020204" pitchFamily="34" charset="0"/>
              </a:rPr>
              <a:t>中渔船的长时停泊区域热力图</a:t>
            </a:r>
            <a:r>
              <a:rPr lang="en-US" altLang="zh-CN" sz="1400" b="1" dirty="0">
                <a:solidFill>
                  <a:srgbClr val="C00000"/>
                </a:solidFill>
                <a:ea typeface="微软雅黑" panose="020B0503020204020204" pitchFamily="34" charset="-122"/>
                <a:cs typeface="Arial" panose="020B0604020202020204" pitchFamily="34" charset="0"/>
              </a:rPr>
              <a:t>(</a:t>
            </a:r>
            <a:r>
              <a:rPr lang="zh-CN" altLang="en-US" sz="1400" b="1" dirty="0">
                <a:solidFill>
                  <a:srgbClr val="C00000"/>
                </a:solidFill>
                <a:ea typeface="微软雅黑" panose="020B0503020204020204" pitchFamily="34" charset="-122"/>
                <a:cs typeface="Arial" panose="020B0604020202020204" pitchFamily="34" charset="0"/>
              </a:rPr>
              <a:t>图</a:t>
            </a:r>
            <a:r>
              <a:rPr lang="en-US" altLang="zh-CN" sz="1400" b="1" dirty="0">
                <a:solidFill>
                  <a:srgbClr val="C00000"/>
                </a:solidFill>
                <a:ea typeface="微软雅黑" panose="020B0503020204020204" pitchFamily="34" charset="-122"/>
                <a:cs typeface="Arial" panose="020B0604020202020204" pitchFamily="34" charset="0"/>
              </a:rPr>
              <a:t>3) </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图</a:t>
            </a:r>
            <a:r>
              <a:rPr lang="en-US" altLang="zh-CN" sz="1400" dirty="0">
                <a:ea typeface="微软雅黑" panose="020B0503020204020204" pitchFamily="34" charset="-122"/>
                <a:cs typeface="Arial" panose="020B0604020202020204" pitchFamily="34" charset="0"/>
              </a:rPr>
              <a:t>3</a:t>
            </a:r>
            <a:r>
              <a:rPr lang="zh-CN" altLang="en-US" sz="1400" dirty="0">
                <a:ea typeface="微软雅黑" panose="020B0503020204020204" pitchFamily="34" charset="-122"/>
                <a:cs typeface="Arial" panose="020B0604020202020204" pitchFamily="34" charset="0"/>
              </a:rPr>
              <a:t>显示了图</a:t>
            </a:r>
            <a:r>
              <a:rPr lang="en-US" altLang="zh-CN" sz="1400" dirty="0">
                <a:ea typeface="微软雅黑" panose="020B0503020204020204" pitchFamily="34" charset="-122"/>
                <a:cs typeface="Arial" panose="020B0604020202020204" pitchFamily="34" charset="0"/>
              </a:rPr>
              <a:t>1</a:t>
            </a:r>
            <a:r>
              <a:rPr lang="zh-CN" altLang="en-US" sz="1400" dirty="0">
                <a:ea typeface="微软雅黑" panose="020B0503020204020204" pitchFamily="34" charset="-122"/>
                <a:cs typeface="Arial" panose="020B0604020202020204" pitchFamily="34" charset="0"/>
              </a:rPr>
              <a:t>中不同</a:t>
            </a:r>
            <a:r>
              <a:rPr lang="en-US" altLang="zh-CN" sz="1400" dirty="0">
                <a:ea typeface="微软雅黑" panose="020B0503020204020204" pitchFamily="34" charset="-122"/>
                <a:cs typeface="Arial" panose="020B0604020202020204" pitchFamily="34" charset="0"/>
              </a:rPr>
              <a:t>ID</a:t>
            </a:r>
            <a:r>
              <a:rPr lang="zh-CN" altLang="en-US" sz="1400" dirty="0">
                <a:ea typeface="微软雅黑" panose="020B0503020204020204" pitchFamily="34" charset="-122"/>
                <a:cs typeface="Arial" panose="020B0604020202020204" pitchFamily="34" charset="0"/>
              </a:rPr>
              <a:t>的渔船平均停留时间最长的区域的平均停留时间热力图。</a:t>
            </a:r>
            <a:endParaRPr lang="en-US" altLang="zh-CN" sz="1400" dirty="0">
              <a:ea typeface="微软雅黑" panose="020B0503020204020204" pitchFamily="34" charset="-122"/>
              <a:cs typeface="Arial" panose="020B0604020202020204" pitchFamily="34" charset="0"/>
            </a:endParaRPr>
          </a:p>
        </p:txBody>
      </p:sp>
      <p:sp>
        <p:nvSpPr>
          <p:cNvPr id="26" name="椭圆 25">
            <a:extLst>
              <a:ext uri="{FF2B5EF4-FFF2-40B4-BE49-F238E27FC236}">
                <a16:creationId xmlns:a16="http://schemas.microsoft.com/office/drawing/2014/main" id="{B7421C89-AFE4-4869-9131-7EE76F126261}"/>
              </a:ext>
            </a:extLst>
          </p:cNvPr>
          <p:cNvSpPr/>
          <p:nvPr/>
        </p:nvSpPr>
        <p:spPr>
          <a:xfrm>
            <a:off x="718030" y="1451989"/>
            <a:ext cx="388620" cy="388620"/>
          </a:xfrm>
          <a:prstGeom prst="ellipse">
            <a:avLst/>
          </a:prstGeom>
          <a:solidFill>
            <a:srgbClr val="FFD2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1</a:t>
            </a:r>
            <a:endParaRPr lang="zh-CN" altLang="en-US" b="1" dirty="0">
              <a:solidFill>
                <a:schemeClr val="tx1"/>
              </a:solidFill>
              <a:latin typeface="+mn-ea"/>
            </a:endParaRPr>
          </a:p>
        </p:txBody>
      </p:sp>
      <p:sp>
        <p:nvSpPr>
          <p:cNvPr id="143" name="椭圆 142">
            <a:extLst>
              <a:ext uri="{FF2B5EF4-FFF2-40B4-BE49-F238E27FC236}">
                <a16:creationId xmlns:a16="http://schemas.microsoft.com/office/drawing/2014/main" id="{7EE31999-C770-4DFF-8D72-34B60BB68033}"/>
              </a:ext>
            </a:extLst>
          </p:cNvPr>
          <p:cNvSpPr/>
          <p:nvPr/>
        </p:nvSpPr>
        <p:spPr>
          <a:xfrm>
            <a:off x="5786536" y="1436922"/>
            <a:ext cx="388620" cy="388620"/>
          </a:xfrm>
          <a:prstGeom prst="ellipse">
            <a:avLst/>
          </a:prstGeom>
          <a:solidFill>
            <a:srgbClr val="FFD2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2</a:t>
            </a:r>
            <a:endParaRPr lang="zh-CN" altLang="en-US" b="1" dirty="0">
              <a:solidFill>
                <a:schemeClr val="tx1"/>
              </a:solidFill>
              <a:latin typeface="+mn-ea"/>
            </a:endParaRPr>
          </a:p>
        </p:txBody>
      </p:sp>
      <p:sp>
        <p:nvSpPr>
          <p:cNvPr id="144" name="椭圆 143">
            <a:extLst>
              <a:ext uri="{FF2B5EF4-FFF2-40B4-BE49-F238E27FC236}">
                <a16:creationId xmlns:a16="http://schemas.microsoft.com/office/drawing/2014/main" id="{E86FB195-8E4F-4E53-BFBD-5F209646896B}"/>
              </a:ext>
            </a:extLst>
          </p:cNvPr>
          <p:cNvSpPr/>
          <p:nvPr/>
        </p:nvSpPr>
        <p:spPr>
          <a:xfrm>
            <a:off x="9026350" y="1436922"/>
            <a:ext cx="388620" cy="388620"/>
          </a:xfrm>
          <a:prstGeom prst="ellipse">
            <a:avLst/>
          </a:prstGeom>
          <a:solidFill>
            <a:srgbClr val="FFD2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3</a:t>
            </a:r>
            <a:endParaRPr lang="zh-CN" altLang="en-US" b="1" dirty="0">
              <a:solidFill>
                <a:schemeClr val="tx1"/>
              </a:solidFill>
              <a:latin typeface="+mn-ea"/>
            </a:endParaRPr>
          </a:p>
        </p:txBody>
      </p:sp>
      <p:sp>
        <p:nvSpPr>
          <p:cNvPr id="2" name="灯片编号占位符 1">
            <a:extLst>
              <a:ext uri="{FF2B5EF4-FFF2-40B4-BE49-F238E27FC236}">
                <a16:creationId xmlns:a16="http://schemas.microsoft.com/office/drawing/2014/main" id="{77D86628-7C1F-4C25-98AF-8704654BAC7A}"/>
              </a:ext>
            </a:extLst>
          </p:cNvPr>
          <p:cNvSpPr>
            <a:spLocks noGrp="1"/>
          </p:cNvSpPr>
          <p:nvPr>
            <p:ph type="sldNum" sz="quarter" idx="10"/>
          </p:nvPr>
        </p:nvSpPr>
        <p:spPr/>
        <p:txBody>
          <a:bodyPr/>
          <a:lstStyle/>
          <a:p>
            <a:pPr>
              <a:defRPr/>
            </a:pPr>
            <a:fld id="{448D2F9F-663C-42D7-B659-B78D1D99B89B}" type="slidenum">
              <a:rPr lang="en-US" altLang="zh-CN" smtClean="0"/>
              <a:t>23</a:t>
            </a:fld>
            <a:endParaRPr lang="en-US" altLang="zh-CN" dirty="0"/>
          </a:p>
        </p:txBody>
      </p:sp>
    </p:spTree>
    <p:extLst>
      <p:ext uri="{BB962C8B-B14F-4D97-AF65-F5344CB8AC3E}">
        <p14:creationId xmlns:p14="http://schemas.microsoft.com/office/powerpoint/2010/main" val="21463603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问题</a:t>
            </a:r>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解决方案：基于</a:t>
            </a:r>
            <a:r>
              <a:rPr lang="en-US" altLang="zh-CN" dirty="0">
                <a:latin typeface="Arial" panose="020B0604020202020204" pitchFamily="34" charset="0"/>
                <a:cs typeface="Arial" panose="020B0604020202020204" pitchFamily="34" charset="0"/>
              </a:rPr>
              <a:t>HITS</a:t>
            </a:r>
            <a:r>
              <a:rPr lang="zh-CN" altLang="en-US" dirty="0">
                <a:latin typeface="Arial" panose="020B0604020202020204" pitchFamily="34" charset="0"/>
                <a:cs typeface="Arial" panose="020B0604020202020204" pitchFamily="34" charset="0"/>
              </a:rPr>
              <a:t>算法的</a:t>
            </a:r>
            <a:r>
              <a:rPr lang="en-US" altLang="zh-CN" dirty="0">
                <a:latin typeface="Arial" panose="020B0604020202020204" pitchFamily="34" charset="0"/>
                <a:cs typeface="Arial" panose="020B0604020202020204" pitchFamily="34" charset="0"/>
              </a:rPr>
              <a:t>POI</a:t>
            </a:r>
            <a:r>
              <a:rPr lang="zh-CN" altLang="en-US" dirty="0">
                <a:latin typeface="Arial" panose="020B0604020202020204" pitchFamily="34" charset="0"/>
                <a:cs typeface="Arial" panose="020B0604020202020204" pitchFamily="34" charset="0"/>
              </a:rPr>
              <a:t>热度排序</a:t>
            </a:r>
          </a:p>
        </p:txBody>
      </p:sp>
      <p:grpSp>
        <p:nvGrpSpPr>
          <p:cNvPr id="41" name="组合 40">
            <a:extLst>
              <a:ext uri="{FF2B5EF4-FFF2-40B4-BE49-F238E27FC236}">
                <a16:creationId xmlns:a16="http://schemas.microsoft.com/office/drawing/2014/main" id="{7FBF21CC-4EE7-4100-BC02-1E4D2F50CFA0}"/>
              </a:ext>
            </a:extLst>
          </p:cNvPr>
          <p:cNvGrpSpPr/>
          <p:nvPr/>
        </p:nvGrpSpPr>
        <p:grpSpPr>
          <a:xfrm>
            <a:off x="1439365" y="1910141"/>
            <a:ext cx="3306714" cy="1853385"/>
            <a:chOff x="497419" y="3013735"/>
            <a:chExt cx="3306714" cy="1853385"/>
          </a:xfrm>
        </p:grpSpPr>
        <p:grpSp>
          <p:nvGrpSpPr>
            <p:cNvPr id="4" name="组合 3">
              <a:extLst>
                <a:ext uri="{FF2B5EF4-FFF2-40B4-BE49-F238E27FC236}">
                  <a16:creationId xmlns:a16="http://schemas.microsoft.com/office/drawing/2014/main" id="{FC3727A7-7E68-4FFB-8B22-FA5A08C09D97}"/>
                </a:ext>
              </a:extLst>
            </p:cNvPr>
            <p:cNvGrpSpPr/>
            <p:nvPr/>
          </p:nvGrpSpPr>
          <p:grpSpPr>
            <a:xfrm>
              <a:off x="924357" y="4553708"/>
              <a:ext cx="2415603" cy="313412"/>
              <a:chOff x="6033673" y="1435549"/>
              <a:chExt cx="2415603" cy="313412"/>
            </a:xfrm>
          </p:grpSpPr>
          <p:sp>
            <p:nvSpPr>
              <p:cNvPr id="5" name="椭圆 4">
                <a:extLst>
                  <a:ext uri="{FF2B5EF4-FFF2-40B4-BE49-F238E27FC236}">
                    <a16:creationId xmlns:a16="http://schemas.microsoft.com/office/drawing/2014/main" id="{DC046BD7-CC08-4503-A215-8DB5B7B774D8}"/>
                  </a:ext>
                </a:extLst>
              </p:cNvPr>
              <p:cNvSpPr/>
              <p:nvPr/>
            </p:nvSpPr>
            <p:spPr>
              <a:xfrm>
                <a:off x="6033673" y="1549054"/>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80EEAF6-95BD-43F0-A35D-24F0B3D59E19}"/>
                  </a:ext>
                </a:extLst>
              </p:cNvPr>
              <p:cNvSpPr/>
              <p:nvPr/>
            </p:nvSpPr>
            <p:spPr>
              <a:xfrm>
                <a:off x="7227574" y="1538290"/>
                <a:ext cx="91440" cy="9144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F5388E2-5D7D-4D4D-AE63-9BAAFE356C17}"/>
                  </a:ext>
                </a:extLst>
              </p:cNvPr>
              <p:cNvSpPr txBox="1"/>
              <p:nvPr/>
            </p:nvSpPr>
            <p:spPr>
              <a:xfrm>
                <a:off x="6181663" y="1435549"/>
                <a:ext cx="967902" cy="307777"/>
              </a:xfrm>
              <a:prstGeom prst="rect">
                <a:avLst/>
              </a:prstGeom>
              <a:noFill/>
            </p:spPr>
            <p:txBody>
              <a:bodyPr wrap="square" rtlCol="0">
                <a:spAutoFit/>
              </a:bodyPr>
              <a:lstStyle/>
              <a:p>
                <a:r>
                  <a:rPr lang="en-US" altLang="zh-CN" sz="1400" dirty="0">
                    <a:latin typeface="+mn-ea"/>
                    <a:ea typeface="+mn-ea"/>
                  </a:rPr>
                  <a:t>ROI</a:t>
                </a:r>
                <a:r>
                  <a:rPr lang="zh-CN" altLang="en-US" sz="1400" dirty="0">
                    <a:latin typeface="+mn-ea"/>
                    <a:ea typeface="+mn-ea"/>
                  </a:rPr>
                  <a:t>区域</a:t>
                </a:r>
              </a:p>
            </p:txBody>
          </p:sp>
          <p:sp>
            <p:nvSpPr>
              <p:cNvPr id="9" name="文本框 8">
                <a:extLst>
                  <a:ext uri="{FF2B5EF4-FFF2-40B4-BE49-F238E27FC236}">
                    <a16:creationId xmlns:a16="http://schemas.microsoft.com/office/drawing/2014/main" id="{9D49492F-F7A1-4B4F-9198-6F89ACEC824E}"/>
                  </a:ext>
                </a:extLst>
              </p:cNvPr>
              <p:cNvSpPr txBox="1"/>
              <p:nvPr/>
            </p:nvSpPr>
            <p:spPr>
              <a:xfrm>
                <a:off x="7369898" y="1441184"/>
                <a:ext cx="1079378" cy="307777"/>
              </a:xfrm>
              <a:prstGeom prst="rect">
                <a:avLst/>
              </a:prstGeom>
              <a:noFill/>
            </p:spPr>
            <p:txBody>
              <a:bodyPr wrap="square" rtlCol="0">
                <a:spAutoFit/>
              </a:bodyPr>
              <a:lstStyle/>
              <a:p>
                <a:r>
                  <a:rPr lang="zh-CN" altLang="en-US" sz="1400" dirty="0">
                    <a:latin typeface="+mn-ea"/>
                    <a:ea typeface="+mn-ea"/>
                  </a:rPr>
                  <a:t>非</a:t>
                </a:r>
                <a:r>
                  <a:rPr lang="en-US" altLang="zh-CN" sz="1400" dirty="0">
                    <a:latin typeface="+mn-ea"/>
                    <a:ea typeface="+mn-ea"/>
                  </a:rPr>
                  <a:t>ROI</a:t>
                </a:r>
                <a:r>
                  <a:rPr lang="zh-CN" altLang="en-US" sz="1400" dirty="0">
                    <a:latin typeface="+mn-ea"/>
                    <a:ea typeface="+mn-ea"/>
                  </a:rPr>
                  <a:t>区域</a:t>
                </a:r>
              </a:p>
            </p:txBody>
          </p:sp>
        </p:grpSp>
        <p:sp>
          <p:nvSpPr>
            <p:cNvPr id="10" name="椭圆 9">
              <a:extLst>
                <a:ext uri="{FF2B5EF4-FFF2-40B4-BE49-F238E27FC236}">
                  <a16:creationId xmlns:a16="http://schemas.microsoft.com/office/drawing/2014/main" id="{7F652157-09C3-4964-9676-97C9161431AE}"/>
                </a:ext>
              </a:extLst>
            </p:cNvPr>
            <p:cNvSpPr/>
            <p:nvPr/>
          </p:nvSpPr>
          <p:spPr>
            <a:xfrm rot="2106262">
              <a:off x="2913768" y="3303986"/>
              <a:ext cx="555727" cy="546538"/>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735A042-AFCA-4ADE-91EB-0920A7348A67}"/>
                </a:ext>
              </a:extLst>
            </p:cNvPr>
            <p:cNvSpPr/>
            <p:nvPr/>
          </p:nvSpPr>
          <p:spPr>
            <a:xfrm rot="1292015">
              <a:off x="1086387" y="3081764"/>
              <a:ext cx="668544" cy="600640"/>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BA00F91-8CAA-42F8-94D7-FF3AB740513F}"/>
                </a:ext>
              </a:extLst>
            </p:cNvPr>
            <p:cNvSpPr/>
            <p:nvPr/>
          </p:nvSpPr>
          <p:spPr>
            <a:xfrm>
              <a:off x="2027363" y="3053374"/>
              <a:ext cx="628401" cy="531123"/>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D140108-2F41-4797-B26D-B0FD75177E33}"/>
                </a:ext>
              </a:extLst>
            </p:cNvPr>
            <p:cNvSpPr/>
            <p:nvPr/>
          </p:nvSpPr>
          <p:spPr>
            <a:xfrm rot="2106262">
              <a:off x="2477207" y="3771630"/>
              <a:ext cx="616520" cy="585508"/>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3CD31FE-A737-421F-8D16-EF03C4909080}"/>
                </a:ext>
              </a:extLst>
            </p:cNvPr>
            <p:cNvSpPr/>
            <p:nvPr/>
          </p:nvSpPr>
          <p:spPr>
            <a:xfrm>
              <a:off x="1720381" y="3643952"/>
              <a:ext cx="628401" cy="503083"/>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3111CC7-FAB2-408C-8DD1-8E5F25297D95}"/>
                </a:ext>
              </a:extLst>
            </p:cNvPr>
            <p:cNvSpPr/>
            <p:nvPr/>
          </p:nvSpPr>
          <p:spPr>
            <a:xfrm rot="1292015">
              <a:off x="796264" y="3645658"/>
              <a:ext cx="668544" cy="725210"/>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数据 15">
              <a:extLst>
                <a:ext uri="{FF2B5EF4-FFF2-40B4-BE49-F238E27FC236}">
                  <a16:creationId xmlns:a16="http://schemas.microsoft.com/office/drawing/2014/main" id="{EBB133CA-53A5-420A-85B4-C831AE9A0094}"/>
                </a:ext>
              </a:extLst>
            </p:cNvPr>
            <p:cNvSpPr/>
            <p:nvPr/>
          </p:nvSpPr>
          <p:spPr>
            <a:xfrm>
              <a:off x="497419" y="3013735"/>
              <a:ext cx="3306714" cy="1392004"/>
            </a:xfrm>
            <a:prstGeom prst="flowChartInputOutpu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a:extLst>
                <a:ext uri="{FF2B5EF4-FFF2-40B4-BE49-F238E27FC236}">
                  <a16:creationId xmlns:a16="http://schemas.microsoft.com/office/drawing/2014/main" id="{5D1501B4-8788-49A9-8185-3A7DB5CD6304}"/>
                </a:ext>
              </a:extLst>
            </p:cNvPr>
            <p:cNvSpPr/>
            <p:nvPr/>
          </p:nvSpPr>
          <p:spPr>
            <a:xfrm>
              <a:off x="908048" y="3892692"/>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3566B1B-72B5-4D15-9109-AE5605C90EED}"/>
                </a:ext>
              </a:extLst>
            </p:cNvPr>
            <p:cNvSpPr/>
            <p:nvPr/>
          </p:nvSpPr>
          <p:spPr>
            <a:xfrm>
              <a:off x="1060448" y="4045092"/>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63961B67-79C8-4404-A5D5-ABBDC8BB879B}"/>
                </a:ext>
              </a:extLst>
            </p:cNvPr>
            <p:cNvSpPr/>
            <p:nvPr/>
          </p:nvSpPr>
          <p:spPr>
            <a:xfrm>
              <a:off x="1310041" y="381717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D1E81E7-6D88-47F5-A2FE-A227851D8C7B}"/>
                </a:ext>
              </a:extLst>
            </p:cNvPr>
            <p:cNvSpPr/>
            <p:nvPr/>
          </p:nvSpPr>
          <p:spPr>
            <a:xfrm>
              <a:off x="908048" y="4136532"/>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68639256-2FD1-4491-8335-FFC668C00E79}"/>
                </a:ext>
              </a:extLst>
            </p:cNvPr>
            <p:cNvSpPr/>
            <p:nvPr/>
          </p:nvSpPr>
          <p:spPr>
            <a:xfrm>
              <a:off x="1205308" y="3283412"/>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74B69E9-B774-4926-ADAD-D8254EA9DCFA}"/>
                </a:ext>
              </a:extLst>
            </p:cNvPr>
            <p:cNvSpPr/>
            <p:nvPr/>
          </p:nvSpPr>
          <p:spPr>
            <a:xfrm>
              <a:off x="1355115" y="335692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B752EB4-BC64-48C2-94A4-A75D2A4400EE}"/>
                </a:ext>
              </a:extLst>
            </p:cNvPr>
            <p:cNvSpPr/>
            <p:nvPr/>
          </p:nvSpPr>
          <p:spPr>
            <a:xfrm>
              <a:off x="1510108" y="3288515"/>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1E8B8EF-F758-4DC3-BDBE-27BBDD79B10E}"/>
                </a:ext>
              </a:extLst>
            </p:cNvPr>
            <p:cNvSpPr/>
            <p:nvPr/>
          </p:nvSpPr>
          <p:spPr>
            <a:xfrm>
              <a:off x="1251028" y="3489788"/>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095A4E1-E5EC-4FFE-93D3-2985FF5895A0}"/>
                </a:ext>
              </a:extLst>
            </p:cNvPr>
            <p:cNvSpPr/>
            <p:nvPr/>
          </p:nvSpPr>
          <p:spPr>
            <a:xfrm>
              <a:off x="1795172" y="3764580"/>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D969A68-9413-4AF0-9F6A-935F93548E32}"/>
                </a:ext>
              </a:extLst>
            </p:cNvPr>
            <p:cNvSpPr/>
            <p:nvPr/>
          </p:nvSpPr>
          <p:spPr>
            <a:xfrm>
              <a:off x="1981087" y="3842271"/>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603F8B9A-1AF1-4EEA-A883-2BC5CC84EE09}"/>
                </a:ext>
              </a:extLst>
            </p:cNvPr>
            <p:cNvSpPr/>
            <p:nvPr/>
          </p:nvSpPr>
          <p:spPr>
            <a:xfrm>
              <a:off x="2150776" y="3732104"/>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B5FFFEC-1BF2-4A74-8FCD-DD13B6A040F1}"/>
                </a:ext>
              </a:extLst>
            </p:cNvPr>
            <p:cNvSpPr/>
            <p:nvPr/>
          </p:nvSpPr>
          <p:spPr>
            <a:xfrm>
              <a:off x="1922673" y="4010881"/>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DDCF521-FFE6-400B-868E-A52F8028448D}"/>
                </a:ext>
              </a:extLst>
            </p:cNvPr>
            <p:cNvSpPr/>
            <p:nvPr/>
          </p:nvSpPr>
          <p:spPr>
            <a:xfrm>
              <a:off x="2159935" y="3895494"/>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D5E7E13-489F-4553-8DEA-B3538E42FC59}"/>
                </a:ext>
              </a:extLst>
            </p:cNvPr>
            <p:cNvSpPr/>
            <p:nvPr/>
          </p:nvSpPr>
          <p:spPr>
            <a:xfrm>
              <a:off x="2172845" y="3131012"/>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69A9712-9F42-43CF-95DB-E345580F2747}"/>
                </a:ext>
              </a:extLst>
            </p:cNvPr>
            <p:cNvSpPr/>
            <p:nvPr/>
          </p:nvSpPr>
          <p:spPr>
            <a:xfrm>
              <a:off x="2325245" y="3283412"/>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FCFFABD6-C590-49D5-A2A4-EF18A0CDB706}"/>
                </a:ext>
              </a:extLst>
            </p:cNvPr>
            <p:cNvSpPr/>
            <p:nvPr/>
          </p:nvSpPr>
          <p:spPr>
            <a:xfrm>
              <a:off x="2456152" y="3209803"/>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0FA104E-2EF7-43E1-8379-76FEAD23E9BD}"/>
                </a:ext>
              </a:extLst>
            </p:cNvPr>
            <p:cNvSpPr/>
            <p:nvPr/>
          </p:nvSpPr>
          <p:spPr>
            <a:xfrm>
              <a:off x="2172845" y="3374852"/>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1304EA0-7ED4-41CF-A8E0-EAD63CBBCA95}"/>
                </a:ext>
              </a:extLst>
            </p:cNvPr>
            <p:cNvSpPr/>
            <p:nvPr/>
          </p:nvSpPr>
          <p:spPr>
            <a:xfrm>
              <a:off x="2351979" y="3401638"/>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30528B65-FBB1-48D2-90D6-2F63CA81AE64}"/>
                </a:ext>
              </a:extLst>
            </p:cNvPr>
            <p:cNvSpPr/>
            <p:nvPr/>
          </p:nvSpPr>
          <p:spPr>
            <a:xfrm>
              <a:off x="2665987" y="3881947"/>
              <a:ext cx="91440" cy="914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AED7FA4-EF9C-476E-97E8-8DA060D6F401}"/>
                </a:ext>
              </a:extLst>
            </p:cNvPr>
            <p:cNvSpPr/>
            <p:nvPr/>
          </p:nvSpPr>
          <p:spPr>
            <a:xfrm>
              <a:off x="2904272" y="3986934"/>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1F27F7C4-6E7B-481C-A8F4-C3E8DBC59D5C}"/>
                </a:ext>
              </a:extLst>
            </p:cNvPr>
            <p:cNvSpPr/>
            <p:nvPr/>
          </p:nvSpPr>
          <p:spPr>
            <a:xfrm>
              <a:off x="2645192" y="4188207"/>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CDD62E09-73D0-4267-AC14-289D109570BB}"/>
                </a:ext>
              </a:extLst>
            </p:cNvPr>
            <p:cNvSpPr/>
            <p:nvPr/>
          </p:nvSpPr>
          <p:spPr>
            <a:xfrm>
              <a:off x="3030019" y="3497628"/>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C27B5346-AEBF-4EF9-AE11-57E62014FD04}"/>
                </a:ext>
              </a:extLst>
            </p:cNvPr>
            <p:cNvSpPr/>
            <p:nvPr/>
          </p:nvSpPr>
          <p:spPr>
            <a:xfrm>
              <a:off x="3273859" y="3564737"/>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9A06E856-0366-46FA-92AD-6B97E6BCB495}"/>
                </a:ext>
              </a:extLst>
            </p:cNvPr>
            <p:cNvSpPr/>
            <p:nvPr/>
          </p:nvSpPr>
          <p:spPr>
            <a:xfrm>
              <a:off x="3121459" y="3618297"/>
              <a:ext cx="91440" cy="91440"/>
            </a:xfrm>
            <a:prstGeom prst="ellipse">
              <a:avLst/>
            </a:prstGeom>
            <a:solidFill>
              <a:srgbClr val="FFD2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a:extLst>
              <a:ext uri="{FF2B5EF4-FFF2-40B4-BE49-F238E27FC236}">
                <a16:creationId xmlns:a16="http://schemas.microsoft.com/office/drawing/2014/main" id="{5C4FDACE-0D7B-4D8E-8604-F284477997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11" t="18272" r="3577" b="35069"/>
          <a:stretch/>
        </p:blipFill>
        <p:spPr>
          <a:xfrm>
            <a:off x="2002394" y="1320596"/>
            <a:ext cx="748177" cy="382306"/>
          </a:xfrm>
          <a:prstGeom prst="rect">
            <a:avLst/>
          </a:prstGeom>
        </p:spPr>
      </p:pic>
      <p:pic>
        <p:nvPicPr>
          <p:cNvPr id="43" name="图片 42">
            <a:extLst>
              <a:ext uri="{FF2B5EF4-FFF2-40B4-BE49-F238E27FC236}">
                <a16:creationId xmlns:a16="http://schemas.microsoft.com/office/drawing/2014/main" id="{EA580182-ED18-4A33-A6E1-7E88335C8E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11" t="18272" r="3577" b="35069"/>
          <a:stretch/>
        </p:blipFill>
        <p:spPr>
          <a:xfrm>
            <a:off x="2865590" y="1241198"/>
            <a:ext cx="748177" cy="382306"/>
          </a:xfrm>
          <a:prstGeom prst="rect">
            <a:avLst/>
          </a:prstGeom>
        </p:spPr>
      </p:pic>
      <p:pic>
        <p:nvPicPr>
          <p:cNvPr id="44" name="图片 43">
            <a:extLst>
              <a:ext uri="{FF2B5EF4-FFF2-40B4-BE49-F238E27FC236}">
                <a16:creationId xmlns:a16="http://schemas.microsoft.com/office/drawing/2014/main" id="{3B2636E9-175D-44F6-91A6-4A29905C07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11" t="18272" r="3577" b="35069"/>
          <a:stretch/>
        </p:blipFill>
        <p:spPr>
          <a:xfrm>
            <a:off x="3678578" y="1277125"/>
            <a:ext cx="748177" cy="382306"/>
          </a:xfrm>
          <a:prstGeom prst="rect">
            <a:avLst/>
          </a:prstGeom>
        </p:spPr>
      </p:pic>
      <p:cxnSp>
        <p:nvCxnSpPr>
          <p:cNvPr id="118" name="直接箭头连接符 117">
            <a:extLst>
              <a:ext uri="{FF2B5EF4-FFF2-40B4-BE49-F238E27FC236}">
                <a16:creationId xmlns:a16="http://schemas.microsoft.com/office/drawing/2014/main" id="{85C70793-B134-4FBB-A48B-9141D0A39A39}"/>
              </a:ext>
            </a:extLst>
          </p:cNvPr>
          <p:cNvCxnSpPr>
            <a:cxnSpLocks/>
            <a:stCxn id="42" idx="2"/>
          </p:cNvCxnSpPr>
          <p:nvPr/>
        </p:nvCxnSpPr>
        <p:spPr>
          <a:xfrm flipH="1">
            <a:off x="2048115" y="1702902"/>
            <a:ext cx="328368" cy="1121172"/>
          </a:xfrm>
          <a:prstGeom prst="straightConnector1">
            <a:avLst/>
          </a:prstGeom>
          <a:noFill/>
          <a:ln w="28575" cap="flat" cmpd="sng" algn="ctr">
            <a:solidFill>
              <a:schemeClr val="tx1"/>
            </a:solidFill>
            <a:prstDash val="sysDash"/>
            <a:tailEnd type="triangle"/>
          </a:ln>
        </p:spPr>
      </p:cxnSp>
      <p:cxnSp>
        <p:nvCxnSpPr>
          <p:cNvPr id="121" name="直接箭头连接符 120">
            <a:extLst>
              <a:ext uri="{FF2B5EF4-FFF2-40B4-BE49-F238E27FC236}">
                <a16:creationId xmlns:a16="http://schemas.microsoft.com/office/drawing/2014/main" id="{4384D598-BDFC-40F6-83E5-C6FEDD16DABF}"/>
              </a:ext>
            </a:extLst>
          </p:cNvPr>
          <p:cNvCxnSpPr>
            <a:cxnSpLocks/>
            <a:stCxn id="42" idx="2"/>
          </p:cNvCxnSpPr>
          <p:nvPr/>
        </p:nvCxnSpPr>
        <p:spPr>
          <a:xfrm>
            <a:off x="2376483" y="1702902"/>
            <a:ext cx="600044" cy="1010679"/>
          </a:xfrm>
          <a:prstGeom prst="straightConnector1">
            <a:avLst/>
          </a:prstGeom>
          <a:noFill/>
          <a:ln w="28575" cap="flat" cmpd="sng" algn="ctr">
            <a:solidFill>
              <a:schemeClr val="tx1"/>
            </a:solidFill>
            <a:prstDash val="sysDash"/>
            <a:tailEnd type="triangle"/>
          </a:ln>
        </p:spPr>
      </p:cxnSp>
      <p:cxnSp>
        <p:nvCxnSpPr>
          <p:cNvPr id="124" name="直接箭头连接符 123">
            <a:extLst>
              <a:ext uri="{FF2B5EF4-FFF2-40B4-BE49-F238E27FC236}">
                <a16:creationId xmlns:a16="http://schemas.microsoft.com/office/drawing/2014/main" id="{31F0F85B-522E-4D89-B2F0-61350BE1D45F}"/>
              </a:ext>
            </a:extLst>
          </p:cNvPr>
          <p:cNvCxnSpPr>
            <a:cxnSpLocks/>
            <a:stCxn id="43" idx="2"/>
          </p:cNvCxnSpPr>
          <p:nvPr/>
        </p:nvCxnSpPr>
        <p:spPr>
          <a:xfrm flipH="1">
            <a:off x="2356962" y="1623504"/>
            <a:ext cx="882717" cy="591837"/>
          </a:xfrm>
          <a:prstGeom prst="straightConnector1">
            <a:avLst/>
          </a:prstGeom>
          <a:noFill/>
          <a:ln w="28575" cap="flat" cmpd="sng" algn="ctr">
            <a:solidFill>
              <a:schemeClr val="tx1"/>
            </a:solidFill>
            <a:prstDash val="sysDash"/>
            <a:tailEnd type="triangle"/>
          </a:ln>
        </p:spPr>
      </p:cxnSp>
      <p:cxnSp>
        <p:nvCxnSpPr>
          <p:cNvPr id="127" name="直接箭头连接符 126">
            <a:extLst>
              <a:ext uri="{FF2B5EF4-FFF2-40B4-BE49-F238E27FC236}">
                <a16:creationId xmlns:a16="http://schemas.microsoft.com/office/drawing/2014/main" id="{C8FB5F12-E872-4FF3-A068-1F5E19967E21}"/>
              </a:ext>
            </a:extLst>
          </p:cNvPr>
          <p:cNvCxnSpPr>
            <a:cxnSpLocks/>
            <a:stCxn id="43" idx="2"/>
          </p:cNvCxnSpPr>
          <p:nvPr/>
        </p:nvCxnSpPr>
        <p:spPr>
          <a:xfrm flipH="1">
            <a:off x="2994823" y="1623504"/>
            <a:ext cx="244856" cy="1089949"/>
          </a:xfrm>
          <a:prstGeom prst="straightConnector1">
            <a:avLst/>
          </a:prstGeom>
          <a:noFill/>
          <a:ln w="28575" cap="flat" cmpd="sng" algn="ctr">
            <a:solidFill>
              <a:schemeClr val="tx1"/>
            </a:solidFill>
            <a:prstDash val="sysDash"/>
            <a:tailEnd type="triangle"/>
          </a:ln>
        </p:spPr>
      </p:cxnSp>
      <p:cxnSp>
        <p:nvCxnSpPr>
          <p:cNvPr id="130" name="直接箭头连接符 129">
            <a:extLst>
              <a:ext uri="{FF2B5EF4-FFF2-40B4-BE49-F238E27FC236}">
                <a16:creationId xmlns:a16="http://schemas.microsoft.com/office/drawing/2014/main" id="{92BB5153-D8E7-480D-A7CA-405F68CC7346}"/>
              </a:ext>
            </a:extLst>
          </p:cNvPr>
          <p:cNvCxnSpPr>
            <a:cxnSpLocks/>
            <a:stCxn id="44" idx="2"/>
          </p:cNvCxnSpPr>
          <p:nvPr/>
        </p:nvCxnSpPr>
        <p:spPr>
          <a:xfrm flipH="1">
            <a:off x="3708680" y="1659431"/>
            <a:ext cx="343987" cy="1334393"/>
          </a:xfrm>
          <a:prstGeom prst="straightConnector1">
            <a:avLst/>
          </a:prstGeom>
          <a:noFill/>
          <a:ln w="28575" cap="flat" cmpd="sng" algn="ctr">
            <a:solidFill>
              <a:schemeClr val="tx1"/>
            </a:solidFill>
            <a:prstDash val="sysDash"/>
            <a:tailEnd type="triangle"/>
          </a:ln>
        </p:spPr>
      </p:cxnSp>
      <p:cxnSp>
        <p:nvCxnSpPr>
          <p:cNvPr id="133" name="直接箭头连接符 132">
            <a:extLst>
              <a:ext uri="{FF2B5EF4-FFF2-40B4-BE49-F238E27FC236}">
                <a16:creationId xmlns:a16="http://schemas.microsoft.com/office/drawing/2014/main" id="{917ADB56-78A9-4983-9554-B16395213ADB}"/>
              </a:ext>
            </a:extLst>
          </p:cNvPr>
          <p:cNvCxnSpPr>
            <a:cxnSpLocks/>
            <a:stCxn id="44" idx="2"/>
          </p:cNvCxnSpPr>
          <p:nvPr/>
        </p:nvCxnSpPr>
        <p:spPr>
          <a:xfrm>
            <a:off x="4052667" y="1659431"/>
            <a:ext cx="102178" cy="791300"/>
          </a:xfrm>
          <a:prstGeom prst="straightConnector1">
            <a:avLst/>
          </a:prstGeom>
          <a:noFill/>
          <a:ln w="28575" cap="flat" cmpd="sng" algn="ctr">
            <a:solidFill>
              <a:schemeClr val="tx1"/>
            </a:solidFill>
            <a:prstDash val="sysDash"/>
            <a:tailEnd type="triangle"/>
          </a:ln>
        </p:spPr>
      </p:cxnSp>
      <p:grpSp>
        <p:nvGrpSpPr>
          <p:cNvPr id="147" name="组合 146">
            <a:extLst>
              <a:ext uri="{FF2B5EF4-FFF2-40B4-BE49-F238E27FC236}">
                <a16:creationId xmlns:a16="http://schemas.microsoft.com/office/drawing/2014/main" id="{8640BCBA-89AB-407C-AA00-6DC7BCB46FEC}"/>
              </a:ext>
            </a:extLst>
          </p:cNvPr>
          <p:cNvGrpSpPr/>
          <p:nvPr/>
        </p:nvGrpSpPr>
        <p:grpSpPr>
          <a:xfrm>
            <a:off x="850429" y="3836075"/>
            <a:ext cx="4119820" cy="2681381"/>
            <a:chOff x="765798" y="3904082"/>
            <a:chExt cx="4119820" cy="2681381"/>
          </a:xfrm>
        </p:grpSpPr>
        <p:grpSp>
          <p:nvGrpSpPr>
            <p:cNvPr id="81" name="组合 80">
              <a:extLst>
                <a:ext uri="{FF2B5EF4-FFF2-40B4-BE49-F238E27FC236}">
                  <a16:creationId xmlns:a16="http://schemas.microsoft.com/office/drawing/2014/main" id="{70C5AD2A-8E7D-4603-B36D-27ED8EA879BE}"/>
                </a:ext>
              </a:extLst>
            </p:cNvPr>
            <p:cNvGrpSpPr/>
            <p:nvPr/>
          </p:nvGrpSpPr>
          <p:grpSpPr>
            <a:xfrm>
              <a:off x="3184564" y="3904082"/>
              <a:ext cx="1421110" cy="2204934"/>
              <a:chOff x="1537229" y="4253682"/>
              <a:chExt cx="1421110" cy="2204934"/>
            </a:xfrm>
          </p:grpSpPr>
          <p:sp>
            <p:nvSpPr>
              <p:cNvPr id="46" name="椭圆 45">
                <a:extLst>
                  <a:ext uri="{FF2B5EF4-FFF2-40B4-BE49-F238E27FC236}">
                    <a16:creationId xmlns:a16="http://schemas.microsoft.com/office/drawing/2014/main" id="{995B8ED9-82E8-41C9-92F6-BF9A03E24A3A}"/>
                  </a:ext>
                </a:extLst>
              </p:cNvPr>
              <p:cNvSpPr/>
              <p:nvPr/>
            </p:nvSpPr>
            <p:spPr>
              <a:xfrm>
                <a:off x="1537229" y="4759100"/>
                <a:ext cx="243840" cy="2438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14DDEB3-601C-450F-AFC2-E0BFBC374F31}"/>
                  </a:ext>
                </a:extLst>
              </p:cNvPr>
              <p:cNvSpPr/>
              <p:nvPr/>
            </p:nvSpPr>
            <p:spPr>
              <a:xfrm>
                <a:off x="1541688" y="5252240"/>
                <a:ext cx="243840" cy="2438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ABC2616B-D5FD-4F45-97AF-193CF5ABA51D}"/>
                  </a:ext>
                </a:extLst>
              </p:cNvPr>
              <p:cNvSpPr/>
              <p:nvPr/>
            </p:nvSpPr>
            <p:spPr>
              <a:xfrm>
                <a:off x="1537229" y="5741558"/>
                <a:ext cx="243840" cy="2438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97A7DDE-83CB-4084-8203-1EB5280DFDF1}"/>
                  </a:ext>
                </a:extLst>
              </p:cNvPr>
              <p:cNvSpPr/>
              <p:nvPr/>
            </p:nvSpPr>
            <p:spPr>
              <a:xfrm>
                <a:off x="2704883" y="4253682"/>
                <a:ext cx="243840" cy="2438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7D326F29-463F-4CF9-8433-453D78A347CB}"/>
                  </a:ext>
                </a:extLst>
              </p:cNvPr>
              <p:cNvSpPr/>
              <p:nvPr/>
            </p:nvSpPr>
            <p:spPr>
              <a:xfrm>
                <a:off x="2709342" y="4746822"/>
                <a:ext cx="243840" cy="2438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EBB237E-8C1C-4AA7-80E6-080F211E6D3E}"/>
                  </a:ext>
                </a:extLst>
              </p:cNvPr>
              <p:cNvSpPr/>
              <p:nvPr/>
            </p:nvSpPr>
            <p:spPr>
              <a:xfrm>
                <a:off x="2704883" y="5236140"/>
                <a:ext cx="243840" cy="2438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E9E2192-A814-462F-9A23-70E8E147D609}"/>
                  </a:ext>
                </a:extLst>
              </p:cNvPr>
              <p:cNvSpPr/>
              <p:nvPr/>
            </p:nvSpPr>
            <p:spPr>
              <a:xfrm>
                <a:off x="2714499" y="5725458"/>
                <a:ext cx="243840" cy="2438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5D02B63A-2AA1-4E90-8981-9913F09E4A65}"/>
                  </a:ext>
                </a:extLst>
              </p:cNvPr>
              <p:cNvSpPr/>
              <p:nvPr/>
            </p:nvSpPr>
            <p:spPr>
              <a:xfrm>
                <a:off x="2710040" y="6214776"/>
                <a:ext cx="243840" cy="2438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箭头连接符 54">
                <a:extLst>
                  <a:ext uri="{FF2B5EF4-FFF2-40B4-BE49-F238E27FC236}">
                    <a16:creationId xmlns:a16="http://schemas.microsoft.com/office/drawing/2014/main" id="{BD9510F8-C6E7-4292-94F6-7B3D45B14D66}"/>
                  </a:ext>
                </a:extLst>
              </p:cNvPr>
              <p:cNvCxnSpPr>
                <a:cxnSpLocks/>
                <a:stCxn id="49" idx="2"/>
                <a:endCxn id="46" idx="7"/>
              </p:cNvCxnSpPr>
              <p:nvPr/>
            </p:nvCxnSpPr>
            <p:spPr>
              <a:xfrm flipH="1">
                <a:off x="1745359" y="4375602"/>
                <a:ext cx="959524" cy="419208"/>
              </a:xfrm>
              <a:prstGeom prst="straightConnector1">
                <a:avLst/>
              </a:prstGeom>
              <a:noFill/>
              <a:ln w="19050" cap="flat" cmpd="sng" algn="ctr">
                <a:solidFill>
                  <a:schemeClr val="tx1"/>
                </a:solidFill>
                <a:prstDash val="solid"/>
                <a:tailEnd type="triangle"/>
              </a:ln>
            </p:spPr>
          </p:cxnSp>
          <p:cxnSp>
            <p:nvCxnSpPr>
              <p:cNvPr id="56" name="直接箭头连接符 55">
                <a:extLst>
                  <a:ext uri="{FF2B5EF4-FFF2-40B4-BE49-F238E27FC236}">
                    <a16:creationId xmlns:a16="http://schemas.microsoft.com/office/drawing/2014/main" id="{50C4FFFD-BA9D-4189-9AE7-5D7048230CF6}"/>
                  </a:ext>
                </a:extLst>
              </p:cNvPr>
              <p:cNvCxnSpPr>
                <a:cxnSpLocks/>
                <a:stCxn id="50" idx="2"/>
                <a:endCxn id="46" idx="6"/>
              </p:cNvCxnSpPr>
              <p:nvPr/>
            </p:nvCxnSpPr>
            <p:spPr>
              <a:xfrm flipH="1">
                <a:off x="1781069" y="4868742"/>
                <a:ext cx="928273" cy="12278"/>
              </a:xfrm>
              <a:prstGeom prst="straightConnector1">
                <a:avLst/>
              </a:prstGeom>
              <a:noFill/>
              <a:ln w="19050" cap="flat" cmpd="sng" algn="ctr">
                <a:solidFill>
                  <a:schemeClr val="tx1"/>
                </a:solidFill>
                <a:prstDash val="solid"/>
                <a:tailEnd type="triangle"/>
              </a:ln>
            </p:spPr>
          </p:cxnSp>
          <p:cxnSp>
            <p:nvCxnSpPr>
              <p:cNvPr id="59" name="直接箭头连接符 58">
                <a:extLst>
                  <a:ext uri="{FF2B5EF4-FFF2-40B4-BE49-F238E27FC236}">
                    <a16:creationId xmlns:a16="http://schemas.microsoft.com/office/drawing/2014/main" id="{5F9BEB22-0417-48E0-9686-2835A4880418}"/>
                  </a:ext>
                </a:extLst>
              </p:cNvPr>
              <p:cNvCxnSpPr>
                <a:cxnSpLocks/>
                <a:stCxn id="51" idx="2"/>
                <a:endCxn id="47" idx="6"/>
              </p:cNvCxnSpPr>
              <p:nvPr/>
            </p:nvCxnSpPr>
            <p:spPr>
              <a:xfrm flipH="1">
                <a:off x="1785528" y="5358060"/>
                <a:ext cx="919355" cy="16100"/>
              </a:xfrm>
              <a:prstGeom prst="straightConnector1">
                <a:avLst/>
              </a:prstGeom>
              <a:noFill/>
              <a:ln w="19050" cap="flat" cmpd="sng" algn="ctr">
                <a:solidFill>
                  <a:schemeClr val="tx1"/>
                </a:solidFill>
                <a:prstDash val="solid"/>
                <a:tailEnd type="triangle"/>
              </a:ln>
            </p:spPr>
          </p:cxnSp>
          <p:cxnSp>
            <p:nvCxnSpPr>
              <p:cNvPr id="62" name="直接箭头连接符 61">
                <a:extLst>
                  <a:ext uri="{FF2B5EF4-FFF2-40B4-BE49-F238E27FC236}">
                    <a16:creationId xmlns:a16="http://schemas.microsoft.com/office/drawing/2014/main" id="{3E370EC7-D35E-4F3B-96E1-16394A04424C}"/>
                  </a:ext>
                </a:extLst>
              </p:cNvPr>
              <p:cNvCxnSpPr>
                <a:cxnSpLocks/>
                <a:stCxn id="52" idx="2"/>
                <a:endCxn id="47" idx="5"/>
              </p:cNvCxnSpPr>
              <p:nvPr/>
            </p:nvCxnSpPr>
            <p:spPr>
              <a:xfrm flipH="1" flipV="1">
                <a:off x="1749818" y="5460370"/>
                <a:ext cx="964681" cy="387008"/>
              </a:xfrm>
              <a:prstGeom prst="straightConnector1">
                <a:avLst/>
              </a:prstGeom>
              <a:noFill/>
              <a:ln w="19050" cap="flat" cmpd="sng" algn="ctr">
                <a:solidFill>
                  <a:schemeClr val="tx1"/>
                </a:solidFill>
                <a:prstDash val="solid"/>
                <a:tailEnd type="triangle"/>
              </a:ln>
            </p:spPr>
          </p:cxnSp>
          <p:cxnSp>
            <p:nvCxnSpPr>
              <p:cNvPr id="65" name="直接箭头连接符 64">
                <a:extLst>
                  <a:ext uri="{FF2B5EF4-FFF2-40B4-BE49-F238E27FC236}">
                    <a16:creationId xmlns:a16="http://schemas.microsoft.com/office/drawing/2014/main" id="{8B062E53-C117-4069-AFA5-D03B154A336A}"/>
                  </a:ext>
                </a:extLst>
              </p:cNvPr>
              <p:cNvCxnSpPr>
                <a:cxnSpLocks/>
                <a:stCxn id="50" idx="2"/>
                <a:endCxn id="48" idx="7"/>
              </p:cNvCxnSpPr>
              <p:nvPr/>
            </p:nvCxnSpPr>
            <p:spPr>
              <a:xfrm flipH="1">
                <a:off x="1745359" y="4868742"/>
                <a:ext cx="963983" cy="908526"/>
              </a:xfrm>
              <a:prstGeom prst="straightConnector1">
                <a:avLst/>
              </a:prstGeom>
              <a:noFill/>
              <a:ln w="19050" cap="flat" cmpd="sng" algn="ctr">
                <a:solidFill>
                  <a:schemeClr val="tx1"/>
                </a:solidFill>
                <a:prstDash val="solid"/>
                <a:tailEnd type="triangle"/>
              </a:ln>
            </p:spPr>
          </p:cxnSp>
          <p:cxnSp>
            <p:nvCxnSpPr>
              <p:cNvPr id="68" name="直接箭头连接符 67">
                <a:extLst>
                  <a:ext uri="{FF2B5EF4-FFF2-40B4-BE49-F238E27FC236}">
                    <a16:creationId xmlns:a16="http://schemas.microsoft.com/office/drawing/2014/main" id="{48338D86-C45C-47F5-94E5-E8BE5AA3DD7B}"/>
                  </a:ext>
                </a:extLst>
              </p:cNvPr>
              <p:cNvCxnSpPr>
                <a:cxnSpLocks/>
                <a:stCxn id="53" idx="2"/>
                <a:endCxn id="48" idx="6"/>
              </p:cNvCxnSpPr>
              <p:nvPr/>
            </p:nvCxnSpPr>
            <p:spPr>
              <a:xfrm flipH="1" flipV="1">
                <a:off x="1781069" y="5863478"/>
                <a:ext cx="928971" cy="473218"/>
              </a:xfrm>
              <a:prstGeom prst="straightConnector1">
                <a:avLst/>
              </a:prstGeom>
              <a:noFill/>
              <a:ln w="19050" cap="flat" cmpd="sng" algn="ctr">
                <a:solidFill>
                  <a:schemeClr val="tx1"/>
                </a:solidFill>
                <a:prstDash val="solid"/>
                <a:tailEnd type="triangle"/>
              </a:ln>
            </p:spPr>
          </p:cxnSp>
          <p:cxnSp>
            <p:nvCxnSpPr>
              <p:cNvPr id="71" name="直接箭头连接符 70">
                <a:extLst>
                  <a:ext uri="{FF2B5EF4-FFF2-40B4-BE49-F238E27FC236}">
                    <a16:creationId xmlns:a16="http://schemas.microsoft.com/office/drawing/2014/main" id="{3340811F-AB78-46A6-915D-0E3B59637021}"/>
                  </a:ext>
                </a:extLst>
              </p:cNvPr>
              <p:cNvCxnSpPr>
                <a:cxnSpLocks/>
                <a:stCxn id="53" idx="2"/>
                <a:endCxn id="46" idx="5"/>
              </p:cNvCxnSpPr>
              <p:nvPr/>
            </p:nvCxnSpPr>
            <p:spPr>
              <a:xfrm flipH="1" flipV="1">
                <a:off x="1745359" y="4967230"/>
                <a:ext cx="964681" cy="1369466"/>
              </a:xfrm>
              <a:prstGeom prst="straightConnector1">
                <a:avLst/>
              </a:prstGeom>
              <a:noFill/>
              <a:ln w="19050" cap="flat" cmpd="sng" algn="ctr">
                <a:solidFill>
                  <a:schemeClr val="tx1"/>
                </a:solidFill>
                <a:prstDash val="solid"/>
                <a:tailEnd type="triangle"/>
              </a:ln>
            </p:spPr>
          </p:cxnSp>
          <p:cxnSp>
            <p:nvCxnSpPr>
              <p:cNvPr id="78" name="直接箭头连接符 77">
                <a:extLst>
                  <a:ext uri="{FF2B5EF4-FFF2-40B4-BE49-F238E27FC236}">
                    <a16:creationId xmlns:a16="http://schemas.microsoft.com/office/drawing/2014/main" id="{C7806E6C-5CD6-422A-8B2B-09E20F9E1E86}"/>
                  </a:ext>
                </a:extLst>
              </p:cNvPr>
              <p:cNvCxnSpPr>
                <a:cxnSpLocks/>
                <a:stCxn id="49" idx="2"/>
                <a:endCxn id="47" idx="7"/>
              </p:cNvCxnSpPr>
              <p:nvPr/>
            </p:nvCxnSpPr>
            <p:spPr>
              <a:xfrm flipH="1">
                <a:off x="1749818" y="4375602"/>
                <a:ext cx="955065" cy="912348"/>
              </a:xfrm>
              <a:prstGeom prst="straightConnector1">
                <a:avLst/>
              </a:prstGeom>
              <a:noFill/>
              <a:ln w="19050" cap="flat" cmpd="sng" algn="ctr">
                <a:solidFill>
                  <a:schemeClr val="tx1"/>
                </a:solidFill>
                <a:prstDash val="solid"/>
                <a:tailEnd type="triangle"/>
              </a:ln>
            </p:spPr>
          </p:cxnSp>
        </p:grpSp>
        <p:grpSp>
          <p:nvGrpSpPr>
            <p:cNvPr id="137" name="组合 136">
              <a:extLst>
                <a:ext uri="{FF2B5EF4-FFF2-40B4-BE49-F238E27FC236}">
                  <a16:creationId xmlns:a16="http://schemas.microsoft.com/office/drawing/2014/main" id="{E5A0E778-9ABE-4412-AA8D-9F3E7EEB5360}"/>
                </a:ext>
              </a:extLst>
            </p:cNvPr>
            <p:cNvGrpSpPr/>
            <p:nvPr/>
          </p:nvGrpSpPr>
          <p:grpSpPr>
            <a:xfrm>
              <a:off x="1378708" y="4008415"/>
              <a:ext cx="1069471" cy="1147650"/>
              <a:chOff x="862226" y="3985337"/>
              <a:chExt cx="1069471" cy="1147650"/>
            </a:xfrm>
          </p:grpSpPr>
          <p:sp>
            <p:nvSpPr>
              <p:cNvPr id="82" name="椭圆 81">
                <a:extLst>
                  <a:ext uri="{FF2B5EF4-FFF2-40B4-BE49-F238E27FC236}">
                    <a16:creationId xmlns:a16="http://schemas.microsoft.com/office/drawing/2014/main" id="{791A20F2-4620-4EF8-A47C-53BCF3131E13}"/>
                  </a:ext>
                </a:extLst>
              </p:cNvPr>
              <p:cNvSpPr/>
              <p:nvPr/>
            </p:nvSpPr>
            <p:spPr>
              <a:xfrm>
                <a:off x="862226" y="4438993"/>
                <a:ext cx="243840" cy="2438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E7690E04-CB53-428D-96DD-1B14293A4066}"/>
                  </a:ext>
                </a:extLst>
              </p:cNvPr>
              <p:cNvSpPr/>
              <p:nvPr/>
            </p:nvSpPr>
            <p:spPr>
              <a:xfrm>
                <a:off x="1682848" y="3985337"/>
                <a:ext cx="243840" cy="2438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1EAA0FD8-8BE5-42E2-A5F0-C4CA3BFBD726}"/>
                  </a:ext>
                </a:extLst>
              </p:cNvPr>
              <p:cNvSpPr/>
              <p:nvPr/>
            </p:nvSpPr>
            <p:spPr>
              <a:xfrm>
                <a:off x="1682848" y="4426156"/>
                <a:ext cx="243840" cy="2438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D08D936B-BBD1-49E3-90C6-28F69AE193DC}"/>
                  </a:ext>
                </a:extLst>
              </p:cNvPr>
              <p:cNvSpPr/>
              <p:nvPr/>
            </p:nvSpPr>
            <p:spPr>
              <a:xfrm>
                <a:off x="1687857" y="4889147"/>
                <a:ext cx="243840" cy="2438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箭头连接符 91">
                <a:extLst>
                  <a:ext uri="{FF2B5EF4-FFF2-40B4-BE49-F238E27FC236}">
                    <a16:creationId xmlns:a16="http://schemas.microsoft.com/office/drawing/2014/main" id="{B305154B-BE7E-4C5D-B799-5B61386BCC84}"/>
                  </a:ext>
                </a:extLst>
              </p:cNvPr>
              <p:cNvCxnSpPr>
                <a:cxnSpLocks/>
                <a:stCxn id="83" idx="2"/>
                <a:endCxn id="82" idx="7"/>
              </p:cNvCxnSpPr>
              <p:nvPr/>
            </p:nvCxnSpPr>
            <p:spPr>
              <a:xfrm flipH="1">
                <a:off x="1070356" y="4107257"/>
                <a:ext cx="612492" cy="367446"/>
              </a:xfrm>
              <a:prstGeom prst="straightConnector1">
                <a:avLst/>
              </a:prstGeom>
              <a:noFill/>
              <a:ln w="19050" cap="flat" cmpd="sng" algn="ctr">
                <a:solidFill>
                  <a:schemeClr val="tx1"/>
                </a:solidFill>
                <a:prstDash val="solid"/>
                <a:tailEnd type="triangle"/>
              </a:ln>
            </p:spPr>
          </p:cxnSp>
          <p:cxnSp>
            <p:nvCxnSpPr>
              <p:cNvPr id="96" name="直接箭头连接符 95">
                <a:extLst>
                  <a:ext uri="{FF2B5EF4-FFF2-40B4-BE49-F238E27FC236}">
                    <a16:creationId xmlns:a16="http://schemas.microsoft.com/office/drawing/2014/main" id="{0966CEB6-0C0E-417D-AB8F-36648FB9190D}"/>
                  </a:ext>
                </a:extLst>
              </p:cNvPr>
              <p:cNvCxnSpPr>
                <a:cxnSpLocks/>
                <a:stCxn id="84" idx="2"/>
                <a:endCxn id="82" idx="6"/>
              </p:cNvCxnSpPr>
              <p:nvPr/>
            </p:nvCxnSpPr>
            <p:spPr>
              <a:xfrm flipH="1">
                <a:off x="1106066" y="4548076"/>
                <a:ext cx="576782" cy="12837"/>
              </a:xfrm>
              <a:prstGeom prst="straightConnector1">
                <a:avLst/>
              </a:prstGeom>
              <a:noFill/>
              <a:ln w="19050" cap="flat" cmpd="sng" algn="ctr">
                <a:solidFill>
                  <a:schemeClr val="tx1"/>
                </a:solidFill>
                <a:prstDash val="solid"/>
                <a:tailEnd type="triangle"/>
              </a:ln>
            </p:spPr>
          </p:cxnSp>
          <p:cxnSp>
            <p:nvCxnSpPr>
              <p:cNvPr id="100" name="直接箭头连接符 99">
                <a:extLst>
                  <a:ext uri="{FF2B5EF4-FFF2-40B4-BE49-F238E27FC236}">
                    <a16:creationId xmlns:a16="http://schemas.microsoft.com/office/drawing/2014/main" id="{23BA64C7-7112-4A80-B81D-EA6886796919}"/>
                  </a:ext>
                </a:extLst>
              </p:cNvPr>
              <p:cNvCxnSpPr>
                <a:cxnSpLocks/>
                <a:stCxn id="85" idx="2"/>
                <a:endCxn id="82" idx="5"/>
              </p:cNvCxnSpPr>
              <p:nvPr/>
            </p:nvCxnSpPr>
            <p:spPr>
              <a:xfrm flipH="1" flipV="1">
                <a:off x="1070356" y="4647123"/>
                <a:ext cx="617501" cy="363944"/>
              </a:xfrm>
              <a:prstGeom prst="straightConnector1">
                <a:avLst/>
              </a:prstGeom>
              <a:noFill/>
              <a:ln w="19050" cap="flat" cmpd="sng" algn="ctr">
                <a:solidFill>
                  <a:schemeClr val="tx1"/>
                </a:solidFill>
                <a:prstDash val="solid"/>
                <a:tailEnd type="triangle"/>
              </a:ln>
            </p:spPr>
          </p:cxnSp>
        </p:grpSp>
        <p:grpSp>
          <p:nvGrpSpPr>
            <p:cNvPr id="136" name="组合 135">
              <a:extLst>
                <a:ext uri="{FF2B5EF4-FFF2-40B4-BE49-F238E27FC236}">
                  <a16:creationId xmlns:a16="http://schemas.microsoft.com/office/drawing/2014/main" id="{87760794-FE36-48CC-B581-EC2096BE4843}"/>
                </a:ext>
              </a:extLst>
            </p:cNvPr>
            <p:cNvGrpSpPr/>
            <p:nvPr/>
          </p:nvGrpSpPr>
          <p:grpSpPr>
            <a:xfrm>
              <a:off x="1376271" y="5359165"/>
              <a:ext cx="1076315" cy="1226298"/>
              <a:chOff x="859789" y="5267042"/>
              <a:chExt cx="1076315" cy="1226298"/>
            </a:xfrm>
          </p:grpSpPr>
          <p:sp>
            <p:nvSpPr>
              <p:cNvPr id="86" name="椭圆 85">
                <a:extLst>
                  <a:ext uri="{FF2B5EF4-FFF2-40B4-BE49-F238E27FC236}">
                    <a16:creationId xmlns:a16="http://schemas.microsoft.com/office/drawing/2014/main" id="{3716113F-DD54-420B-A672-C46BB2C06BC4}"/>
                  </a:ext>
                </a:extLst>
              </p:cNvPr>
              <p:cNvSpPr/>
              <p:nvPr/>
            </p:nvSpPr>
            <p:spPr>
              <a:xfrm>
                <a:off x="1692264" y="5760182"/>
                <a:ext cx="243840" cy="2438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6F5C4F65-848A-4C02-ACB1-3169BE40B758}"/>
                  </a:ext>
                </a:extLst>
              </p:cNvPr>
              <p:cNvSpPr/>
              <p:nvPr/>
            </p:nvSpPr>
            <p:spPr>
              <a:xfrm>
                <a:off x="859789" y="5267042"/>
                <a:ext cx="243840" cy="2438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0C34665B-47E8-4FCB-B88D-51CBAE38DDC1}"/>
                  </a:ext>
                </a:extLst>
              </p:cNvPr>
              <p:cNvSpPr/>
              <p:nvPr/>
            </p:nvSpPr>
            <p:spPr>
              <a:xfrm>
                <a:off x="864248" y="5760182"/>
                <a:ext cx="243840" cy="2438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751249DE-F3BD-4039-8508-A75EA9BEC37D}"/>
                  </a:ext>
                </a:extLst>
              </p:cNvPr>
              <p:cNvSpPr/>
              <p:nvPr/>
            </p:nvSpPr>
            <p:spPr>
              <a:xfrm>
                <a:off x="859789" y="6249500"/>
                <a:ext cx="243840" cy="243840"/>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直接箭头连接符 103">
                <a:extLst>
                  <a:ext uri="{FF2B5EF4-FFF2-40B4-BE49-F238E27FC236}">
                    <a16:creationId xmlns:a16="http://schemas.microsoft.com/office/drawing/2014/main" id="{AFDE266A-9567-475C-AB47-186477BD4A68}"/>
                  </a:ext>
                </a:extLst>
              </p:cNvPr>
              <p:cNvCxnSpPr>
                <a:cxnSpLocks/>
                <a:stCxn id="86" idx="2"/>
                <a:endCxn id="89" idx="6"/>
              </p:cNvCxnSpPr>
              <p:nvPr/>
            </p:nvCxnSpPr>
            <p:spPr>
              <a:xfrm flipH="1" flipV="1">
                <a:off x="1103629" y="5388962"/>
                <a:ext cx="588635" cy="493140"/>
              </a:xfrm>
              <a:prstGeom prst="straightConnector1">
                <a:avLst/>
              </a:prstGeom>
              <a:noFill/>
              <a:ln w="19050" cap="flat" cmpd="sng" algn="ctr">
                <a:solidFill>
                  <a:schemeClr val="tx1"/>
                </a:solidFill>
                <a:prstDash val="solid"/>
                <a:tailEnd type="triangle"/>
              </a:ln>
            </p:spPr>
          </p:cxnSp>
          <p:cxnSp>
            <p:nvCxnSpPr>
              <p:cNvPr id="107" name="直接箭头连接符 106">
                <a:extLst>
                  <a:ext uri="{FF2B5EF4-FFF2-40B4-BE49-F238E27FC236}">
                    <a16:creationId xmlns:a16="http://schemas.microsoft.com/office/drawing/2014/main" id="{03AE5631-A129-4F3C-A6E5-EE60F01BA726}"/>
                  </a:ext>
                </a:extLst>
              </p:cNvPr>
              <p:cNvCxnSpPr>
                <a:cxnSpLocks/>
                <a:stCxn id="86" idx="2"/>
                <a:endCxn id="90" idx="6"/>
              </p:cNvCxnSpPr>
              <p:nvPr/>
            </p:nvCxnSpPr>
            <p:spPr>
              <a:xfrm flipH="1">
                <a:off x="1108088" y="5882102"/>
                <a:ext cx="584176" cy="0"/>
              </a:xfrm>
              <a:prstGeom prst="straightConnector1">
                <a:avLst/>
              </a:prstGeom>
              <a:noFill/>
              <a:ln w="19050" cap="flat" cmpd="sng" algn="ctr">
                <a:solidFill>
                  <a:schemeClr val="tx1"/>
                </a:solidFill>
                <a:prstDash val="solid"/>
                <a:tailEnd type="triangle"/>
              </a:ln>
            </p:spPr>
          </p:cxnSp>
          <p:cxnSp>
            <p:nvCxnSpPr>
              <p:cNvPr id="110" name="直接箭头连接符 109">
                <a:extLst>
                  <a:ext uri="{FF2B5EF4-FFF2-40B4-BE49-F238E27FC236}">
                    <a16:creationId xmlns:a16="http://schemas.microsoft.com/office/drawing/2014/main" id="{983DA95A-181D-4E51-A94A-1E7459928553}"/>
                  </a:ext>
                </a:extLst>
              </p:cNvPr>
              <p:cNvCxnSpPr>
                <a:cxnSpLocks/>
                <a:stCxn id="86" idx="2"/>
                <a:endCxn id="91" idx="6"/>
              </p:cNvCxnSpPr>
              <p:nvPr/>
            </p:nvCxnSpPr>
            <p:spPr>
              <a:xfrm flipH="1">
                <a:off x="1103629" y="5882102"/>
                <a:ext cx="588635" cy="489318"/>
              </a:xfrm>
              <a:prstGeom prst="straightConnector1">
                <a:avLst/>
              </a:prstGeom>
              <a:noFill/>
              <a:ln w="19050" cap="flat" cmpd="sng" algn="ctr">
                <a:solidFill>
                  <a:schemeClr val="tx1"/>
                </a:solidFill>
                <a:prstDash val="solid"/>
                <a:tailEnd type="triangle"/>
              </a:ln>
            </p:spPr>
          </p:cxnSp>
        </p:grpSp>
        <p:sp>
          <p:nvSpPr>
            <p:cNvPr id="138" name="文本框 137">
              <a:extLst>
                <a:ext uri="{FF2B5EF4-FFF2-40B4-BE49-F238E27FC236}">
                  <a16:creationId xmlns:a16="http://schemas.microsoft.com/office/drawing/2014/main" id="{0B016060-8BDE-45F3-B717-69B6E52C2136}"/>
                </a:ext>
              </a:extLst>
            </p:cNvPr>
            <p:cNvSpPr txBox="1"/>
            <p:nvPr/>
          </p:nvSpPr>
          <p:spPr>
            <a:xfrm>
              <a:off x="765798" y="3976446"/>
              <a:ext cx="1281418" cy="307777"/>
            </a:xfrm>
            <a:prstGeom prst="rect">
              <a:avLst/>
            </a:prstGeom>
            <a:noFill/>
          </p:spPr>
          <p:txBody>
            <a:bodyPr wrap="square" rtlCol="0">
              <a:spAutoFit/>
            </a:bodyPr>
            <a:lstStyle/>
            <a:p>
              <a:r>
                <a:rPr lang="en-US" altLang="zh-CN" sz="1400" dirty="0">
                  <a:latin typeface="+mn-ea"/>
                  <a:ea typeface="+mn-ea"/>
                </a:rPr>
                <a:t>An authority</a:t>
              </a:r>
              <a:endParaRPr lang="zh-CN" altLang="en-US" sz="1400" dirty="0">
                <a:latin typeface="+mn-ea"/>
                <a:ea typeface="+mn-ea"/>
              </a:endParaRPr>
            </a:p>
          </p:txBody>
        </p:sp>
        <p:sp>
          <p:nvSpPr>
            <p:cNvPr id="139" name="文本框 138">
              <a:extLst>
                <a:ext uri="{FF2B5EF4-FFF2-40B4-BE49-F238E27FC236}">
                  <a16:creationId xmlns:a16="http://schemas.microsoft.com/office/drawing/2014/main" id="{39EB4266-86BE-4A05-BBBB-6CA8E3F3CA02}"/>
                </a:ext>
              </a:extLst>
            </p:cNvPr>
            <p:cNvSpPr txBox="1"/>
            <p:nvPr/>
          </p:nvSpPr>
          <p:spPr>
            <a:xfrm>
              <a:off x="2002174" y="6262816"/>
              <a:ext cx="752987" cy="307776"/>
            </a:xfrm>
            <a:prstGeom prst="rect">
              <a:avLst/>
            </a:prstGeom>
            <a:noFill/>
          </p:spPr>
          <p:txBody>
            <a:bodyPr wrap="square" rtlCol="0">
              <a:spAutoFit/>
            </a:bodyPr>
            <a:lstStyle/>
            <a:p>
              <a:r>
                <a:rPr lang="en-US" altLang="zh-CN" sz="1400" dirty="0">
                  <a:latin typeface="+mn-ea"/>
                  <a:ea typeface="+mn-ea"/>
                </a:rPr>
                <a:t>A Hub</a:t>
              </a:r>
              <a:endParaRPr lang="zh-CN" altLang="en-US" sz="1400" dirty="0">
                <a:latin typeface="+mn-ea"/>
                <a:ea typeface="+mn-ea"/>
              </a:endParaRPr>
            </a:p>
          </p:txBody>
        </p:sp>
        <p:sp>
          <p:nvSpPr>
            <p:cNvPr id="140" name="文本框 139">
              <a:extLst>
                <a:ext uri="{FF2B5EF4-FFF2-40B4-BE49-F238E27FC236}">
                  <a16:creationId xmlns:a16="http://schemas.microsoft.com/office/drawing/2014/main" id="{D3838E6A-7687-43CA-8D64-90749D3ED7CE}"/>
                </a:ext>
              </a:extLst>
            </p:cNvPr>
            <p:cNvSpPr txBox="1"/>
            <p:nvPr/>
          </p:nvSpPr>
          <p:spPr>
            <a:xfrm>
              <a:off x="2776558" y="5712678"/>
              <a:ext cx="1281418" cy="307777"/>
            </a:xfrm>
            <a:prstGeom prst="rect">
              <a:avLst/>
            </a:prstGeom>
            <a:noFill/>
          </p:spPr>
          <p:txBody>
            <a:bodyPr wrap="square" rtlCol="0">
              <a:spAutoFit/>
            </a:bodyPr>
            <a:lstStyle/>
            <a:p>
              <a:r>
                <a:rPr lang="en-US" altLang="zh-CN" sz="1400" dirty="0">
                  <a:latin typeface="+mn-ea"/>
                  <a:ea typeface="+mn-ea"/>
                </a:rPr>
                <a:t>Authorities</a:t>
              </a:r>
              <a:endParaRPr lang="zh-CN" altLang="en-US" sz="1400" dirty="0">
                <a:latin typeface="+mn-ea"/>
                <a:ea typeface="+mn-ea"/>
              </a:endParaRPr>
            </a:p>
          </p:txBody>
        </p:sp>
        <p:sp>
          <p:nvSpPr>
            <p:cNvPr id="141" name="文本框 140">
              <a:extLst>
                <a:ext uri="{FF2B5EF4-FFF2-40B4-BE49-F238E27FC236}">
                  <a16:creationId xmlns:a16="http://schemas.microsoft.com/office/drawing/2014/main" id="{C04927E1-A2DA-42FC-880F-E93FECED6716}"/>
                </a:ext>
              </a:extLst>
            </p:cNvPr>
            <p:cNvSpPr txBox="1"/>
            <p:nvPr/>
          </p:nvSpPr>
          <p:spPr>
            <a:xfrm>
              <a:off x="4168897" y="6155587"/>
              <a:ext cx="716721" cy="307777"/>
            </a:xfrm>
            <a:prstGeom prst="rect">
              <a:avLst/>
            </a:prstGeom>
            <a:noFill/>
          </p:spPr>
          <p:txBody>
            <a:bodyPr wrap="square" rtlCol="0">
              <a:spAutoFit/>
            </a:bodyPr>
            <a:lstStyle/>
            <a:p>
              <a:r>
                <a:rPr lang="en-US" altLang="zh-CN" sz="1400" dirty="0">
                  <a:latin typeface="+mn-ea"/>
                  <a:ea typeface="+mn-ea"/>
                </a:rPr>
                <a:t>Hubs</a:t>
              </a:r>
              <a:endParaRPr lang="zh-CN" altLang="en-US" sz="1400" dirty="0">
                <a:latin typeface="+mn-ea"/>
                <a:ea typeface="+mn-ea"/>
              </a:endParaRPr>
            </a:p>
          </p:txBody>
        </p:sp>
      </p:grpSp>
      <p:sp>
        <p:nvSpPr>
          <p:cNvPr id="142" name="文本框 141">
            <a:extLst>
              <a:ext uri="{FF2B5EF4-FFF2-40B4-BE49-F238E27FC236}">
                <a16:creationId xmlns:a16="http://schemas.microsoft.com/office/drawing/2014/main" id="{C9BC54C2-461E-49B4-A0A4-0711560615E1}"/>
              </a:ext>
            </a:extLst>
          </p:cNvPr>
          <p:cNvSpPr txBox="1"/>
          <p:nvPr/>
        </p:nvSpPr>
        <p:spPr>
          <a:xfrm>
            <a:off x="590311" y="1256887"/>
            <a:ext cx="1281418" cy="523220"/>
          </a:xfrm>
          <a:prstGeom prst="rect">
            <a:avLst/>
          </a:prstGeom>
          <a:noFill/>
        </p:spPr>
        <p:txBody>
          <a:bodyPr wrap="square" rtlCol="0">
            <a:spAutoFit/>
          </a:bodyPr>
          <a:lstStyle/>
          <a:p>
            <a:pPr algn="ctr"/>
            <a:r>
              <a:rPr lang="en-US" altLang="zh-CN" sz="1400" dirty="0">
                <a:latin typeface="+mn-ea"/>
                <a:ea typeface="+mn-ea"/>
              </a:rPr>
              <a:t>Boats</a:t>
            </a:r>
          </a:p>
          <a:p>
            <a:pPr algn="ctr"/>
            <a:r>
              <a:rPr lang="en-US" altLang="zh-CN" sz="1400" dirty="0">
                <a:latin typeface="+mn-ea"/>
                <a:ea typeface="+mn-ea"/>
              </a:rPr>
              <a:t>(Authorities)</a:t>
            </a:r>
            <a:endParaRPr lang="zh-CN" altLang="en-US" sz="1400" dirty="0">
              <a:latin typeface="+mn-ea"/>
              <a:ea typeface="+mn-ea"/>
            </a:endParaRPr>
          </a:p>
        </p:txBody>
      </p:sp>
      <p:sp>
        <p:nvSpPr>
          <p:cNvPr id="143" name="文本框 142">
            <a:extLst>
              <a:ext uri="{FF2B5EF4-FFF2-40B4-BE49-F238E27FC236}">
                <a16:creationId xmlns:a16="http://schemas.microsoft.com/office/drawing/2014/main" id="{71A04206-B4CB-4FFC-AAC8-2884FC1C32A4}"/>
              </a:ext>
            </a:extLst>
          </p:cNvPr>
          <p:cNvSpPr txBox="1"/>
          <p:nvPr/>
        </p:nvSpPr>
        <p:spPr>
          <a:xfrm>
            <a:off x="679288" y="2355445"/>
            <a:ext cx="1038624" cy="523220"/>
          </a:xfrm>
          <a:prstGeom prst="rect">
            <a:avLst/>
          </a:prstGeom>
          <a:noFill/>
        </p:spPr>
        <p:txBody>
          <a:bodyPr wrap="square" rtlCol="0">
            <a:spAutoFit/>
          </a:bodyPr>
          <a:lstStyle/>
          <a:p>
            <a:pPr algn="ctr"/>
            <a:r>
              <a:rPr lang="en-US" altLang="zh-CN" sz="1400" dirty="0">
                <a:latin typeface="+mn-ea"/>
                <a:ea typeface="+mn-ea"/>
              </a:rPr>
              <a:t>Locations(Hubs)</a:t>
            </a:r>
            <a:endParaRPr lang="zh-CN" altLang="en-US" sz="1400" dirty="0">
              <a:latin typeface="+mn-ea"/>
              <a:ea typeface="+mn-ea"/>
            </a:endParaRPr>
          </a:p>
        </p:txBody>
      </p:sp>
      <p:cxnSp>
        <p:nvCxnSpPr>
          <p:cNvPr id="144" name="直接箭头连接符 143">
            <a:extLst>
              <a:ext uri="{FF2B5EF4-FFF2-40B4-BE49-F238E27FC236}">
                <a16:creationId xmlns:a16="http://schemas.microsoft.com/office/drawing/2014/main" id="{42549CB2-2240-4E25-AA92-A76625ED57F9}"/>
              </a:ext>
            </a:extLst>
          </p:cNvPr>
          <p:cNvCxnSpPr>
            <a:cxnSpLocks/>
            <a:stCxn id="44" idx="2"/>
          </p:cNvCxnSpPr>
          <p:nvPr/>
        </p:nvCxnSpPr>
        <p:spPr>
          <a:xfrm flipH="1">
            <a:off x="3239679" y="1659431"/>
            <a:ext cx="812988" cy="538218"/>
          </a:xfrm>
          <a:prstGeom prst="straightConnector1">
            <a:avLst/>
          </a:prstGeom>
          <a:noFill/>
          <a:ln w="28575" cap="flat" cmpd="sng" algn="ctr">
            <a:solidFill>
              <a:schemeClr val="tx1"/>
            </a:solidFill>
            <a:prstDash val="sysDash"/>
            <a:tailEnd type="triangle"/>
          </a:ln>
        </p:spPr>
      </p:cxnSp>
      <p:grpSp>
        <p:nvGrpSpPr>
          <p:cNvPr id="148" name="组合 147">
            <a:extLst>
              <a:ext uri="{FF2B5EF4-FFF2-40B4-BE49-F238E27FC236}">
                <a16:creationId xmlns:a16="http://schemas.microsoft.com/office/drawing/2014/main" id="{B7B1FCCA-DDB6-4DB3-97BD-4B500C64F2C5}"/>
              </a:ext>
            </a:extLst>
          </p:cNvPr>
          <p:cNvGrpSpPr/>
          <p:nvPr/>
        </p:nvGrpSpPr>
        <p:grpSpPr>
          <a:xfrm>
            <a:off x="5259517" y="1745131"/>
            <a:ext cx="6253195" cy="2276417"/>
            <a:chOff x="1252495" y="3010596"/>
            <a:chExt cx="10822639" cy="863536"/>
          </a:xfrm>
        </p:grpSpPr>
        <p:sp>
          <p:nvSpPr>
            <p:cNvPr id="149" name="圆角矩形 20">
              <a:extLst>
                <a:ext uri="{FF2B5EF4-FFF2-40B4-BE49-F238E27FC236}">
                  <a16:creationId xmlns:a16="http://schemas.microsoft.com/office/drawing/2014/main" id="{ACAF6C3E-96E5-4B41-9C76-F54FD7A9B037}"/>
                </a:ext>
              </a:extLst>
            </p:cNvPr>
            <p:cNvSpPr/>
            <p:nvPr/>
          </p:nvSpPr>
          <p:spPr>
            <a:xfrm>
              <a:off x="1252495" y="3147683"/>
              <a:ext cx="10822639" cy="726449"/>
            </a:xfrm>
            <a:prstGeom prst="roundRect">
              <a:avLst>
                <a:gd name="adj" fmla="val 222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7">
              <a:extLst>
                <a:ext uri="{FF2B5EF4-FFF2-40B4-BE49-F238E27FC236}">
                  <a16:creationId xmlns:a16="http://schemas.microsoft.com/office/drawing/2014/main" id="{20A20257-6495-49BC-8B47-024B4322C02D}"/>
                </a:ext>
              </a:extLst>
            </p:cNvPr>
            <p:cNvSpPr/>
            <p:nvPr/>
          </p:nvSpPr>
          <p:spPr>
            <a:xfrm>
              <a:off x="1252495" y="3010596"/>
              <a:ext cx="10822639" cy="137087"/>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HITS</a:t>
              </a:r>
              <a:r>
                <a:rPr lang="zh-CN" altLang="en-US" b="1" dirty="0">
                  <a:solidFill>
                    <a:schemeClr val="tx1"/>
                  </a:solidFill>
                  <a:latin typeface="Arial" panose="020B0604020202020204" pitchFamily="34" charset="0"/>
                  <a:cs typeface="Arial" panose="020B0604020202020204" pitchFamily="34" charset="0"/>
                </a:rPr>
                <a:t>算法及其应用</a:t>
              </a:r>
            </a:p>
          </p:txBody>
        </p:sp>
      </p:grpSp>
      <p:sp>
        <p:nvSpPr>
          <p:cNvPr id="151" name="文本框 150">
            <a:extLst>
              <a:ext uri="{FF2B5EF4-FFF2-40B4-BE49-F238E27FC236}">
                <a16:creationId xmlns:a16="http://schemas.microsoft.com/office/drawing/2014/main" id="{EE9D2691-DF99-4CEC-9C36-30C1DA7FD442}"/>
              </a:ext>
            </a:extLst>
          </p:cNvPr>
          <p:cNvSpPr txBox="1"/>
          <p:nvPr/>
        </p:nvSpPr>
        <p:spPr>
          <a:xfrm>
            <a:off x="5266406" y="2185227"/>
            <a:ext cx="6246306" cy="1745478"/>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什么是</a:t>
            </a:r>
            <a:r>
              <a:rPr lang="en-US" altLang="zh-CN" sz="1400" b="1" dirty="0">
                <a:ea typeface="微软雅黑" panose="020B0503020204020204" pitchFamily="34" charset="-122"/>
                <a:cs typeface="Arial" panose="020B0604020202020204" pitchFamily="34" charset="0"/>
              </a:rPr>
              <a:t>HITS</a:t>
            </a:r>
            <a:r>
              <a:rPr lang="zh-CN" altLang="en-US" sz="1400" b="1" dirty="0">
                <a:ea typeface="微软雅黑" panose="020B0503020204020204" pitchFamily="34" charset="-122"/>
                <a:cs typeface="Arial" panose="020B0604020202020204" pitchFamily="34" charset="0"/>
              </a:rPr>
              <a:t>算法：</a:t>
            </a:r>
            <a:r>
              <a:rPr lang="en-US" altLang="zh-CN" sz="1400" dirty="0">
                <a:latin typeface="+mn-ea"/>
                <a:ea typeface="+mn-ea"/>
              </a:rPr>
              <a:t>HITS(Hyperlink - Induced Topic Search)</a:t>
            </a:r>
            <a:r>
              <a:rPr lang="zh-CN" altLang="en-US" sz="1400" dirty="0">
                <a:latin typeface="+mn-ea"/>
                <a:ea typeface="+mn-ea"/>
              </a:rPr>
              <a:t>算法，</a:t>
            </a:r>
            <a:r>
              <a:rPr lang="zh-CN" altLang="en-US" sz="1400" dirty="0">
                <a:ea typeface="微软雅黑" panose="020B0503020204020204" pitchFamily="34" charset="-122"/>
                <a:cs typeface="Arial" panose="020B0604020202020204" pitchFamily="34" charset="0"/>
              </a:rPr>
              <a:t>是</a:t>
            </a:r>
            <a:r>
              <a:rPr lang="zh-CN" altLang="en-US" sz="1400" dirty="0">
                <a:latin typeface="+mn-ea"/>
                <a:ea typeface="+mn-ea"/>
                <a:cs typeface="Arial" panose="020B0604020202020204" pitchFamily="34" charset="0"/>
              </a:rPr>
              <a:t>搜索引擎链接分析的基础算法。通常用来给出网页质量的排序。</a:t>
            </a:r>
            <a:endParaRPr lang="en-US" altLang="zh-CN" sz="1400" dirty="0">
              <a:latin typeface="+mn-ea"/>
              <a:ea typeface="+mn-ea"/>
              <a:cs typeface="Arial" panose="020B0604020202020204" pitchFamily="34" charset="0"/>
            </a:endParaRPr>
          </a:p>
          <a:p>
            <a:pPr marL="285750" indent="-285750">
              <a:lnSpc>
                <a:spcPct val="130000"/>
              </a:lnSpc>
              <a:buFont typeface="Wingdings" panose="05000000000000000000" pitchFamily="2" charset="2"/>
              <a:buChar char="Ø"/>
            </a:pPr>
            <a:r>
              <a:rPr lang="en-US" altLang="zh-CN" sz="1400" dirty="0">
                <a:latin typeface="+mn-ea"/>
                <a:ea typeface="+mn-ea"/>
                <a:cs typeface="Arial" panose="020B0604020202020204" pitchFamily="34" charset="0"/>
              </a:rPr>
              <a:t>HITS</a:t>
            </a:r>
            <a:r>
              <a:rPr lang="zh-CN" altLang="en-US" sz="1400" dirty="0">
                <a:latin typeface="+mn-ea"/>
                <a:ea typeface="+mn-ea"/>
                <a:cs typeface="Arial" panose="020B0604020202020204" pitchFamily="34" charset="0"/>
              </a:rPr>
              <a:t>算法中，</a:t>
            </a:r>
            <a:r>
              <a:rPr lang="en-US" altLang="zh-CN" sz="1400" dirty="0">
                <a:latin typeface="+mn-ea"/>
                <a:ea typeface="+mn-ea"/>
                <a:cs typeface="Arial" panose="020B0604020202020204" pitchFamily="34" charset="0"/>
              </a:rPr>
              <a:t>Authority</a:t>
            </a:r>
            <a:r>
              <a:rPr lang="zh-CN" altLang="en-US" sz="1400" dirty="0">
                <a:latin typeface="+mn-ea"/>
                <a:ea typeface="+mn-ea"/>
                <a:cs typeface="Arial" panose="020B0604020202020204" pitchFamily="34" charset="0"/>
              </a:rPr>
              <a:t>代表一系列高质量网页，</a:t>
            </a:r>
            <a:r>
              <a:rPr lang="en-US" altLang="zh-CN" sz="1400" dirty="0">
                <a:latin typeface="+mn-ea"/>
                <a:ea typeface="+mn-ea"/>
                <a:cs typeface="Arial" panose="020B0604020202020204" pitchFamily="34" charset="0"/>
              </a:rPr>
              <a:t>Hub</a:t>
            </a:r>
            <a:r>
              <a:rPr lang="zh-CN" altLang="en-US" sz="1400" dirty="0">
                <a:latin typeface="+mn-ea"/>
                <a:ea typeface="+mn-ea"/>
                <a:cs typeface="Arial" panose="020B0604020202020204" pitchFamily="34" charset="0"/>
              </a:rPr>
              <a:t>则代表指向高质量网页的一系列网页。高质量的</a:t>
            </a:r>
            <a:r>
              <a:rPr lang="en-US" altLang="zh-CN" sz="1400" dirty="0">
                <a:latin typeface="+mn-ea"/>
                <a:ea typeface="+mn-ea"/>
                <a:cs typeface="Arial" panose="020B0604020202020204" pitchFamily="34" charset="0"/>
              </a:rPr>
              <a:t>Hub</a:t>
            </a:r>
            <a:r>
              <a:rPr lang="zh-CN" altLang="en-US" sz="1400" dirty="0">
                <a:latin typeface="+mn-ea"/>
                <a:ea typeface="+mn-ea"/>
                <a:cs typeface="Arial" panose="020B0604020202020204" pitchFamily="34" charset="0"/>
              </a:rPr>
              <a:t>网页会指向高质量的</a:t>
            </a:r>
            <a:r>
              <a:rPr lang="en-US" altLang="zh-CN" sz="1400" dirty="0">
                <a:latin typeface="+mn-ea"/>
                <a:ea typeface="+mn-ea"/>
                <a:cs typeface="Arial" panose="020B0604020202020204" pitchFamily="34" charset="0"/>
              </a:rPr>
              <a:t>Authority</a:t>
            </a:r>
            <a:r>
              <a:rPr lang="zh-CN" altLang="en-US" sz="1400" dirty="0">
                <a:latin typeface="+mn-ea"/>
                <a:ea typeface="+mn-ea"/>
                <a:cs typeface="Arial" panose="020B0604020202020204" pitchFamily="34" charset="0"/>
              </a:rPr>
              <a:t>网页，而高质量的</a:t>
            </a:r>
            <a:r>
              <a:rPr lang="en-US" altLang="zh-CN" sz="1400" dirty="0">
                <a:latin typeface="+mn-ea"/>
                <a:ea typeface="+mn-ea"/>
                <a:cs typeface="Arial" panose="020B0604020202020204" pitchFamily="34" charset="0"/>
              </a:rPr>
              <a:t>Authority</a:t>
            </a:r>
            <a:r>
              <a:rPr lang="zh-CN" altLang="en-US" sz="1400" dirty="0">
                <a:latin typeface="+mn-ea"/>
                <a:ea typeface="+mn-ea"/>
                <a:cs typeface="Arial" panose="020B0604020202020204" pitchFamily="34" charset="0"/>
              </a:rPr>
              <a:t>网页则会被高质量的</a:t>
            </a:r>
            <a:r>
              <a:rPr lang="en-US" altLang="zh-CN" sz="1400" dirty="0">
                <a:latin typeface="+mn-ea"/>
                <a:ea typeface="+mn-ea"/>
                <a:cs typeface="Arial" panose="020B0604020202020204" pitchFamily="34" charset="0"/>
              </a:rPr>
              <a:t>Hub</a:t>
            </a:r>
            <a:r>
              <a:rPr lang="zh-CN" altLang="en-US" sz="1400" dirty="0">
                <a:latin typeface="+mn-ea"/>
                <a:ea typeface="+mn-ea"/>
                <a:cs typeface="Arial" panose="020B0604020202020204" pitchFamily="34" charset="0"/>
              </a:rPr>
              <a:t>网页指向。</a:t>
            </a:r>
            <a:endParaRPr lang="en-US" altLang="zh-CN" sz="1400" dirty="0">
              <a:latin typeface="+mn-ea"/>
              <a:ea typeface="+mn-ea"/>
              <a:cs typeface="Arial" panose="020B0604020202020204" pitchFamily="34" charset="0"/>
            </a:endParaRPr>
          </a:p>
          <a:p>
            <a:pPr marL="285750" indent="-285750">
              <a:lnSpc>
                <a:spcPct val="130000"/>
              </a:lnSpc>
              <a:buFont typeface="Wingdings" panose="05000000000000000000" pitchFamily="2" charset="2"/>
              <a:buChar char="Ø"/>
            </a:pPr>
            <a:r>
              <a:rPr lang="en-US" altLang="zh-CN" sz="1400" dirty="0">
                <a:latin typeface="+mn-ea"/>
                <a:ea typeface="+mn-ea"/>
                <a:cs typeface="Arial" panose="020B0604020202020204" pitchFamily="34" charset="0"/>
              </a:rPr>
              <a:t>HITS</a:t>
            </a:r>
            <a:r>
              <a:rPr lang="zh-CN" altLang="en-US" sz="1400" dirty="0">
                <a:latin typeface="+mn-ea"/>
                <a:ea typeface="+mn-ea"/>
                <a:cs typeface="Arial" panose="020B0604020202020204" pitchFamily="34" charset="0"/>
              </a:rPr>
              <a:t>算法通过迭代计算网页的</a:t>
            </a:r>
            <a:r>
              <a:rPr lang="en-US" altLang="zh-CN" sz="1400" dirty="0">
                <a:latin typeface="+mn-ea"/>
                <a:ea typeface="+mn-ea"/>
                <a:cs typeface="Arial" panose="020B0604020202020204" pitchFamily="34" charset="0"/>
              </a:rPr>
              <a:t>Authority</a:t>
            </a:r>
            <a:r>
              <a:rPr lang="zh-CN" altLang="en-US" sz="1400" dirty="0">
                <a:latin typeface="+mn-ea"/>
                <a:ea typeface="+mn-ea"/>
                <a:cs typeface="Arial" panose="020B0604020202020204" pitchFamily="34" charset="0"/>
              </a:rPr>
              <a:t>值作为网页质量的排序依据。</a:t>
            </a:r>
            <a:endParaRPr lang="en-US" altLang="zh-CN" sz="1400" dirty="0">
              <a:latin typeface="+mn-ea"/>
              <a:ea typeface="+mn-ea"/>
              <a:cs typeface="Arial" panose="020B0604020202020204" pitchFamily="34" charset="0"/>
            </a:endParaRPr>
          </a:p>
        </p:txBody>
      </p:sp>
      <p:sp>
        <p:nvSpPr>
          <p:cNvPr id="152" name="圆角矩形 14">
            <a:extLst>
              <a:ext uri="{FF2B5EF4-FFF2-40B4-BE49-F238E27FC236}">
                <a16:creationId xmlns:a16="http://schemas.microsoft.com/office/drawing/2014/main" id="{28AB32FF-DCF1-45DD-9979-19B3304D36E5}"/>
              </a:ext>
            </a:extLst>
          </p:cNvPr>
          <p:cNvSpPr/>
          <p:nvPr/>
        </p:nvSpPr>
        <p:spPr>
          <a:xfrm>
            <a:off x="5256135" y="4021173"/>
            <a:ext cx="6246306" cy="1922967"/>
          </a:xfrm>
          <a:prstGeom prst="roundRect">
            <a:avLst>
              <a:gd name="adj" fmla="val 5712"/>
            </a:avLst>
          </a:prstGeom>
          <a:solidFill>
            <a:schemeClr val="accent2">
              <a:lumMod val="20000"/>
              <a:lumOff val="80000"/>
            </a:schemeClr>
          </a:solidFill>
        </p:spPr>
        <p:txBody>
          <a:bodyPr wrap="square" anchor="b">
            <a:noAutofit/>
          </a:bodyPr>
          <a:lstStyle/>
          <a:p>
            <a:endParaRPr lang="en-US" altLang="zh-CN" dirty="0"/>
          </a:p>
        </p:txBody>
      </p:sp>
      <p:sp>
        <p:nvSpPr>
          <p:cNvPr id="153" name="文本框 152">
            <a:extLst>
              <a:ext uri="{FF2B5EF4-FFF2-40B4-BE49-F238E27FC236}">
                <a16:creationId xmlns:a16="http://schemas.microsoft.com/office/drawing/2014/main" id="{A118D41E-3095-4FE1-AAD8-9B8693B6C2FD}"/>
              </a:ext>
            </a:extLst>
          </p:cNvPr>
          <p:cNvSpPr txBox="1"/>
          <p:nvPr/>
        </p:nvSpPr>
        <p:spPr>
          <a:xfrm>
            <a:off x="5256135" y="4104324"/>
            <a:ext cx="6246306" cy="1745478"/>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altLang="zh-CN" sz="1400" b="1" dirty="0">
                <a:latin typeface="+mn-ea"/>
                <a:ea typeface="+mn-ea"/>
                <a:cs typeface="Arial" panose="020B0604020202020204" pitchFamily="34" charset="0"/>
              </a:rPr>
              <a:t>HITS</a:t>
            </a:r>
            <a:r>
              <a:rPr lang="zh-CN" altLang="en-US" sz="1400" b="1" dirty="0">
                <a:latin typeface="+mn-ea"/>
                <a:ea typeface="+mn-ea"/>
                <a:cs typeface="Arial" panose="020B0604020202020204" pitchFamily="34" charset="0"/>
              </a:rPr>
              <a:t>算法在</a:t>
            </a:r>
            <a:r>
              <a:rPr lang="en-US" altLang="zh-CN" sz="1400" b="1" dirty="0">
                <a:latin typeface="+mn-ea"/>
                <a:ea typeface="+mn-ea"/>
                <a:cs typeface="Arial" panose="020B0604020202020204" pitchFamily="34" charset="0"/>
              </a:rPr>
              <a:t>POI</a:t>
            </a:r>
            <a:r>
              <a:rPr lang="zh-CN" altLang="en-US" sz="1400" b="1" dirty="0">
                <a:latin typeface="+mn-ea"/>
                <a:ea typeface="+mn-ea"/>
                <a:cs typeface="Arial" panose="020B0604020202020204" pitchFamily="34" charset="0"/>
              </a:rPr>
              <a:t>热度排序中的应用：</a:t>
            </a:r>
            <a:r>
              <a:rPr lang="zh-CN" altLang="en-US" sz="1400" dirty="0">
                <a:latin typeface="+mn-ea"/>
                <a:ea typeface="+mn-ea"/>
                <a:cs typeface="Arial" panose="020B0604020202020204" pitchFamily="34" charset="0"/>
              </a:rPr>
              <a:t>在轨迹分析中，</a:t>
            </a:r>
            <a:r>
              <a:rPr lang="en-US" altLang="zh-CN" sz="1400" dirty="0">
                <a:latin typeface="+mn-ea"/>
                <a:ea typeface="+mn-ea"/>
                <a:cs typeface="Arial" panose="020B0604020202020204" pitchFamily="34" charset="0"/>
              </a:rPr>
              <a:t>POI</a:t>
            </a:r>
            <a:r>
              <a:rPr lang="zh-CN" altLang="en-US" sz="1400" dirty="0">
                <a:latin typeface="+mn-ea"/>
                <a:ea typeface="+mn-ea"/>
                <a:cs typeface="Arial" panose="020B0604020202020204" pitchFamily="34" charset="0"/>
              </a:rPr>
              <a:t>扮演了</a:t>
            </a:r>
            <a:r>
              <a:rPr lang="en-US" altLang="zh-CN" sz="1400" dirty="0">
                <a:solidFill>
                  <a:srgbClr val="C00000"/>
                </a:solidFill>
                <a:latin typeface="+mn-ea"/>
                <a:ea typeface="+mn-ea"/>
                <a:cs typeface="Arial" panose="020B0604020202020204" pitchFamily="34" charset="0"/>
              </a:rPr>
              <a:t>Authority</a:t>
            </a:r>
            <a:r>
              <a:rPr lang="zh-CN" altLang="en-US" sz="1400" dirty="0">
                <a:latin typeface="+mn-ea"/>
                <a:ea typeface="+mn-ea"/>
                <a:cs typeface="Arial" panose="020B0604020202020204" pitchFamily="34" charset="0"/>
              </a:rPr>
              <a:t>的角色；而每条船则代表了指向</a:t>
            </a:r>
            <a:r>
              <a:rPr lang="en-US" altLang="zh-CN" sz="1400" dirty="0">
                <a:solidFill>
                  <a:srgbClr val="C00000"/>
                </a:solidFill>
                <a:latin typeface="+mn-ea"/>
                <a:ea typeface="+mn-ea"/>
                <a:cs typeface="Arial" panose="020B0604020202020204" pitchFamily="34" charset="0"/>
              </a:rPr>
              <a:t>Authority</a:t>
            </a:r>
            <a:r>
              <a:rPr lang="zh-CN" altLang="en-US" sz="1400" dirty="0">
                <a:latin typeface="+mn-ea"/>
                <a:ea typeface="+mn-ea"/>
                <a:cs typeface="Arial" panose="020B0604020202020204" pitchFamily="34" charset="0"/>
              </a:rPr>
              <a:t>的</a:t>
            </a:r>
            <a:r>
              <a:rPr lang="en-US" altLang="zh-CN" sz="1400" dirty="0">
                <a:solidFill>
                  <a:srgbClr val="C00000"/>
                </a:solidFill>
                <a:latin typeface="+mn-ea"/>
                <a:ea typeface="+mn-ea"/>
                <a:cs typeface="Arial" panose="020B0604020202020204" pitchFamily="34" charset="0"/>
              </a:rPr>
              <a:t>Hub</a:t>
            </a:r>
            <a:r>
              <a:rPr lang="zh-CN" altLang="en-US" sz="1400" dirty="0">
                <a:latin typeface="+mn-ea"/>
                <a:ea typeface="+mn-ea"/>
                <a:cs typeface="Arial" panose="020B0604020202020204" pitchFamily="34" charset="0"/>
              </a:rPr>
              <a:t>。</a:t>
            </a:r>
            <a:endParaRPr lang="en-US" altLang="zh-CN" sz="1400" dirty="0">
              <a:latin typeface="+mn-ea"/>
              <a:ea typeface="+mn-ea"/>
              <a:cs typeface="Arial" panose="020B0604020202020204" pitchFamily="34" charset="0"/>
            </a:endParaRPr>
          </a:p>
          <a:p>
            <a:pPr marL="285750" indent="-285750">
              <a:lnSpc>
                <a:spcPct val="130000"/>
              </a:lnSpc>
              <a:buFont typeface="Wingdings" panose="05000000000000000000" pitchFamily="2" charset="2"/>
              <a:buChar char="Ø"/>
            </a:pPr>
            <a:r>
              <a:rPr lang="zh-CN" altLang="en-US" sz="1400" dirty="0">
                <a:latin typeface="+mn-ea"/>
                <a:ea typeface="+mn-ea"/>
                <a:cs typeface="Arial" panose="020B0604020202020204" pitchFamily="34" charset="0"/>
              </a:rPr>
              <a:t>通过迭代，可以计算每个</a:t>
            </a:r>
            <a:r>
              <a:rPr lang="en-US" altLang="zh-CN" sz="1400" dirty="0">
                <a:solidFill>
                  <a:srgbClr val="C00000"/>
                </a:solidFill>
                <a:latin typeface="+mn-ea"/>
                <a:ea typeface="+mn-ea"/>
                <a:cs typeface="Arial" panose="020B0604020202020204" pitchFamily="34" charset="0"/>
              </a:rPr>
              <a:t>POI(</a:t>
            </a:r>
            <a:r>
              <a:rPr lang="en-US" altLang="zh-CN" sz="1400" dirty="0">
                <a:solidFill>
                  <a:srgbClr val="C00000"/>
                </a:solidFill>
                <a:latin typeface="+mn-ea"/>
                <a:cs typeface="Arial" panose="020B0604020202020204" pitchFamily="34" charset="0"/>
              </a:rPr>
              <a:t>Authority</a:t>
            </a:r>
            <a:r>
              <a:rPr lang="en-US" altLang="zh-CN" sz="1400" dirty="0">
                <a:solidFill>
                  <a:srgbClr val="C00000"/>
                </a:solidFill>
                <a:latin typeface="+mn-ea"/>
                <a:ea typeface="+mn-ea"/>
                <a:cs typeface="Arial" panose="020B0604020202020204" pitchFamily="34" charset="0"/>
              </a:rPr>
              <a:t>)</a:t>
            </a:r>
            <a:r>
              <a:rPr lang="zh-CN" altLang="en-US" sz="1400" dirty="0">
                <a:latin typeface="+mn-ea"/>
                <a:ea typeface="+mn-ea"/>
                <a:cs typeface="Arial" panose="020B0604020202020204" pitchFamily="34" charset="0"/>
              </a:rPr>
              <a:t>的热度，以及访问过该</a:t>
            </a:r>
            <a:r>
              <a:rPr lang="en-US" altLang="zh-CN" sz="1400" dirty="0">
                <a:latin typeface="+mn-ea"/>
                <a:ea typeface="+mn-ea"/>
                <a:cs typeface="Arial" panose="020B0604020202020204" pitchFamily="34" charset="0"/>
              </a:rPr>
              <a:t>POI</a:t>
            </a:r>
            <a:r>
              <a:rPr lang="zh-CN" altLang="en-US" sz="1400" dirty="0">
                <a:latin typeface="+mn-ea"/>
                <a:ea typeface="+mn-ea"/>
                <a:cs typeface="Arial" panose="020B0604020202020204" pitchFamily="34" charset="0"/>
              </a:rPr>
              <a:t>的渔船</a:t>
            </a:r>
            <a:r>
              <a:rPr lang="en-US" altLang="zh-CN" sz="1400" dirty="0">
                <a:solidFill>
                  <a:srgbClr val="C00000"/>
                </a:solidFill>
                <a:latin typeface="+mn-ea"/>
                <a:ea typeface="+mn-ea"/>
                <a:cs typeface="Arial" panose="020B0604020202020204" pitchFamily="34" charset="0"/>
              </a:rPr>
              <a:t>(Hub)</a:t>
            </a:r>
            <a:r>
              <a:rPr lang="zh-CN" altLang="en-US" sz="1400" dirty="0">
                <a:latin typeface="+mn-ea"/>
                <a:ea typeface="+mn-ea"/>
                <a:cs typeface="Arial" panose="020B0604020202020204" pitchFamily="34" charset="0"/>
              </a:rPr>
              <a:t>的权威程度。并以此对</a:t>
            </a:r>
            <a:r>
              <a:rPr lang="en-US" altLang="zh-CN" sz="1400" dirty="0">
                <a:latin typeface="+mn-ea"/>
                <a:ea typeface="+mn-ea"/>
                <a:cs typeface="Arial" panose="020B0604020202020204" pitchFamily="34" charset="0"/>
              </a:rPr>
              <a:t>POI</a:t>
            </a:r>
            <a:r>
              <a:rPr lang="zh-CN" altLang="en-US" sz="1400" dirty="0">
                <a:latin typeface="+mn-ea"/>
                <a:ea typeface="+mn-ea"/>
                <a:cs typeface="Arial" panose="020B0604020202020204" pitchFamily="34" charset="0"/>
              </a:rPr>
              <a:t>的热度进行排序。</a:t>
            </a:r>
            <a:endParaRPr lang="en-US" altLang="zh-CN" sz="1400" dirty="0">
              <a:latin typeface="+mn-ea"/>
              <a:ea typeface="+mn-ea"/>
              <a:cs typeface="Arial" panose="020B0604020202020204" pitchFamily="34" charset="0"/>
            </a:endParaRPr>
          </a:p>
          <a:p>
            <a:pPr marL="285750" indent="-285750">
              <a:lnSpc>
                <a:spcPct val="130000"/>
              </a:lnSpc>
              <a:buFont typeface="Wingdings" panose="05000000000000000000" pitchFamily="2" charset="2"/>
              <a:buChar char="Ø"/>
            </a:pPr>
            <a:r>
              <a:rPr lang="zh-CN" altLang="en-US" sz="1400" dirty="0">
                <a:latin typeface="+mn-ea"/>
                <a:ea typeface="+mn-ea"/>
                <a:cs typeface="Arial" panose="020B0604020202020204" pitchFamily="34" charset="0"/>
              </a:rPr>
              <a:t>该场景中，既可以计算复赛后续给定的渔场区域的热度情况，也可以计算我们通过算法抽取的</a:t>
            </a:r>
            <a:r>
              <a:rPr lang="en-US" altLang="zh-CN" sz="1400" dirty="0">
                <a:latin typeface="+mn-ea"/>
                <a:ea typeface="+mn-ea"/>
                <a:cs typeface="Arial" panose="020B0604020202020204" pitchFamily="34" charset="0"/>
              </a:rPr>
              <a:t>POI</a:t>
            </a:r>
            <a:r>
              <a:rPr lang="zh-CN" altLang="en-US" sz="1400" dirty="0">
                <a:latin typeface="+mn-ea"/>
                <a:ea typeface="+mn-ea"/>
                <a:cs typeface="Arial" panose="020B0604020202020204" pitchFamily="34" charset="0"/>
              </a:rPr>
              <a:t>的热点排序。</a:t>
            </a:r>
            <a:endParaRPr lang="en-US" altLang="zh-CN" sz="1400" dirty="0">
              <a:latin typeface="+mn-ea"/>
              <a:ea typeface="+mn-ea"/>
              <a:cs typeface="Arial" panose="020B0604020202020204" pitchFamily="34" charset="0"/>
            </a:endParaRPr>
          </a:p>
        </p:txBody>
      </p:sp>
      <p:sp>
        <p:nvSpPr>
          <p:cNvPr id="2" name="灯片编号占位符 1">
            <a:extLst>
              <a:ext uri="{FF2B5EF4-FFF2-40B4-BE49-F238E27FC236}">
                <a16:creationId xmlns:a16="http://schemas.microsoft.com/office/drawing/2014/main" id="{870CD056-E98C-4F8A-8B60-9DB31E448682}"/>
              </a:ext>
            </a:extLst>
          </p:cNvPr>
          <p:cNvSpPr>
            <a:spLocks noGrp="1"/>
          </p:cNvSpPr>
          <p:nvPr>
            <p:ph type="sldNum" sz="quarter" idx="10"/>
          </p:nvPr>
        </p:nvSpPr>
        <p:spPr/>
        <p:txBody>
          <a:bodyPr/>
          <a:lstStyle/>
          <a:p>
            <a:pPr>
              <a:defRPr/>
            </a:pPr>
            <a:fld id="{448D2F9F-663C-42D7-B659-B78D1D99B89B}" type="slidenum">
              <a:rPr lang="en-US" altLang="zh-CN" smtClean="0"/>
              <a:t>24</a:t>
            </a:fld>
            <a:endParaRPr lang="en-US" altLang="zh-CN" dirty="0"/>
          </a:p>
        </p:txBody>
      </p:sp>
    </p:spTree>
    <p:extLst>
      <p:ext uri="{BB962C8B-B14F-4D97-AF65-F5344CB8AC3E}">
        <p14:creationId xmlns:p14="http://schemas.microsoft.com/office/powerpoint/2010/main" val="370304605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问题</a:t>
            </a:r>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解决方案：基于</a:t>
            </a:r>
            <a:r>
              <a:rPr lang="en-US" altLang="zh-CN" dirty="0">
                <a:latin typeface="Arial" panose="020B0604020202020204" pitchFamily="34" charset="0"/>
                <a:cs typeface="Arial" panose="020B0604020202020204" pitchFamily="34" charset="0"/>
              </a:rPr>
              <a:t>HITS</a:t>
            </a:r>
            <a:r>
              <a:rPr lang="zh-CN" altLang="en-US" dirty="0">
                <a:latin typeface="Arial" panose="020B0604020202020204" pitchFamily="34" charset="0"/>
                <a:cs typeface="Arial" panose="020B0604020202020204" pitchFamily="34" charset="0"/>
              </a:rPr>
              <a:t>算法的</a:t>
            </a:r>
            <a:r>
              <a:rPr lang="en-US" altLang="zh-CN" dirty="0">
                <a:latin typeface="Arial" panose="020B0604020202020204" pitchFamily="34" charset="0"/>
                <a:cs typeface="Arial" panose="020B0604020202020204" pitchFamily="34" charset="0"/>
              </a:rPr>
              <a:t>POI</a:t>
            </a:r>
            <a:r>
              <a:rPr lang="zh-CN" altLang="en-US" dirty="0">
                <a:latin typeface="Arial" panose="020B0604020202020204" pitchFamily="34" charset="0"/>
                <a:cs typeface="Arial" panose="020B0604020202020204" pitchFamily="34" charset="0"/>
              </a:rPr>
              <a:t>热度排序</a:t>
            </a:r>
          </a:p>
        </p:txBody>
      </p:sp>
      <p:pic>
        <p:nvPicPr>
          <p:cNvPr id="3" name="图片 2">
            <a:extLst>
              <a:ext uri="{FF2B5EF4-FFF2-40B4-BE49-F238E27FC236}">
                <a16:creationId xmlns:a16="http://schemas.microsoft.com/office/drawing/2014/main" id="{52BCA234-16C6-4BCA-9207-08E2F393BE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6072" y="1233488"/>
            <a:ext cx="4486061" cy="4850871"/>
          </a:xfrm>
          <a:prstGeom prst="rect">
            <a:avLst/>
          </a:prstGeom>
        </p:spPr>
      </p:pic>
      <p:pic>
        <p:nvPicPr>
          <p:cNvPr id="5" name="图片 4">
            <a:extLst>
              <a:ext uri="{FF2B5EF4-FFF2-40B4-BE49-F238E27FC236}">
                <a16:creationId xmlns:a16="http://schemas.microsoft.com/office/drawing/2014/main" id="{1FFB891F-3BD9-4694-9664-7427D6BF3D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9869" y="1233488"/>
            <a:ext cx="4487844" cy="4852800"/>
          </a:xfrm>
          <a:prstGeom prst="rect">
            <a:avLst/>
          </a:prstGeom>
        </p:spPr>
      </p:pic>
      <p:sp>
        <p:nvSpPr>
          <p:cNvPr id="7" name="文本框 6">
            <a:extLst>
              <a:ext uri="{FF2B5EF4-FFF2-40B4-BE49-F238E27FC236}">
                <a16:creationId xmlns:a16="http://schemas.microsoft.com/office/drawing/2014/main" id="{A238342C-A03D-42C2-9C03-B8DA0BE059FB}"/>
              </a:ext>
            </a:extLst>
          </p:cNvPr>
          <p:cNvSpPr txBox="1"/>
          <p:nvPr/>
        </p:nvSpPr>
        <p:spPr>
          <a:xfrm>
            <a:off x="2649611" y="6086289"/>
            <a:ext cx="1823138" cy="523220"/>
          </a:xfrm>
          <a:prstGeom prst="rect">
            <a:avLst/>
          </a:prstGeom>
          <a:noFill/>
        </p:spPr>
        <p:txBody>
          <a:bodyPr wrap="square" rtlCol="0">
            <a:spAutoFit/>
          </a:bodyPr>
          <a:lstStyle/>
          <a:p>
            <a:pPr algn="ctr"/>
            <a:r>
              <a:rPr lang="en-US" altLang="zh-CN" sz="1400" b="1" dirty="0">
                <a:latin typeface="+mn-ea"/>
                <a:ea typeface="+mn-ea"/>
              </a:rPr>
              <a:t>Authorities</a:t>
            </a:r>
            <a:r>
              <a:rPr lang="zh-CN" altLang="en-US" sz="1400" b="1" dirty="0">
                <a:latin typeface="+mn-ea"/>
                <a:ea typeface="+mn-ea"/>
              </a:rPr>
              <a:t>值前</a:t>
            </a:r>
            <a:r>
              <a:rPr lang="en-US" altLang="zh-CN" sz="1400" b="1" dirty="0">
                <a:latin typeface="+mn-ea"/>
                <a:ea typeface="+mn-ea"/>
              </a:rPr>
              <a:t>30</a:t>
            </a:r>
            <a:r>
              <a:rPr lang="zh-CN" altLang="en-US" sz="1400" b="1" dirty="0">
                <a:latin typeface="+mn-ea"/>
                <a:ea typeface="+mn-ea"/>
              </a:rPr>
              <a:t>的</a:t>
            </a:r>
            <a:r>
              <a:rPr lang="en-US" altLang="zh-CN" sz="1400" b="1" dirty="0">
                <a:latin typeface="+mn-ea"/>
                <a:ea typeface="+mn-ea"/>
              </a:rPr>
              <a:t>POI</a:t>
            </a:r>
            <a:r>
              <a:rPr lang="zh-CN" altLang="en-US" sz="1400" b="1" dirty="0">
                <a:latin typeface="+mn-ea"/>
                <a:ea typeface="+mn-ea"/>
              </a:rPr>
              <a:t>点坐标</a:t>
            </a:r>
          </a:p>
        </p:txBody>
      </p:sp>
      <p:sp>
        <p:nvSpPr>
          <p:cNvPr id="9" name="文本框 8">
            <a:extLst>
              <a:ext uri="{FF2B5EF4-FFF2-40B4-BE49-F238E27FC236}">
                <a16:creationId xmlns:a16="http://schemas.microsoft.com/office/drawing/2014/main" id="{ED628465-E401-49CE-BFD1-6FA33DA62C04}"/>
              </a:ext>
            </a:extLst>
          </p:cNvPr>
          <p:cNvSpPr txBox="1"/>
          <p:nvPr/>
        </p:nvSpPr>
        <p:spPr>
          <a:xfrm>
            <a:off x="7719253" y="6086289"/>
            <a:ext cx="2261072" cy="523220"/>
          </a:xfrm>
          <a:prstGeom prst="rect">
            <a:avLst/>
          </a:prstGeom>
          <a:noFill/>
        </p:spPr>
        <p:txBody>
          <a:bodyPr wrap="square" rtlCol="0">
            <a:spAutoFit/>
          </a:bodyPr>
          <a:lstStyle/>
          <a:p>
            <a:pPr algn="ctr"/>
            <a:r>
              <a:rPr lang="en-US" altLang="zh-CN" sz="1400" b="1" dirty="0">
                <a:latin typeface="+mn-ea"/>
                <a:ea typeface="+mn-ea"/>
              </a:rPr>
              <a:t>Authorities</a:t>
            </a:r>
            <a:r>
              <a:rPr lang="zh-CN" altLang="en-US" sz="1400" b="1" dirty="0">
                <a:latin typeface="+mn-ea"/>
                <a:ea typeface="+mn-ea"/>
              </a:rPr>
              <a:t>值前</a:t>
            </a:r>
            <a:r>
              <a:rPr lang="en-US" altLang="zh-CN" sz="1400" b="1" dirty="0">
                <a:latin typeface="+mn-ea"/>
                <a:ea typeface="+mn-ea"/>
              </a:rPr>
              <a:t>100</a:t>
            </a:r>
          </a:p>
          <a:p>
            <a:pPr algn="ctr"/>
            <a:r>
              <a:rPr lang="zh-CN" altLang="en-US" sz="1400" b="1" dirty="0">
                <a:latin typeface="+mn-ea"/>
                <a:ea typeface="+mn-ea"/>
              </a:rPr>
              <a:t>的</a:t>
            </a:r>
            <a:r>
              <a:rPr lang="en-US" altLang="zh-CN" sz="1400" b="1" dirty="0">
                <a:latin typeface="+mn-ea"/>
                <a:ea typeface="+mn-ea"/>
              </a:rPr>
              <a:t>POI</a:t>
            </a:r>
            <a:r>
              <a:rPr lang="zh-CN" altLang="en-US" sz="1400" b="1" dirty="0">
                <a:latin typeface="+mn-ea"/>
                <a:ea typeface="+mn-ea"/>
              </a:rPr>
              <a:t>点坐标</a:t>
            </a:r>
          </a:p>
        </p:txBody>
      </p:sp>
      <p:sp>
        <p:nvSpPr>
          <p:cNvPr id="2" name="灯片编号占位符 1">
            <a:extLst>
              <a:ext uri="{FF2B5EF4-FFF2-40B4-BE49-F238E27FC236}">
                <a16:creationId xmlns:a16="http://schemas.microsoft.com/office/drawing/2014/main" id="{AAFC93ED-92DB-455F-84C6-7943E53A8CE1}"/>
              </a:ext>
            </a:extLst>
          </p:cNvPr>
          <p:cNvSpPr>
            <a:spLocks noGrp="1"/>
          </p:cNvSpPr>
          <p:nvPr>
            <p:ph type="sldNum" sz="quarter" idx="10"/>
          </p:nvPr>
        </p:nvSpPr>
        <p:spPr/>
        <p:txBody>
          <a:bodyPr/>
          <a:lstStyle/>
          <a:p>
            <a:pPr>
              <a:defRPr/>
            </a:pPr>
            <a:fld id="{448D2F9F-663C-42D7-B659-B78D1D99B89B}" type="slidenum">
              <a:rPr lang="en-US" altLang="zh-CN" smtClean="0"/>
              <a:t>25</a:t>
            </a:fld>
            <a:endParaRPr lang="en-US" altLang="zh-CN" dirty="0"/>
          </a:p>
        </p:txBody>
      </p:sp>
    </p:spTree>
    <p:extLst>
      <p:ext uri="{BB962C8B-B14F-4D97-AF65-F5344CB8AC3E}">
        <p14:creationId xmlns:p14="http://schemas.microsoft.com/office/powerpoint/2010/main" val="47396051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97419" y="344847"/>
            <a:ext cx="11263212" cy="424732"/>
          </a:xfrm>
        </p:spPr>
        <p:txBody>
          <a:bodyPr/>
          <a:lstStyle/>
          <a:p>
            <a:r>
              <a:rPr lang="zh-CN" altLang="en-US" dirty="0">
                <a:latin typeface="Arial" panose="020B0604020202020204" pitchFamily="34" charset="0"/>
                <a:cs typeface="Arial" panose="020B0604020202020204" pitchFamily="34" charset="0"/>
              </a:rPr>
              <a:t>问题</a:t>
            </a:r>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解决方案：基于</a:t>
            </a:r>
            <a:r>
              <a:rPr lang="en-US" altLang="zh-CN" dirty="0">
                <a:latin typeface="Arial" panose="020B0604020202020204" pitchFamily="34" charset="0"/>
                <a:cs typeface="Arial" panose="020B0604020202020204" pitchFamily="34" charset="0"/>
              </a:rPr>
              <a:t>HITS</a:t>
            </a:r>
            <a:r>
              <a:rPr lang="zh-CN" altLang="en-US" dirty="0">
                <a:latin typeface="Arial" panose="020B0604020202020204" pitchFamily="34" charset="0"/>
                <a:cs typeface="Arial" panose="020B0604020202020204" pitchFamily="34" charset="0"/>
              </a:rPr>
              <a:t>算法的渔场热度排序</a:t>
            </a:r>
          </a:p>
        </p:txBody>
      </p:sp>
      <p:pic>
        <p:nvPicPr>
          <p:cNvPr id="3" name="图片 2">
            <a:extLst>
              <a:ext uri="{FF2B5EF4-FFF2-40B4-BE49-F238E27FC236}">
                <a16:creationId xmlns:a16="http://schemas.microsoft.com/office/drawing/2014/main" id="{0C288533-5713-4C98-A251-CA260DE71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319" y="1299419"/>
            <a:ext cx="6956385" cy="5261719"/>
          </a:xfrm>
          <a:prstGeom prst="rect">
            <a:avLst/>
          </a:prstGeom>
        </p:spPr>
      </p:pic>
      <p:graphicFrame>
        <p:nvGraphicFramePr>
          <p:cNvPr id="5" name="表格 4">
            <a:extLst>
              <a:ext uri="{FF2B5EF4-FFF2-40B4-BE49-F238E27FC236}">
                <a16:creationId xmlns:a16="http://schemas.microsoft.com/office/drawing/2014/main" id="{51527DEB-5DB9-43CB-9DB5-6ED5DE329A09}"/>
              </a:ext>
            </a:extLst>
          </p:cNvPr>
          <p:cNvGraphicFramePr>
            <a:graphicFrameLocks noGrp="1"/>
          </p:cNvGraphicFramePr>
          <p:nvPr>
            <p:extLst>
              <p:ext uri="{D42A27DB-BD31-4B8C-83A1-F6EECF244321}">
                <p14:modId xmlns:p14="http://schemas.microsoft.com/office/powerpoint/2010/main" val="1064570928"/>
              </p:ext>
            </p:extLst>
          </p:nvPr>
        </p:nvGraphicFramePr>
        <p:xfrm>
          <a:off x="7836060" y="1200730"/>
          <a:ext cx="3838621" cy="5360408"/>
        </p:xfrm>
        <a:graphic>
          <a:graphicData uri="http://schemas.openxmlformats.org/drawingml/2006/table">
            <a:tbl>
              <a:tblPr firstRow="1" bandRow="1">
                <a:tableStyleId>{073A0DAA-6AF3-43AB-8588-CEC1D06C72B9}</a:tableStyleId>
              </a:tblPr>
              <a:tblGrid>
                <a:gridCol w="2228095">
                  <a:extLst>
                    <a:ext uri="{9D8B030D-6E8A-4147-A177-3AD203B41FA5}">
                      <a16:colId xmlns:a16="http://schemas.microsoft.com/office/drawing/2014/main" val="1553843833"/>
                    </a:ext>
                  </a:extLst>
                </a:gridCol>
                <a:gridCol w="1610526">
                  <a:extLst>
                    <a:ext uri="{9D8B030D-6E8A-4147-A177-3AD203B41FA5}">
                      <a16:colId xmlns:a16="http://schemas.microsoft.com/office/drawing/2014/main" val="2785842829"/>
                    </a:ext>
                  </a:extLst>
                </a:gridCol>
              </a:tblGrid>
              <a:tr h="318602">
                <a:tc>
                  <a:txBody>
                    <a:bodyPr/>
                    <a:lstStyle/>
                    <a:p>
                      <a:pPr algn="ctr" fontAlgn="ctr"/>
                      <a:r>
                        <a:rPr lang="en-US" sz="1400" u="none" strike="noStrike" dirty="0" err="1">
                          <a:effectLst/>
                          <a:latin typeface="+mn-ea"/>
                          <a:ea typeface="+mn-ea"/>
                        </a:rPr>
                        <a:t>Fishing_ground_label</a:t>
                      </a:r>
                      <a:endParaRPr lang="en-US" sz="1400" b="0" i="0" u="none" strike="noStrike" dirty="0">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authorities</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3862118453"/>
                  </a:ext>
                </a:extLst>
              </a:tr>
              <a:tr h="240086">
                <a:tc>
                  <a:txBody>
                    <a:bodyPr/>
                    <a:lstStyle/>
                    <a:p>
                      <a:pPr algn="ctr" fontAlgn="ctr"/>
                      <a:r>
                        <a:rPr lang="en-US" altLang="zh-CN" sz="1400" u="none" strike="noStrike" dirty="0">
                          <a:effectLst/>
                          <a:latin typeface="+mn-ea"/>
                          <a:ea typeface="+mn-ea"/>
                        </a:rPr>
                        <a:t>11</a:t>
                      </a:r>
                      <a:endParaRPr lang="en-US" altLang="zh-CN" sz="14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400" u="none" strike="noStrike">
                          <a:effectLst/>
                          <a:latin typeface="+mn-ea"/>
                          <a:ea typeface="+mn-ea"/>
                        </a:rPr>
                        <a:t>0.38174</a:t>
                      </a:r>
                      <a:endParaRPr lang="en-US" altLang="zh-CN" sz="1400" b="0" i="0" u="none" strike="noStrike">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2062126781"/>
                  </a:ext>
                </a:extLst>
              </a:tr>
              <a:tr h="240086">
                <a:tc>
                  <a:txBody>
                    <a:bodyPr/>
                    <a:lstStyle/>
                    <a:p>
                      <a:pPr algn="ctr" fontAlgn="ctr"/>
                      <a:r>
                        <a:rPr lang="en-US" altLang="zh-CN" sz="1400" u="none" strike="noStrike" dirty="0">
                          <a:effectLst/>
                          <a:latin typeface="+mn-ea"/>
                          <a:ea typeface="+mn-ea"/>
                        </a:rPr>
                        <a:t>24</a:t>
                      </a:r>
                      <a:endParaRPr lang="en-US" altLang="zh-CN" sz="14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400" u="none" strike="noStrike" dirty="0">
                          <a:effectLst/>
                          <a:latin typeface="+mn-ea"/>
                          <a:ea typeface="+mn-ea"/>
                        </a:rPr>
                        <a:t>0.325872</a:t>
                      </a:r>
                      <a:endParaRPr lang="en-US" altLang="zh-CN"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659996009"/>
                  </a:ext>
                </a:extLst>
              </a:tr>
              <a:tr h="240086">
                <a:tc>
                  <a:txBody>
                    <a:bodyPr/>
                    <a:lstStyle/>
                    <a:p>
                      <a:pPr algn="ctr" fontAlgn="ctr"/>
                      <a:r>
                        <a:rPr lang="en-US" altLang="zh-CN" sz="1400" u="none" strike="noStrike" dirty="0">
                          <a:effectLst/>
                          <a:latin typeface="+mn-ea"/>
                          <a:ea typeface="+mn-ea"/>
                        </a:rPr>
                        <a:t>9</a:t>
                      </a:r>
                      <a:endParaRPr lang="en-US" altLang="zh-CN" sz="14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400" u="none" strike="noStrike" dirty="0">
                          <a:effectLst/>
                          <a:latin typeface="+mn-ea"/>
                          <a:ea typeface="+mn-ea"/>
                        </a:rPr>
                        <a:t>0.234587</a:t>
                      </a:r>
                      <a:endParaRPr lang="en-US" altLang="zh-CN"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72315842"/>
                  </a:ext>
                </a:extLst>
              </a:tr>
              <a:tr h="240086">
                <a:tc>
                  <a:txBody>
                    <a:bodyPr/>
                    <a:lstStyle/>
                    <a:p>
                      <a:pPr algn="ctr" fontAlgn="ctr"/>
                      <a:r>
                        <a:rPr lang="en-US" altLang="zh-CN" sz="1400" u="none" strike="noStrike" dirty="0">
                          <a:effectLst/>
                          <a:latin typeface="+mn-ea"/>
                          <a:ea typeface="+mn-ea"/>
                        </a:rPr>
                        <a:t>25</a:t>
                      </a:r>
                      <a:endParaRPr lang="en-US" altLang="zh-CN" sz="14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400" u="none" strike="noStrike" dirty="0">
                          <a:effectLst/>
                          <a:latin typeface="+mn-ea"/>
                          <a:ea typeface="+mn-ea"/>
                        </a:rPr>
                        <a:t>0.047262</a:t>
                      </a:r>
                      <a:endParaRPr lang="en-US" altLang="zh-CN"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3941422282"/>
                  </a:ext>
                </a:extLst>
              </a:tr>
              <a:tr h="240086">
                <a:tc>
                  <a:txBody>
                    <a:bodyPr/>
                    <a:lstStyle/>
                    <a:p>
                      <a:pPr algn="ctr" fontAlgn="ctr"/>
                      <a:r>
                        <a:rPr lang="en-US" altLang="zh-CN" sz="1400" u="none" strike="noStrike" dirty="0">
                          <a:effectLst/>
                          <a:latin typeface="+mn-ea"/>
                          <a:ea typeface="+mn-ea"/>
                        </a:rPr>
                        <a:t>7</a:t>
                      </a:r>
                      <a:endParaRPr lang="en-US" altLang="zh-CN" sz="14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400" u="none" strike="noStrike" dirty="0">
                          <a:effectLst/>
                          <a:latin typeface="+mn-ea"/>
                          <a:ea typeface="+mn-ea"/>
                        </a:rPr>
                        <a:t>0.007901</a:t>
                      </a:r>
                      <a:endParaRPr lang="en-US" altLang="zh-CN"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428757896"/>
                  </a:ext>
                </a:extLst>
              </a:tr>
              <a:tr h="240086">
                <a:tc>
                  <a:txBody>
                    <a:bodyPr/>
                    <a:lstStyle/>
                    <a:p>
                      <a:pPr algn="ctr" fontAlgn="ctr"/>
                      <a:r>
                        <a:rPr lang="en-US" altLang="zh-CN" sz="1400" u="none" strike="noStrike" dirty="0">
                          <a:effectLst/>
                          <a:latin typeface="+mn-ea"/>
                          <a:ea typeface="+mn-ea"/>
                        </a:rPr>
                        <a:t>26</a:t>
                      </a:r>
                      <a:endParaRPr lang="en-US" altLang="zh-CN" sz="14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400" u="none" strike="noStrike" dirty="0">
                          <a:effectLst/>
                          <a:latin typeface="+mn-ea"/>
                          <a:ea typeface="+mn-ea"/>
                        </a:rPr>
                        <a:t>0.002115</a:t>
                      </a:r>
                      <a:endParaRPr lang="en-US" altLang="zh-CN"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3502760681"/>
                  </a:ext>
                </a:extLst>
              </a:tr>
              <a:tr h="240086">
                <a:tc>
                  <a:txBody>
                    <a:bodyPr/>
                    <a:lstStyle/>
                    <a:p>
                      <a:pPr algn="ctr" fontAlgn="ctr"/>
                      <a:r>
                        <a:rPr lang="en-US" altLang="zh-CN" sz="1400" u="none" strike="noStrike" dirty="0">
                          <a:effectLst/>
                          <a:latin typeface="+mn-ea"/>
                          <a:ea typeface="+mn-ea"/>
                        </a:rPr>
                        <a:t>5</a:t>
                      </a:r>
                      <a:endParaRPr lang="en-US" altLang="zh-CN" sz="14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1400" u="none" strike="noStrike" dirty="0">
                          <a:effectLst/>
                          <a:latin typeface="+mn-ea"/>
                          <a:ea typeface="+mn-ea"/>
                        </a:rPr>
                        <a:t>0.000161</a:t>
                      </a:r>
                      <a:endParaRPr lang="en-US" altLang="zh-CN"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1524803005"/>
                  </a:ext>
                </a:extLst>
              </a:tr>
              <a:tr h="240086">
                <a:tc>
                  <a:txBody>
                    <a:bodyPr/>
                    <a:lstStyle/>
                    <a:p>
                      <a:pPr algn="ctr" fontAlgn="ctr"/>
                      <a:r>
                        <a:rPr lang="en-US" altLang="zh-CN" sz="1400" u="none" strike="noStrike">
                          <a:effectLst/>
                          <a:latin typeface="+mn-ea"/>
                          <a:ea typeface="+mn-ea"/>
                        </a:rPr>
                        <a:t>16</a:t>
                      </a:r>
                      <a:endParaRPr lang="en-US" altLang="zh-CN" sz="1400" b="0" i="0" u="none" strike="noStrike">
                        <a:solidFill>
                          <a:srgbClr val="000000"/>
                        </a:solidFill>
                        <a:effectLst/>
                        <a:latin typeface="+mn-ea"/>
                        <a:ea typeface="+mn-ea"/>
                      </a:endParaRPr>
                    </a:p>
                  </a:txBody>
                  <a:tcPr marL="7620" marR="7620" marT="7620" marB="0" anchor="ctr"/>
                </a:tc>
                <a:tc>
                  <a:txBody>
                    <a:bodyPr/>
                    <a:lstStyle/>
                    <a:p>
                      <a:pPr algn="ctr" fontAlgn="ctr"/>
                      <a:r>
                        <a:rPr lang="en-US" altLang="zh-CN" sz="1400" u="none" strike="noStrike" dirty="0">
                          <a:effectLst/>
                          <a:latin typeface="+mn-ea"/>
                          <a:ea typeface="+mn-ea"/>
                        </a:rPr>
                        <a:t>0.000145</a:t>
                      </a:r>
                      <a:endParaRPr lang="en-US" altLang="zh-CN"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2875066344"/>
                  </a:ext>
                </a:extLst>
              </a:tr>
              <a:tr h="240086">
                <a:tc>
                  <a:txBody>
                    <a:bodyPr/>
                    <a:lstStyle/>
                    <a:p>
                      <a:pPr algn="ctr" fontAlgn="ctr"/>
                      <a:r>
                        <a:rPr lang="en-US" altLang="zh-CN" sz="1400" u="none" strike="noStrike">
                          <a:effectLst/>
                          <a:latin typeface="+mn-ea"/>
                          <a:ea typeface="+mn-ea"/>
                        </a:rPr>
                        <a:t>8</a:t>
                      </a:r>
                      <a:endParaRPr lang="en-US" altLang="zh-CN" sz="1400" b="0" i="0" u="none" strike="noStrike">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8.62E-05</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3747806107"/>
                  </a:ext>
                </a:extLst>
              </a:tr>
              <a:tr h="240086">
                <a:tc>
                  <a:txBody>
                    <a:bodyPr/>
                    <a:lstStyle/>
                    <a:p>
                      <a:pPr algn="ctr" fontAlgn="ctr"/>
                      <a:r>
                        <a:rPr lang="en-US" altLang="zh-CN" sz="1400" u="none" strike="noStrike" dirty="0">
                          <a:effectLst/>
                          <a:latin typeface="+mn-ea"/>
                          <a:ea typeface="+mn-ea"/>
                        </a:rPr>
                        <a:t>12</a:t>
                      </a:r>
                      <a:endParaRPr lang="en-US" altLang="zh-CN" sz="1400" b="0" i="0" u="none" strike="noStrike" dirty="0">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5.42E-05</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656094220"/>
                  </a:ext>
                </a:extLst>
              </a:tr>
              <a:tr h="240086">
                <a:tc>
                  <a:txBody>
                    <a:bodyPr/>
                    <a:lstStyle/>
                    <a:p>
                      <a:pPr algn="ctr" fontAlgn="ctr"/>
                      <a:r>
                        <a:rPr lang="en-US" altLang="zh-CN" sz="1400" u="none" strike="noStrike">
                          <a:effectLst/>
                          <a:latin typeface="+mn-ea"/>
                          <a:ea typeface="+mn-ea"/>
                        </a:rPr>
                        <a:t>10</a:t>
                      </a:r>
                      <a:endParaRPr lang="en-US" altLang="zh-CN" sz="1400" b="0" i="0" u="none" strike="noStrike">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4.27E-05</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2926982080"/>
                  </a:ext>
                </a:extLst>
              </a:tr>
              <a:tr h="240086">
                <a:tc>
                  <a:txBody>
                    <a:bodyPr/>
                    <a:lstStyle/>
                    <a:p>
                      <a:pPr algn="ctr" fontAlgn="ctr"/>
                      <a:r>
                        <a:rPr lang="en-US" altLang="zh-CN" sz="1400" u="none" strike="noStrike" dirty="0">
                          <a:effectLst/>
                          <a:latin typeface="+mn-ea"/>
                          <a:ea typeface="+mn-ea"/>
                        </a:rPr>
                        <a:t>6</a:t>
                      </a:r>
                      <a:endParaRPr lang="en-US" altLang="zh-CN" sz="1400" b="0" i="0" u="none" strike="noStrike" dirty="0">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2.59E-05</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778617954"/>
                  </a:ext>
                </a:extLst>
              </a:tr>
              <a:tr h="240086">
                <a:tc>
                  <a:txBody>
                    <a:bodyPr/>
                    <a:lstStyle/>
                    <a:p>
                      <a:pPr algn="ctr" fontAlgn="ctr"/>
                      <a:r>
                        <a:rPr lang="en-US" altLang="zh-CN" sz="1400" u="none" strike="noStrike" dirty="0">
                          <a:effectLst/>
                          <a:latin typeface="+mn-ea"/>
                          <a:ea typeface="+mn-ea"/>
                        </a:rPr>
                        <a:t>15</a:t>
                      </a:r>
                      <a:endParaRPr lang="en-US" altLang="zh-CN" sz="1400" b="0" i="0" u="none" strike="noStrike" dirty="0">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5.96E-06</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2284738629"/>
                  </a:ext>
                </a:extLst>
              </a:tr>
              <a:tr h="240086">
                <a:tc>
                  <a:txBody>
                    <a:bodyPr/>
                    <a:lstStyle/>
                    <a:p>
                      <a:pPr algn="ctr" fontAlgn="ctr"/>
                      <a:r>
                        <a:rPr lang="en-US" altLang="zh-CN" sz="1400" u="none" strike="noStrike">
                          <a:effectLst/>
                          <a:latin typeface="+mn-ea"/>
                          <a:ea typeface="+mn-ea"/>
                        </a:rPr>
                        <a:t>4</a:t>
                      </a:r>
                      <a:endParaRPr lang="en-US" altLang="zh-CN" sz="1400" b="0" i="0" u="none" strike="noStrike">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1.55E-06</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34637901"/>
                  </a:ext>
                </a:extLst>
              </a:tr>
              <a:tr h="240086">
                <a:tc>
                  <a:txBody>
                    <a:bodyPr/>
                    <a:lstStyle/>
                    <a:p>
                      <a:pPr algn="ctr" fontAlgn="ctr"/>
                      <a:r>
                        <a:rPr lang="en-US" altLang="zh-CN" sz="1400" u="none" strike="noStrike">
                          <a:effectLst/>
                          <a:latin typeface="+mn-ea"/>
                          <a:ea typeface="+mn-ea"/>
                        </a:rPr>
                        <a:t>3</a:t>
                      </a:r>
                      <a:endParaRPr lang="en-US" altLang="zh-CN" sz="1400" b="0" i="0" u="none" strike="noStrike">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6.46E-07</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1939697943"/>
                  </a:ext>
                </a:extLst>
              </a:tr>
              <a:tr h="240086">
                <a:tc>
                  <a:txBody>
                    <a:bodyPr/>
                    <a:lstStyle/>
                    <a:p>
                      <a:pPr algn="ctr" fontAlgn="ctr"/>
                      <a:r>
                        <a:rPr lang="en-US" altLang="zh-CN" sz="1400" u="none" strike="noStrike">
                          <a:effectLst/>
                          <a:latin typeface="+mn-ea"/>
                          <a:ea typeface="+mn-ea"/>
                        </a:rPr>
                        <a:t>1</a:t>
                      </a:r>
                      <a:endParaRPr lang="en-US" altLang="zh-CN" sz="1400" b="0" i="0" u="none" strike="noStrike">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5.34E-07</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3310202138"/>
                  </a:ext>
                </a:extLst>
              </a:tr>
              <a:tr h="240086">
                <a:tc>
                  <a:txBody>
                    <a:bodyPr/>
                    <a:lstStyle/>
                    <a:p>
                      <a:pPr algn="ctr" fontAlgn="ctr"/>
                      <a:r>
                        <a:rPr lang="en-US" altLang="zh-CN" sz="1400" u="none" strike="noStrike">
                          <a:effectLst/>
                          <a:latin typeface="+mn-ea"/>
                          <a:ea typeface="+mn-ea"/>
                        </a:rPr>
                        <a:t>2</a:t>
                      </a:r>
                      <a:endParaRPr lang="en-US" altLang="zh-CN" sz="1400" b="0" i="0" u="none" strike="noStrike">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6.05E-08</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898819764"/>
                  </a:ext>
                </a:extLst>
              </a:tr>
              <a:tr h="240086">
                <a:tc>
                  <a:txBody>
                    <a:bodyPr/>
                    <a:lstStyle/>
                    <a:p>
                      <a:pPr algn="ctr" fontAlgn="ctr"/>
                      <a:r>
                        <a:rPr lang="en-US" altLang="zh-CN" sz="1400" u="none" strike="noStrike">
                          <a:effectLst/>
                          <a:latin typeface="+mn-ea"/>
                          <a:ea typeface="+mn-ea"/>
                        </a:rPr>
                        <a:t>14</a:t>
                      </a:r>
                      <a:endParaRPr lang="en-US" altLang="zh-CN" sz="1400" b="0" i="0" u="none" strike="noStrike">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1.35E-08</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1766218765"/>
                  </a:ext>
                </a:extLst>
              </a:tr>
              <a:tr h="240086">
                <a:tc>
                  <a:txBody>
                    <a:bodyPr/>
                    <a:lstStyle/>
                    <a:p>
                      <a:pPr algn="ctr" fontAlgn="ctr"/>
                      <a:r>
                        <a:rPr lang="en-US" altLang="zh-CN" sz="1400" u="none" strike="noStrike">
                          <a:effectLst/>
                          <a:latin typeface="+mn-ea"/>
                          <a:ea typeface="+mn-ea"/>
                        </a:rPr>
                        <a:t>13</a:t>
                      </a:r>
                      <a:endParaRPr lang="en-US" altLang="zh-CN" sz="1400" b="0" i="0" u="none" strike="noStrike">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3.75E-10</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465938305"/>
                  </a:ext>
                </a:extLst>
              </a:tr>
              <a:tr h="240086">
                <a:tc>
                  <a:txBody>
                    <a:bodyPr/>
                    <a:lstStyle/>
                    <a:p>
                      <a:pPr algn="ctr" fontAlgn="ctr"/>
                      <a:r>
                        <a:rPr lang="en-US" altLang="zh-CN" sz="1400" u="none" strike="noStrike">
                          <a:effectLst/>
                          <a:latin typeface="+mn-ea"/>
                          <a:ea typeface="+mn-ea"/>
                        </a:rPr>
                        <a:t>23</a:t>
                      </a:r>
                      <a:endParaRPr lang="en-US" altLang="zh-CN" sz="1400" b="0" i="0" u="none" strike="noStrike">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6.97E-63</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2418905192"/>
                  </a:ext>
                </a:extLst>
              </a:tr>
              <a:tr h="240086">
                <a:tc>
                  <a:txBody>
                    <a:bodyPr/>
                    <a:lstStyle/>
                    <a:p>
                      <a:pPr algn="ctr" fontAlgn="ctr"/>
                      <a:r>
                        <a:rPr lang="en-US" altLang="zh-CN" sz="1400" u="none" strike="noStrike">
                          <a:effectLst/>
                          <a:latin typeface="+mn-ea"/>
                          <a:ea typeface="+mn-ea"/>
                        </a:rPr>
                        <a:t>0</a:t>
                      </a:r>
                      <a:endParaRPr lang="en-US" altLang="zh-CN" sz="1400" b="0" i="0" u="none" strike="noStrike">
                        <a:solidFill>
                          <a:srgbClr val="000000"/>
                        </a:solidFill>
                        <a:effectLst/>
                        <a:latin typeface="+mn-ea"/>
                        <a:ea typeface="+mn-ea"/>
                      </a:endParaRPr>
                    </a:p>
                  </a:txBody>
                  <a:tcPr marL="7620" marR="7620" marT="7620" marB="0" anchor="ctr"/>
                </a:tc>
                <a:tc>
                  <a:txBody>
                    <a:bodyPr/>
                    <a:lstStyle/>
                    <a:p>
                      <a:pPr algn="ctr" fontAlgn="ctr"/>
                      <a:r>
                        <a:rPr lang="en-US" sz="1400" u="none" strike="noStrike" dirty="0">
                          <a:effectLst/>
                          <a:latin typeface="+mn-ea"/>
                          <a:ea typeface="+mn-ea"/>
                        </a:rPr>
                        <a:t>3.76E-71</a:t>
                      </a:r>
                      <a:endParaRPr lang="en-US" sz="1400" b="0" i="0" u="none" strike="noStrike" dirty="0">
                        <a:solidFill>
                          <a:srgbClr val="000000"/>
                        </a:solidFill>
                        <a:effectLst/>
                        <a:latin typeface="+mn-ea"/>
                        <a:ea typeface="+mn-ea"/>
                      </a:endParaRPr>
                    </a:p>
                  </a:txBody>
                  <a:tcPr marL="7620" marR="7620" marT="7620" marB="0" anchor="ctr"/>
                </a:tc>
                <a:extLst>
                  <a:ext uri="{0D108BD9-81ED-4DB2-BD59-A6C34878D82A}">
                    <a16:rowId xmlns:a16="http://schemas.microsoft.com/office/drawing/2014/main" val="2822831930"/>
                  </a:ext>
                </a:extLst>
              </a:tr>
            </a:tbl>
          </a:graphicData>
        </a:graphic>
      </p:graphicFrame>
      <p:sp>
        <p:nvSpPr>
          <p:cNvPr id="2" name="灯片编号占位符 1">
            <a:extLst>
              <a:ext uri="{FF2B5EF4-FFF2-40B4-BE49-F238E27FC236}">
                <a16:creationId xmlns:a16="http://schemas.microsoft.com/office/drawing/2014/main" id="{4DE56BB2-CBBA-4412-8095-7D3B30FE33CF}"/>
              </a:ext>
            </a:extLst>
          </p:cNvPr>
          <p:cNvSpPr>
            <a:spLocks noGrp="1"/>
          </p:cNvSpPr>
          <p:nvPr>
            <p:ph type="sldNum" sz="quarter" idx="10"/>
          </p:nvPr>
        </p:nvSpPr>
        <p:spPr/>
        <p:txBody>
          <a:bodyPr/>
          <a:lstStyle/>
          <a:p>
            <a:pPr>
              <a:defRPr/>
            </a:pPr>
            <a:fld id="{448D2F9F-663C-42D7-B659-B78D1D99B89B}" type="slidenum">
              <a:rPr lang="en-US" altLang="zh-CN" smtClean="0"/>
              <a:t>26</a:t>
            </a:fld>
            <a:endParaRPr lang="en-US" altLang="zh-CN" dirty="0"/>
          </a:p>
        </p:txBody>
      </p:sp>
    </p:spTree>
    <p:extLst>
      <p:ext uri="{BB962C8B-B14F-4D97-AF65-F5344CB8AC3E}">
        <p14:creationId xmlns:p14="http://schemas.microsoft.com/office/powerpoint/2010/main" val="301132477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地理信息层面画像</a:t>
            </a:r>
          </a:p>
        </p:txBody>
      </p:sp>
      <p:pic>
        <p:nvPicPr>
          <p:cNvPr id="3" name="图片 2">
            <a:extLst>
              <a:ext uri="{FF2B5EF4-FFF2-40B4-BE49-F238E27FC236}">
                <a16:creationId xmlns:a16="http://schemas.microsoft.com/office/drawing/2014/main" id="{063DD2FA-3CB1-4D54-80E3-4B59A15AA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419" y="1285193"/>
            <a:ext cx="3464981" cy="5145790"/>
          </a:xfrm>
          <a:prstGeom prst="rect">
            <a:avLst/>
          </a:prstGeom>
        </p:spPr>
      </p:pic>
      <p:pic>
        <p:nvPicPr>
          <p:cNvPr id="5" name="图片 4">
            <a:extLst>
              <a:ext uri="{FF2B5EF4-FFF2-40B4-BE49-F238E27FC236}">
                <a16:creationId xmlns:a16="http://schemas.microsoft.com/office/drawing/2014/main" id="{47FDB427-F813-448A-8D10-FEF9881DB2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2400" y="1280226"/>
            <a:ext cx="5288914" cy="2558624"/>
          </a:xfrm>
          <a:prstGeom prst="rect">
            <a:avLst/>
          </a:prstGeom>
        </p:spPr>
      </p:pic>
      <p:pic>
        <p:nvPicPr>
          <p:cNvPr id="7" name="图片 6">
            <a:extLst>
              <a:ext uri="{FF2B5EF4-FFF2-40B4-BE49-F238E27FC236}">
                <a16:creationId xmlns:a16="http://schemas.microsoft.com/office/drawing/2014/main" id="{BB83F06C-3D79-4E0E-923F-ADE0B7D62F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8768" y="4046799"/>
            <a:ext cx="3785813" cy="1829989"/>
          </a:xfrm>
          <a:prstGeom prst="rect">
            <a:avLst/>
          </a:prstGeom>
          <a:ln w="19050">
            <a:solidFill>
              <a:schemeClr val="tx1"/>
            </a:solidFill>
          </a:ln>
        </p:spPr>
      </p:pic>
      <p:pic>
        <p:nvPicPr>
          <p:cNvPr id="10" name="图片 9">
            <a:extLst>
              <a:ext uri="{FF2B5EF4-FFF2-40B4-BE49-F238E27FC236}">
                <a16:creationId xmlns:a16="http://schemas.microsoft.com/office/drawing/2014/main" id="{E2C45A73-7884-4AF5-87F0-D56C23EB02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2676" y="4046799"/>
            <a:ext cx="3785816" cy="1829990"/>
          </a:xfrm>
          <a:prstGeom prst="rect">
            <a:avLst/>
          </a:prstGeom>
          <a:ln w="19050">
            <a:solidFill>
              <a:schemeClr val="tx1"/>
            </a:solidFill>
          </a:ln>
        </p:spPr>
      </p:pic>
      <p:sp>
        <p:nvSpPr>
          <p:cNvPr id="13" name="矩形 12">
            <a:extLst>
              <a:ext uri="{FF2B5EF4-FFF2-40B4-BE49-F238E27FC236}">
                <a16:creationId xmlns:a16="http://schemas.microsoft.com/office/drawing/2014/main" id="{D15F08A7-8228-43E4-81F1-BF96B924A37A}"/>
              </a:ext>
            </a:extLst>
          </p:cNvPr>
          <p:cNvSpPr/>
          <p:nvPr/>
        </p:nvSpPr>
        <p:spPr>
          <a:xfrm>
            <a:off x="5024172" y="1333810"/>
            <a:ext cx="495300" cy="23622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ED81475-1768-4DCB-90DF-CE38DC6725B3}"/>
              </a:ext>
            </a:extLst>
          </p:cNvPr>
          <p:cNvSpPr/>
          <p:nvPr/>
        </p:nvSpPr>
        <p:spPr>
          <a:xfrm>
            <a:off x="6577276" y="1349360"/>
            <a:ext cx="495300" cy="23622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6B5D682C-8C42-4C1A-BA04-8478B22BE438}"/>
              </a:ext>
            </a:extLst>
          </p:cNvPr>
          <p:cNvCxnSpPr>
            <a:cxnSpLocks/>
            <a:stCxn id="13" idx="3"/>
            <a:endCxn id="10" idx="0"/>
          </p:cNvCxnSpPr>
          <p:nvPr/>
        </p:nvCxnSpPr>
        <p:spPr>
          <a:xfrm>
            <a:off x="5519472" y="2514910"/>
            <a:ext cx="416112" cy="1531889"/>
          </a:xfrm>
          <a:prstGeom prst="straightConnector1">
            <a:avLst/>
          </a:prstGeom>
          <a:noFill/>
          <a:ln w="38100" cap="flat" cmpd="sng" algn="ctr">
            <a:solidFill>
              <a:schemeClr val="tx1"/>
            </a:solidFill>
            <a:prstDash val="solid"/>
            <a:tailEnd type="triangle"/>
          </a:ln>
        </p:spPr>
      </p:cxnSp>
      <p:cxnSp>
        <p:nvCxnSpPr>
          <p:cNvPr id="17" name="直接箭头连接符 16">
            <a:extLst>
              <a:ext uri="{FF2B5EF4-FFF2-40B4-BE49-F238E27FC236}">
                <a16:creationId xmlns:a16="http://schemas.microsoft.com/office/drawing/2014/main" id="{0FEA9DD7-DEA0-4BCE-A231-446B7D699CE4}"/>
              </a:ext>
            </a:extLst>
          </p:cNvPr>
          <p:cNvCxnSpPr>
            <a:cxnSpLocks/>
            <a:stCxn id="14" idx="3"/>
            <a:endCxn id="7" idx="0"/>
          </p:cNvCxnSpPr>
          <p:nvPr/>
        </p:nvCxnSpPr>
        <p:spPr>
          <a:xfrm>
            <a:off x="7072576" y="2530460"/>
            <a:ext cx="2729099" cy="1516339"/>
          </a:xfrm>
          <a:prstGeom prst="straightConnector1">
            <a:avLst/>
          </a:prstGeom>
          <a:noFill/>
          <a:ln w="38100" cap="flat" cmpd="sng" algn="ctr">
            <a:solidFill>
              <a:schemeClr val="tx1"/>
            </a:solidFill>
            <a:prstDash val="solid"/>
            <a:tailEnd type="triangle"/>
          </a:ln>
        </p:spPr>
      </p:cxnSp>
      <p:sp>
        <p:nvSpPr>
          <p:cNvPr id="26" name="文本框 25">
            <a:extLst>
              <a:ext uri="{FF2B5EF4-FFF2-40B4-BE49-F238E27FC236}">
                <a16:creationId xmlns:a16="http://schemas.microsoft.com/office/drawing/2014/main" id="{6F964E25-977B-4BB1-AD9F-EB951BE57A00}"/>
              </a:ext>
            </a:extLst>
          </p:cNvPr>
          <p:cNvSpPr txBox="1"/>
          <p:nvPr/>
        </p:nvSpPr>
        <p:spPr>
          <a:xfrm>
            <a:off x="4863567" y="5989933"/>
            <a:ext cx="2530915" cy="523220"/>
          </a:xfrm>
          <a:prstGeom prst="rect">
            <a:avLst/>
          </a:prstGeom>
          <a:noFill/>
        </p:spPr>
        <p:txBody>
          <a:bodyPr wrap="square" rtlCol="0">
            <a:spAutoFit/>
          </a:bodyPr>
          <a:lstStyle/>
          <a:p>
            <a:pPr algn="ctr"/>
            <a:r>
              <a:rPr lang="en-US" altLang="zh-CN" sz="1400" b="1" dirty="0">
                <a:latin typeface="+mn-ea"/>
                <a:ea typeface="+mn-ea"/>
              </a:rPr>
              <a:t>City code</a:t>
            </a:r>
            <a:r>
              <a:rPr lang="zh-CN" altLang="en-US" sz="1400" b="1" dirty="0">
                <a:latin typeface="+mn-ea"/>
                <a:ea typeface="+mn-ea"/>
              </a:rPr>
              <a:t>为</a:t>
            </a:r>
            <a:r>
              <a:rPr lang="en-US" altLang="zh-CN" sz="1400" b="1" dirty="0">
                <a:latin typeface="+mn-ea"/>
                <a:ea typeface="+mn-ea"/>
              </a:rPr>
              <a:t>3</a:t>
            </a:r>
            <a:r>
              <a:rPr lang="zh-CN" altLang="en-US" sz="1400" b="1" dirty="0">
                <a:latin typeface="+mn-ea"/>
                <a:ea typeface="+mn-ea"/>
              </a:rPr>
              <a:t>的城市不同区域出发的渔船的作业类型分布</a:t>
            </a:r>
          </a:p>
        </p:txBody>
      </p:sp>
      <p:sp>
        <p:nvSpPr>
          <p:cNvPr id="28" name="文本框 27">
            <a:extLst>
              <a:ext uri="{FF2B5EF4-FFF2-40B4-BE49-F238E27FC236}">
                <a16:creationId xmlns:a16="http://schemas.microsoft.com/office/drawing/2014/main" id="{D964B538-B77C-4895-9A8C-FBE9086B7F9D}"/>
              </a:ext>
            </a:extLst>
          </p:cNvPr>
          <p:cNvSpPr txBox="1"/>
          <p:nvPr/>
        </p:nvSpPr>
        <p:spPr>
          <a:xfrm>
            <a:off x="9306962" y="2425502"/>
            <a:ext cx="2218152" cy="523220"/>
          </a:xfrm>
          <a:prstGeom prst="rect">
            <a:avLst/>
          </a:prstGeom>
          <a:noFill/>
        </p:spPr>
        <p:txBody>
          <a:bodyPr wrap="square" rtlCol="0">
            <a:spAutoFit/>
          </a:bodyPr>
          <a:lstStyle/>
          <a:p>
            <a:pPr algn="ctr"/>
            <a:r>
              <a:rPr lang="zh-CN" altLang="en-US" sz="1400" b="1" dirty="0">
                <a:latin typeface="+mn-ea"/>
                <a:ea typeface="+mn-ea"/>
              </a:rPr>
              <a:t>不同</a:t>
            </a:r>
            <a:r>
              <a:rPr lang="en-US" altLang="zh-CN" sz="1400" b="1" dirty="0">
                <a:latin typeface="+mn-ea"/>
                <a:ea typeface="+mn-ea"/>
              </a:rPr>
              <a:t>City code</a:t>
            </a:r>
            <a:r>
              <a:rPr lang="zh-CN" altLang="en-US" sz="1400" b="1" dirty="0">
                <a:latin typeface="+mn-ea"/>
                <a:ea typeface="+mn-ea"/>
              </a:rPr>
              <a:t>的城市出发的渔船的作业类型分布</a:t>
            </a:r>
          </a:p>
        </p:txBody>
      </p:sp>
      <p:sp>
        <p:nvSpPr>
          <p:cNvPr id="29" name="文本框 28">
            <a:extLst>
              <a:ext uri="{FF2B5EF4-FFF2-40B4-BE49-F238E27FC236}">
                <a16:creationId xmlns:a16="http://schemas.microsoft.com/office/drawing/2014/main" id="{7B7A59F9-3751-4A69-8B4F-8158C699183F}"/>
              </a:ext>
            </a:extLst>
          </p:cNvPr>
          <p:cNvSpPr txBox="1"/>
          <p:nvPr/>
        </p:nvSpPr>
        <p:spPr>
          <a:xfrm>
            <a:off x="8536217" y="5989933"/>
            <a:ext cx="2530915" cy="523220"/>
          </a:xfrm>
          <a:prstGeom prst="rect">
            <a:avLst/>
          </a:prstGeom>
          <a:noFill/>
        </p:spPr>
        <p:txBody>
          <a:bodyPr wrap="square" rtlCol="0">
            <a:spAutoFit/>
          </a:bodyPr>
          <a:lstStyle/>
          <a:p>
            <a:pPr algn="ctr"/>
            <a:r>
              <a:rPr lang="en-US" altLang="zh-CN" sz="1400" b="1" dirty="0">
                <a:latin typeface="+mn-ea"/>
                <a:ea typeface="+mn-ea"/>
              </a:rPr>
              <a:t>City code</a:t>
            </a:r>
            <a:r>
              <a:rPr lang="zh-CN" altLang="en-US" sz="1400" b="1" dirty="0">
                <a:latin typeface="+mn-ea"/>
                <a:ea typeface="+mn-ea"/>
              </a:rPr>
              <a:t>为</a:t>
            </a:r>
            <a:r>
              <a:rPr lang="en-US" altLang="zh-CN" sz="1400" b="1" dirty="0">
                <a:latin typeface="+mn-ea"/>
                <a:ea typeface="+mn-ea"/>
              </a:rPr>
              <a:t>8</a:t>
            </a:r>
            <a:r>
              <a:rPr lang="zh-CN" altLang="en-US" sz="1400" b="1" dirty="0">
                <a:latin typeface="+mn-ea"/>
                <a:ea typeface="+mn-ea"/>
              </a:rPr>
              <a:t>的城市不同区域出发的渔船的作业类型分布</a:t>
            </a:r>
          </a:p>
        </p:txBody>
      </p:sp>
      <p:sp>
        <p:nvSpPr>
          <p:cNvPr id="30" name="矩形 29">
            <a:extLst>
              <a:ext uri="{FF2B5EF4-FFF2-40B4-BE49-F238E27FC236}">
                <a16:creationId xmlns:a16="http://schemas.microsoft.com/office/drawing/2014/main" id="{DA00B868-3C52-4A36-9667-91C933FC735D}"/>
              </a:ext>
            </a:extLst>
          </p:cNvPr>
          <p:cNvSpPr/>
          <p:nvPr/>
        </p:nvSpPr>
        <p:spPr>
          <a:xfrm>
            <a:off x="9359499" y="1406105"/>
            <a:ext cx="2335082" cy="811448"/>
          </a:xfrm>
          <a:prstGeom prst="rect">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latin typeface="+mn-ea"/>
              </a:rPr>
              <a:t>注：</a:t>
            </a:r>
            <a:r>
              <a:rPr lang="en-US" altLang="zh-CN" sz="1400" dirty="0">
                <a:solidFill>
                  <a:schemeClr val="tx1"/>
                </a:solidFill>
                <a:latin typeface="+mn-ea"/>
              </a:rPr>
              <a:t>City code</a:t>
            </a:r>
            <a:r>
              <a:rPr lang="zh-CN" altLang="en-US" sz="1400" dirty="0">
                <a:solidFill>
                  <a:schemeClr val="tx1"/>
                </a:solidFill>
                <a:latin typeface="+mn-ea"/>
              </a:rPr>
              <a:t>与</a:t>
            </a:r>
            <a:r>
              <a:rPr lang="en-US" altLang="zh-CN" sz="1400" dirty="0">
                <a:solidFill>
                  <a:schemeClr val="tx1"/>
                </a:solidFill>
                <a:latin typeface="+mn-ea"/>
              </a:rPr>
              <a:t>district code</a:t>
            </a:r>
            <a:r>
              <a:rPr lang="zh-CN" altLang="en-US" sz="1400" dirty="0">
                <a:solidFill>
                  <a:schemeClr val="tx1"/>
                </a:solidFill>
                <a:latin typeface="+mn-ea"/>
              </a:rPr>
              <a:t>来源于百度</a:t>
            </a:r>
            <a:r>
              <a:rPr lang="en-US" altLang="zh-CN" sz="1400" dirty="0">
                <a:solidFill>
                  <a:schemeClr val="tx1"/>
                </a:solidFill>
                <a:latin typeface="+mn-ea"/>
              </a:rPr>
              <a:t>API</a:t>
            </a:r>
            <a:r>
              <a:rPr lang="zh-CN" altLang="en-US" sz="1400" dirty="0">
                <a:solidFill>
                  <a:schemeClr val="tx1"/>
                </a:solidFill>
                <a:latin typeface="+mn-ea"/>
              </a:rPr>
              <a:t>，可被映射到实际城市与地区。</a:t>
            </a:r>
          </a:p>
        </p:txBody>
      </p:sp>
      <p:sp>
        <p:nvSpPr>
          <p:cNvPr id="2" name="灯片编号占位符 1">
            <a:extLst>
              <a:ext uri="{FF2B5EF4-FFF2-40B4-BE49-F238E27FC236}">
                <a16:creationId xmlns:a16="http://schemas.microsoft.com/office/drawing/2014/main" id="{52CBD58E-71B3-4E92-BD7F-21D9EFCECFCE}"/>
              </a:ext>
            </a:extLst>
          </p:cNvPr>
          <p:cNvSpPr>
            <a:spLocks noGrp="1"/>
          </p:cNvSpPr>
          <p:nvPr>
            <p:ph type="sldNum" sz="quarter" idx="10"/>
          </p:nvPr>
        </p:nvSpPr>
        <p:spPr/>
        <p:txBody>
          <a:bodyPr/>
          <a:lstStyle/>
          <a:p>
            <a:pPr>
              <a:defRPr/>
            </a:pPr>
            <a:fld id="{448D2F9F-663C-42D7-B659-B78D1D99B89B}" type="slidenum">
              <a:rPr lang="en-US" altLang="zh-CN" smtClean="0"/>
              <a:t>27</a:t>
            </a:fld>
            <a:endParaRPr lang="en-US" altLang="zh-CN" dirty="0"/>
          </a:p>
        </p:txBody>
      </p:sp>
    </p:spTree>
    <p:extLst>
      <p:ext uri="{BB962C8B-B14F-4D97-AF65-F5344CB8AC3E}">
        <p14:creationId xmlns:p14="http://schemas.microsoft.com/office/powerpoint/2010/main" val="359917263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地理信息层面画像</a:t>
            </a:r>
          </a:p>
        </p:txBody>
      </p:sp>
      <p:pic>
        <p:nvPicPr>
          <p:cNvPr id="3" name="图片 2">
            <a:extLst>
              <a:ext uri="{FF2B5EF4-FFF2-40B4-BE49-F238E27FC236}">
                <a16:creationId xmlns:a16="http://schemas.microsoft.com/office/drawing/2014/main" id="{063DD2FA-3CB1-4D54-80E3-4B59A15AA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419" y="1285193"/>
            <a:ext cx="3464981" cy="5145790"/>
          </a:xfrm>
          <a:prstGeom prst="rect">
            <a:avLst/>
          </a:prstGeom>
        </p:spPr>
      </p:pic>
      <p:pic>
        <p:nvPicPr>
          <p:cNvPr id="15" name="图片 14">
            <a:extLst>
              <a:ext uri="{FF2B5EF4-FFF2-40B4-BE49-F238E27FC236}">
                <a16:creationId xmlns:a16="http://schemas.microsoft.com/office/drawing/2014/main" id="{2F4462F8-8DED-4A91-8C75-CB48847F6B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2400" y="2086078"/>
            <a:ext cx="7732181" cy="2974403"/>
          </a:xfrm>
          <a:prstGeom prst="rect">
            <a:avLst/>
          </a:prstGeom>
        </p:spPr>
      </p:pic>
      <p:sp>
        <p:nvSpPr>
          <p:cNvPr id="18" name="文本框 17">
            <a:extLst>
              <a:ext uri="{FF2B5EF4-FFF2-40B4-BE49-F238E27FC236}">
                <a16:creationId xmlns:a16="http://schemas.microsoft.com/office/drawing/2014/main" id="{AFAAA072-6C70-4A94-A9B1-9FB0CB4C0D30}"/>
              </a:ext>
            </a:extLst>
          </p:cNvPr>
          <p:cNvSpPr txBox="1"/>
          <p:nvPr/>
        </p:nvSpPr>
        <p:spPr>
          <a:xfrm>
            <a:off x="6882251" y="5029553"/>
            <a:ext cx="2694702" cy="523220"/>
          </a:xfrm>
          <a:prstGeom prst="rect">
            <a:avLst/>
          </a:prstGeom>
          <a:noFill/>
        </p:spPr>
        <p:txBody>
          <a:bodyPr wrap="square" rtlCol="0">
            <a:spAutoFit/>
          </a:bodyPr>
          <a:lstStyle/>
          <a:p>
            <a:pPr algn="ctr"/>
            <a:r>
              <a:rPr lang="zh-CN" altLang="en-US" sz="1400" b="1" dirty="0">
                <a:latin typeface="+mn-ea"/>
                <a:ea typeface="+mn-ea"/>
              </a:rPr>
              <a:t>不同渔场的渔船作业类型的分布</a:t>
            </a:r>
            <a:endParaRPr lang="en-US" altLang="zh-CN" sz="1400" b="1" dirty="0">
              <a:latin typeface="+mn-ea"/>
              <a:ea typeface="+mn-ea"/>
            </a:endParaRPr>
          </a:p>
          <a:p>
            <a:pPr algn="ctr"/>
            <a:r>
              <a:rPr lang="zh-CN" altLang="en-US" sz="1400" b="1" dirty="0">
                <a:latin typeface="+mn-ea"/>
                <a:ea typeface="+mn-ea"/>
              </a:rPr>
              <a:t>（渔场编号见左图）</a:t>
            </a:r>
          </a:p>
        </p:txBody>
      </p:sp>
      <p:sp>
        <p:nvSpPr>
          <p:cNvPr id="2" name="灯片编号占位符 1">
            <a:extLst>
              <a:ext uri="{FF2B5EF4-FFF2-40B4-BE49-F238E27FC236}">
                <a16:creationId xmlns:a16="http://schemas.microsoft.com/office/drawing/2014/main" id="{8772C516-1B32-49E9-A531-02732CB25648}"/>
              </a:ext>
            </a:extLst>
          </p:cNvPr>
          <p:cNvSpPr>
            <a:spLocks noGrp="1"/>
          </p:cNvSpPr>
          <p:nvPr>
            <p:ph type="sldNum" sz="quarter" idx="10"/>
          </p:nvPr>
        </p:nvSpPr>
        <p:spPr/>
        <p:txBody>
          <a:bodyPr/>
          <a:lstStyle/>
          <a:p>
            <a:pPr>
              <a:defRPr/>
            </a:pPr>
            <a:fld id="{448D2F9F-663C-42D7-B659-B78D1D99B89B}" type="slidenum">
              <a:rPr lang="en-US" altLang="zh-CN" smtClean="0"/>
              <a:t>28</a:t>
            </a:fld>
            <a:endParaRPr lang="en-US" altLang="zh-CN" dirty="0"/>
          </a:p>
        </p:txBody>
      </p:sp>
    </p:spTree>
    <p:extLst>
      <p:ext uri="{BB962C8B-B14F-4D97-AF65-F5344CB8AC3E}">
        <p14:creationId xmlns:p14="http://schemas.microsoft.com/office/powerpoint/2010/main" val="303495272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单条轨迹层面的画像</a:t>
            </a:r>
          </a:p>
        </p:txBody>
      </p:sp>
      <p:pic>
        <p:nvPicPr>
          <p:cNvPr id="3" name="图片 2">
            <a:extLst>
              <a:ext uri="{FF2B5EF4-FFF2-40B4-BE49-F238E27FC236}">
                <a16:creationId xmlns:a16="http://schemas.microsoft.com/office/drawing/2014/main" id="{554B1951-3CC5-4F50-9772-8777806286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65" y="1268413"/>
            <a:ext cx="7810037" cy="4727605"/>
          </a:xfrm>
          <a:prstGeom prst="rect">
            <a:avLst/>
          </a:prstGeom>
        </p:spPr>
      </p:pic>
      <p:sp>
        <p:nvSpPr>
          <p:cNvPr id="5" name="文本框 4">
            <a:extLst>
              <a:ext uri="{FF2B5EF4-FFF2-40B4-BE49-F238E27FC236}">
                <a16:creationId xmlns:a16="http://schemas.microsoft.com/office/drawing/2014/main" id="{75B5A0AA-013C-49E7-BB3D-301325E47577}"/>
              </a:ext>
            </a:extLst>
          </p:cNvPr>
          <p:cNvSpPr txBox="1"/>
          <p:nvPr/>
        </p:nvSpPr>
        <p:spPr>
          <a:xfrm>
            <a:off x="2456369" y="5999127"/>
            <a:ext cx="3956006" cy="523220"/>
          </a:xfrm>
          <a:prstGeom prst="rect">
            <a:avLst/>
          </a:prstGeom>
          <a:noFill/>
        </p:spPr>
        <p:txBody>
          <a:bodyPr wrap="square" rtlCol="0">
            <a:spAutoFit/>
          </a:bodyPr>
          <a:lstStyle/>
          <a:p>
            <a:pPr algn="ctr"/>
            <a:r>
              <a:rPr lang="zh-CN" altLang="en-US" sz="1400" b="1" dirty="0">
                <a:latin typeface="+mn-ea"/>
                <a:ea typeface="+mn-ea"/>
              </a:rPr>
              <a:t>渔船</a:t>
            </a:r>
            <a:r>
              <a:rPr lang="en-US" altLang="zh-CN" sz="1400" b="1" dirty="0">
                <a:latin typeface="+mn-ea"/>
                <a:ea typeface="+mn-ea"/>
              </a:rPr>
              <a:t>AIS</a:t>
            </a:r>
            <a:r>
              <a:rPr lang="zh-CN" altLang="en-US" sz="1400" b="1" dirty="0">
                <a:latin typeface="+mn-ea"/>
                <a:ea typeface="+mn-ea"/>
              </a:rPr>
              <a:t>的</a:t>
            </a:r>
            <a:r>
              <a:rPr lang="en-US" altLang="zh-CN" sz="1400" b="1" dirty="0">
                <a:latin typeface="+mn-ea"/>
                <a:ea typeface="+mn-ea"/>
              </a:rPr>
              <a:t>ID</a:t>
            </a:r>
            <a:r>
              <a:rPr lang="zh-CN" altLang="en-US" sz="1400" b="1" dirty="0">
                <a:latin typeface="+mn-ea"/>
                <a:ea typeface="+mn-ea"/>
              </a:rPr>
              <a:t>为</a:t>
            </a:r>
            <a:r>
              <a:rPr lang="en-US" altLang="zh-CN" sz="1400" b="1" dirty="0">
                <a:latin typeface="+mn-ea"/>
                <a:ea typeface="+mn-ea"/>
              </a:rPr>
              <a:t>1256</a:t>
            </a:r>
            <a:r>
              <a:rPr lang="zh-CN" altLang="en-US" sz="1400" b="1" dirty="0">
                <a:latin typeface="+mn-ea"/>
                <a:ea typeface="+mn-ea"/>
              </a:rPr>
              <a:t>的运动轨迹，以及运动过程中所停留的</a:t>
            </a:r>
            <a:r>
              <a:rPr lang="en-US" altLang="zh-CN" sz="1400" b="1" dirty="0">
                <a:latin typeface="+mn-ea"/>
                <a:ea typeface="+mn-ea"/>
              </a:rPr>
              <a:t>POI</a:t>
            </a:r>
            <a:r>
              <a:rPr lang="zh-CN" altLang="en-US" sz="1400" b="1" dirty="0">
                <a:latin typeface="+mn-ea"/>
                <a:ea typeface="+mn-ea"/>
              </a:rPr>
              <a:t>点，以及</a:t>
            </a:r>
            <a:r>
              <a:rPr lang="en-US" altLang="zh-CN" sz="1400" b="1" dirty="0">
                <a:latin typeface="+mn-ea"/>
                <a:ea typeface="+mn-ea"/>
              </a:rPr>
              <a:t>POI</a:t>
            </a:r>
            <a:r>
              <a:rPr lang="zh-CN" altLang="en-US" sz="1400" b="1" dirty="0">
                <a:latin typeface="+mn-ea"/>
                <a:ea typeface="+mn-ea"/>
              </a:rPr>
              <a:t>之间的运动关系</a:t>
            </a:r>
          </a:p>
        </p:txBody>
      </p:sp>
      <p:graphicFrame>
        <p:nvGraphicFramePr>
          <p:cNvPr id="4" name="表格 3">
            <a:extLst>
              <a:ext uri="{FF2B5EF4-FFF2-40B4-BE49-F238E27FC236}">
                <a16:creationId xmlns:a16="http://schemas.microsoft.com/office/drawing/2014/main" id="{CEBE7D31-8FC6-4913-9927-FD3F628CDB1F}"/>
              </a:ext>
            </a:extLst>
          </p:cNvPr>
          <p:cNvGraphicFramePr>
            <a:graphicFrameLocks noGrp="1"/>
          </p:cNvGraphicFramePr>
          <p:nvPr>
            <p:extLst>
              <p:ext uri="{D42A27DB-BD31-4B8C-83A1-F6EECF244321}">
                <p14:modId xmlns:p14="http://schemas.microsoft.com/office/powerpoint/2010/main" val="1105945424"/>
              </p:ext>
            </p:extLst>
          </p:nvPr>
        </p:nvGraphicFramePr>
        <p:xfrm>
          <a:off x="8217995" y="1948865"/>
          <a:ext cx="3542636" cy="3778511"/>
        </p:xfrm>
        <a:graphic>
          <a:graphicData uri="http://schemas.openxmlformats.org/drawingml/2006/table">
            <a:tbl>
              <a:tblPr>
                <a:tableStyleId>{D7AC3CCA-C797-4891-BE02-D94E43425B78}</a:tableStyleId>
              </a:tblPr>
              <a:tblGrid>
                <a:gridCol w="1145893">
                  <a:extLst>
                    <a:ext uri="{9D8B030D-6E8A-4147-A177-3AD203B41FA5}">
                      <a16:colId xmlns:a16="http://schemas.microsoft.com/office/drawing/2014/main" val="1861532904"/>
                    </a:ext>
                  </a:extLst>
                </a:gridCol>
                <a:gridCol w="393570">
                  <a:extLst>
                    <a:ext uri="{9D8B030D-6E8A-4147-A177-3AD203B41FA5}">
                      <a16:colId xmlns:a16="http://schemas.microsoft.com/office/drawing/2014/main" val="2802710571"/>
                    </a:ext>
                  </a:extLst>
                </a:gridCol>
                <a:gridCol w="763929">
                  <a:extLst>
                    <a:ext uri="{9D8B030D-6E8A-4147-A177-3AD203B41FA5}">
                      <a16:colId xmlns:a16="http://schemas.microsoft.com/office/drawing/2014/main" val="1523841770"/>
                    </a:ext>
                  </a:extLst>
                </a:gridCol>
                <a:gridCol w="648152">
                  <a:extLst>
                    <a:ext uri="{9D8B030D-6E8A-4147-A177-3AD203B41FA5}">
                      <a16:colId xmlns:a16="http://schemas.microsoft.com/office/drawing/2014/main" val="3387972282"/>
                    </a:ext>
                  </a:extLst>
                </a:gridCol>
                <a:gridCol w="591092">
                  <a:extLst>
                    <a:ext uri="{9D8B030D-6E8A-4147-A177-3AD203B41FA5}">
                      <a16:colId xmlns:a16="http://schemas.microsoft.com/office/drawing/2014/main" val="3341722707"/>
                    </a:ext>
                  </a:extLst>
                </a:gridCol>
              </a:tblGrid>
              <a:tr h="235144">
                <a:tc>
                  <a:txBody>
                    <a:bodyPr/>
                    <a:lstStyle/>
                    <a:p>
                      <a:pPr algn="ctr" fontAlgn="ctr"/>
                      <a:r>
                        <a:rPr lang="en-US" sz="1100" b="1" u="none" strike="noStrike" dirty="0" err="1">
                          <a:effectLst/>
                          <a:latin typeface="+mn-ea"/>
                          <a:ea typeface="+mn-ea"/>
                        </a:rPr>
                        <a:t>fishing_ground</a:t>
                      </a:r>
                      <a:endParaRPr lang="en-US" sz="1100" b="1"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sz="1100" b="1" u="none" strike="noStrike" dirty="0">
                          <a:effectLst/>
                          <a:latin typeface="+mn-ea"/>
                          <a:ea typeface="+mn-ea"/>
                        </a:rPr>
                        <a:t>POI</a:t>
                      </a:r>
                      <a:endParaRPr lang="en-US" sz="1100" b="1"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100" b="1" u="none" strike="noStrike" dirty="0" err="1">
                          <a:effectLst/>
                          <a:latin typeface="+mn-ea"/>
                          <a:ea typeface="+mn-ea"/>
                        </a:rPr>
                        <a:t>Stay_time</a:t>
                      </a:r>
                      <a:endParaRPr lang="en-US" sz="1100" b="1"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sz="1100" b="1" u="none" strike="noStrike" dirty="0" err="1">
                          <a:effectLst/>
                          <a:latin typeface="+mn-ea"/>
                          <a:ea typeface="+mn-ea"/>
                        </a:rPr>
                        <a:t>lon</a:t>
                      </a:r>
                      <a:endParaRPr lang="en-US" sz="1100" b="1"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sz="1100" b="1" u="none" strike="noStrike" dirty="0" err="1">
                          <a:effectLst/>
                          <a:latin typeface="+mn-ea"/>
                          <a:ea typeface="+mn-ea"/>
                        </a:rPr>
                        <a:t>lat</a:t>
                      </a:r>
                      <a:endParaRPr lang="en-US" sz="1100" b="1" i="0" u="none" strike="noStrike" dirty="0">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362104828"/>
                  </a:ext>
                </a:extLst>
              </a:tr>
              <a:tr h="186493">
                <a:tc>
                  <a:txBody>
                    <a:bodyPr/>
                    <a:lstStyle/>
                    <a:p>
                      <a:pPr algn="ctr" fontAlgn="ctr"/>
                      <a:r>
                        <a:rPr lang="en-US" altLang="zh-CN" sz="1000" u="none" strike="noStrike" dirty="0">
                          <a:effectLst/>
                          <a:latin typeface="+mn-ea"/>
                          <a:ea typeface="+mn-ea"/>
                        </a:rPr>
                        <a:t>9</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3820</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2750236994"/>
                  </a:ext>
                </a:extLst>
              </a:tr>
              <a:tr h="186493">
                <a:tc>
                  <a:txBody>
                    <a:bodyPr/>
                    <a:lstStyle/>
                    <a:p>
                      <a:pPr algn="ctr" fontAlgn="ctr"/>
                      <a:r>
                        <a:rPr lang="en-US" altLang="zh-CN" sz="1000" u="none" strike="noStrike" dirty="0">
                          <a:effectLst/>
                          <a:latin typeface="+mn-ea"/>
                          <a:ea typeface="+mn-ea"/>
                        </a:rPr>
                        <a:t>9</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11720</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1195627944"/>
                  </a:ext>
                </a:extLst>
              </a:tr>
              <a:tr h="186493">
                <a:tc>
                  <a:txBody>
                    <a:bodyPr/>
                    <a:lstStyle/>
                    <a:p>
                      <a:pPr algn="ctr" fontAlgn="ctr"/>
                      <a:r>
                        <a:rPr lang="en-US" altLang="zh-CN" sz="1000" u="none" strike="noStrike" dirty="0">
                          <a:effectLst/>
                          <a:latin typeface="+mn-ea"/>
                          <a:ea typeface="+mn-ea"/>
                        </a:rPr>
                        <a:t>9</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25350</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1678661697"/>
                  </a:ext>
                </a:extLst>
              </a:tr>
              <a:tr h="186493">
                <a:tc>
                  <a:txBody>
                    <a:bodyPr/>
                    <a:lstStyle/>
                    <a:p>
                      <a:pPr algn="ctr" fontAlgn="ctr"/>
                      <a:r>
                        <a:rPr lang="en-US" altLang="zh-CN" sz="1000" u="none" strike="noStrike">
                          <a:effectLst/>
                          <a:latin typeface="+mn-ea"/>
                          <a:ea typeface="+mn-ea"/>
                        </a:rPr>
                        <a:t>9</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857</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180</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120.411</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27.17713</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3676161765"/>
                  </a:ext>
                </a:extLst>
              </a:tr>
              <a:tr h="186493">
                <a:tc>
                  <a:txBody>
                    <a:bodyPr/>
                    <a:lstStyle/>
                    <a:p>
                      <a:pPr algn="ctr" fontAlgn="ctr"/>
                      <a:r>
                        <a:rPr lang="en-US" altLang="zh-CN" sz="1000" u="none" strike="noStrike">
                          <a:effectLst/>
                          <a:latin typeface="+mn-ea"/>
                          <a:ea typeface="+mn-ea"/>
                        </a:rPr>
                        <a:t>9</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839</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60</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120.3799</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27.19405</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748153302"/>
                  </a:ext>
                </a:extLst>
              </a:tr>
              <a:tr h="186493">
                <a:tc>
                  <a:txBody>
                    <a:bodyPr/>
                    <a:lstStyle/>
                    <a:p>
                      <a:pPr algn="ctr" fontAlgn="ctr"/>
                      <a:r>
                        <a:rPr lang="en-US" altLang="zh-CN" sz="1000" u="none" strike="noStrike">
                          <a:effectLst/>
                          <a:latin typeface="+mn-ea"/>
                          <a:ea typeface="+mn-ea"/>
                        </a:rPr>
                        <a:t>9</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50</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281768723"/>
                  </a:ext>
                </a:extLst>
              </a:tr>
              <a:tr h="186493">
                <a:tc>
                  <a:txBody>
                    <a:bodyPr/>
                    <a:lstStyle/>
                    <a:p>
                      <a:pPr algn="ctr" fontAlgn="ctr"/>
                      <a:r>
                        <a:rPr lang="en-US" altLang="zh-CN" sz="1000" u="none" strike="noStrike">
                          <a:effectLst/>
                          <a:latin typeface="+mn-ea"/>
                          <a:ea typeface="+mn-ea"/>
                        </a:rPr>
                        <a:t>9</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811</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220</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120.3164</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27.2184</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586306900"/>
                  </a:ext>
                </a:extLst>
              </a:tr>
              <a:tr h="186493">
                <a:tc>
                  <a:txBody>
                    <a:bodyPr/>
                    <a:lstStyle/>
                    <a:p>
                      <a:pPr algn="ctr" fontAlgn="ctr"/>
                      <a:r>
                        <a:rPr lang="en-US" altLang="zh-CN" sz="1000" u="none" strike="noStrike">
                          <a:effectLst/>
                          <a:latin typeface="+mn-ea"/>
                          <a:ea typeface="+mn-ea"/>
                        </a:rPr>
                        <a:t>9</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10170</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662164261"/>
                  </a:ext>
                </a:extLst>
              </a:tr>
              <a:tr h="186493">
                <a:tc>
                  <a:txBody>
                    <a:bodyPr/>
                    <a:lstStyle/>
                    <a:p>
                      <a:pPr algn="ctr" fontAlgn="ctr"/>
                      <a:r>
                        <a:rPr lang="en-US" altLang="zh-CN" sz="1000" u="none" strike="noStrike">
                          <a:effectLst/>
                          <a:latin typeface="+mn-ea"/>
                          <a:ea typeface="+mn-ea"/>
                        </a:rPr>
                        <a:t>11</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652</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30</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119.9425</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26.1613</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995592352"/>
                  </a:ext>
                </a:extLst>
              </a:tr>
              <a:tr h="186493">
                <a:tc>
                  <a:txBody>
                    <a:bodyPr/>
                    <a:lstStyle/>
                    <a:p>
                      <a:pPr algn="ctr" fontAlgn="ctr"/>
                      <a:r>
                        <a:rPr lang="en-US" altLang="zh-CN" sz="1000" u="none" strike="noStrike">
                          <a:effectLst/>
                          <a:latin typeface="+mn-ea"/>
                          <a:ea typeface="+mn-ea"/>
                        </a:rPr>
                        <a:t>24</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4820</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500790793"/>
                  </a:ext>
                </a:extLst>
              </a:tr>
              <a:tr h="186493">
                <a:tc>
                  <a:txBody>
                    <a:bodyPr/>
                    <a:lstStyle/>
                    <a:p>
                      <a:pPr algn="ctr" fontAlgn="ctr"/>
                      <a:r>
                        <a:rPr lang="en-US" altLang="zh-CN" sz="1000" u="none" strike="noStrike">
                          <a:effectLst/>
                          <a:latin typeface="+mn-ea"/>
                          <a:ea typeface="+mn-ea"/>
                        </a:rPr>
                        <a:t>24</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3540</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1517268104"/>
                  </a:ext>
                </a:extLst>
              </a:tr>
              <a:tr h="186493">
                <a:tc>
                  <a:txBody>
                    <a:bodyPr/>
                    <a:lstStyle/>
                    <a:p>
                      <a:pPr algn="ctr" fontAlgn="ctr"/>
                      <a:r>
                        <a:rPr lang="en-US" altLang="zh-CN" sz="1000" u="none" strike="noStrike">
                          <a:effectLst/>
                          <a:latin typeface="+mn-ea"/>
                          <a:ea typeface="+mn-ea"/>
                        </a:rPr>
                        <a:t>24</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189</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30</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119.3562</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25.25015</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4277618097"/>
                  </a:ext>
                </a:extLst>
              </a:tr>
              <a:tr h="186493">
                <a:tc>
                  <a:txBody>
                    <a:bodyPr/>
                    <a:lstStyle/>
                    <a:p>
                      <a:pPr algn="ctr" fontAlgn="ctr"/>
                      <a:r>
                        <a:rPr lang="en-US" altLang="zh-CN" sz="1000" u="none" strike="noStrike">
                          <a:effectLst/>
                          <a:latin typeface="+mn-ea"/>
                          <a:ea typeface="+mn-ea"/>
                        </a:rPr>
                        <a:t>24</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2620</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1764404087"/>
                  </a:ext>
                </a:extLst>
              </a:tr>
              <a:tr h="186493">
                <a:tc>
                  <a:txBody>
                    <a:bodyPr/>
                    <a:lstStyle/>
                    <a:p>
                      <a:pPr algn="ctr" fontAlgn="ctr"/>
                      <a:r>
                        <a:rPr lang="en-US" altLang="zh-CN" sz="1000" u="none" strike="noStrike">
                          <a:effectLst/>
                          <a:latin typeface="+mn-ea"/>
                          <a:ea typeface="+mn-ea"/>
                        </a:rPr>
                        <a:t>24</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265</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230</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119.4568</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25.2008</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2505595328"/>
                  </a:ext>
                </a:extLst>
              </a:tr>
              <a:tr h="186493">
                <a:tc>
                  <a:txBody>
                    <a:bodyPr/>
                    <a:lstStyle/>
                    <a:p>
                      <a:pPr algn="ctr" fontAlgn="ctr"/>
                      <a:r>
                        <a:rPr lang="en-US" altLang="zh-CN" sz="1000" u="none" strike="noStrike">
                          <a:effectLst/>
                          <a:latin typeface="+mn-ea"/>
                          <a:ea typeface="+mn-ea"/>
                        </a:rPr>
                        <a:t>24</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640</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95866513"/>
                  </a:ext>
                </a:extLst>
              </a:tr>
              <a:tr h="186493">
                <a:tc>
                  <a:txBody>
                    <a:bodyPr/>
                    <a:lstStyle/>
                    <a:p>
                      <a:pPr algn="ctr" fontAlgn="ctr"/>
                      <a:r>
                        <a:rPr lang="en-US" altLang="zh-CN" sz="1000" u="none" strike="noStrike">
                          <a:effectLst/>
                          <a:latin typeface="+mn-ea"/>
                          <a:ea typeface="+mn-ea"/>
                        </a:rPr>
                        <a:t>24</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6950</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970383319"/>
                  </a:ext>
                </a:extLst>
              </a:tr>
              <a:tr h="186493">
                <a:tc>
                  <a:txBody>
                    <a:bodyPr/>
                    <a:lstStyle/>
                    <a:p>
                      <a:pPr algn="ctr" fontAlgn="ctr"/>
                      <a:r>
                        <a:rPr lang="en-US" altLang="zh-CN" sz="1000" u="none" strike="noStrike">
                          <a:effectLst/>
                          <a:latin typeface="+mn-ea"/>
                          <a:ea typeface="+mn-ea"/>
                        </a:rPr>
                        <a:t>24</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1400</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2178547416"/>
                  </a:ext>
                </a:extLst>
              </a:tr>
              <a:tr h="186493">
                <a:tc>
                  <a:txBody>
                    <a:bodyPr/>
                    <a:lstStyle/>
                    <a:p>
                      <a:pPr algn="ctr" fontAlgn="ctr"/>
                      <a:r>
                        <a:rPr lang="en-US" altLang="zh-CN" sz="1000" u="none" strike="noStrike">
                          <a:effectLst/>
                          <a:latin typeface="+mn-ea"/>
                          <a:ea typeface="+mn-ea"/>
                        </a:rPr>
                        <a:t>24</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a:effectLst/>
                          <a:latin typeface="+mn-ea"/>
                          <a:ea typeface="+mn-ea"/>
                        </a:rPr>
                        <a:t>3550</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2985001102"/>
                  </a:ext>
                </a:extLst>
              </a:tr>
              <a:tr h="186493">
                <a:tc>
                  <a:txBody>
                    <a:bodyPr/>
                    <a:lstStyle/>
                    <a:p>
                      <a:pPr algn="ctr" fontAlgn="ctr"/>
                      <a:r>
                        <a:rPr lang="en-US" altLang="zh-CN" sz="1000" u="none" strike="noStrike">
                          <a:effectLst/>
                          <a:latin typeface="+mn-ea"/>
                          <a:ea typeface="+mn-ea"/>
                        </a:rPr>
                        <a:t>11</a:t>
                      </a:r>
                      <a:endParaRPr lang="en-US" altLang="zh-CN"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r>
                        <a:rPr lang="en-US" altLang="zh-CN" sz="1000" u="none" strike="noStrike" dirty="0">
                          <a:effectLst/>
                          <a:latin typeface="+mn-ea"/>
                          <a:ea typeface="+mn-ea"/>
                        </a:rPr>
                        <a:t>2820</a:t>
                      </a:r>
                      <a:endParaRPr lang="en-US" altLang="zh-CN" sz="1000" b="0" i="0" u="none" strike="noStrike" dirty="0">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a:solidFill>
                          <a:srgbClr val="000000"/>
                        </a:solidFill>
                        <a:effectLst/>
                        <a:latin typeface="+mn-ea"/>
                        <a:ea typeface="+mn-ea"/>
                        <a:cs typeface="Arial" panose="020B0604020202020204" pitchFamily="34" charset="0"/>
                      </a:endParaRPr>
                    </a:p>
                  </a:txBody>
                  <a:tcPr marL="7620" marR="7620" marT="7620" marB="0" anchor="ctr"/>
                </a:tc>
                <a:tc>
                  <a:txBody>
                    <a:bodyPr/>
                    <a:lstStyle/>
                    <a:p>
                      <a:pPr algn="ctr" fontAlgn="ctr"/>
                      <a:endParaRPr lang="zh-CN" altLang="en-US" sz="1000" b="0" i="0" u="none" strike="noStrike" dirty="0">
                        <a:solidFill>
                          <a:srgbClr val="000000"/>
                        </a:solidFill>
                        <a:effectLst/>
                        <a:latin typeface="+mn-ea"/>
                        <a:ea typeface="+mn-ea"/>
                        <a:cs typeface="Arial" panose="020B0604020202020204" pitchFamily="34" charset="0"/>
                      </a:endParaRPr>
                    </a:p>
                  </a:txBody>
                  <a:tcPr marL="7620" marR="7620" marT="7620" marB="0" anchor="ctr"/>
                </a:tc>
                <a:extLst>
                  <a:ext uri="{0D108BD9-81ED-4DB2-BD59-A6C34878D82A}">
                    <a16:rowId xmlns:a16="http://schemas.microsoft.com/office/drawing/2014/main" val="2155354013"/>
                  </a:ext>
                </a:extLst>
              </a:tr>
            </a:tbl>
          </a:graphicData>
        </a:graphic>
      </p:graphicFrame>
      <p:sp>
        <p:nvSpPr>
          <p:cNvPr id="7" name="文本框 6">
            <a:extLst>
              <a:ext uri="{FF2B5EF4-FFF2-40B4-BE49-F238E27FC236}">
                <a16:creationId xmlns:a16="http://schemas.microsoft.com/office/drawing/2014/main" id="{64FA3E01-64AE-4D3E-B0C2-CB707344F90A}"/>
              </a:ext>
            </a:extLst>
          </p:cNvPr>
          <p:cNvSpPr txBox="1"/>
          <p:nvPr/>
        </p:nvSpPr>
        <p:spPr>
          <a:xfrm>
            <a:off x="8996480" y="5989933"/>
            <a:ext cx="2394331" cy="523220"/>
          </a:xfrm>
          <a:prstGeom prst="rect">
            <a:avLst/>
          </a:prstGeom>
          <a:noFill/>
        </p:spPr>
        <p:txBody>
          <a:bodyPr wrap="square" rtlCol="0">
            <a:spAutoFit/>
          </a:bodyPr>
          <a:lstStyle/>
          <a:p>
            <a:pPr algn="ctr"/>
            <a:r>
              <a:rPr lang="zh-CN" altLang="en-US" sz="1400" b="1" dirty="0">
                <a:latin typeface="+mn-ea"/>
                <a:ea typeface="+mn-ea"/>
              </a:rPr>
              <a:t>轨迹运动过程中经过的渔场与</a:t>
            </a:r>
            <a:r>
              <a:rPr lang="en-US" altLang="zh-CN" sz="1400" b="1" dirty="0">
                <a:latin typeface="+mn-ea"/>
                <a:ea typeface="+mn-ea"/>
              </a:rPr>
              <a:t>POI</a:t>
            </a:r>
            <a:r>
              <a:rPr lang="zh-CN" altLang="en-US" sz="1400" b="1" dirty="0">
                <a:latin typeface="+mn-ea"/>
                <a:ea typeface="+mn-ea"/>
              </a:rPr>
              <a:t>的细节信息</a:t>
            </a:r>
          </a:p>
        </p:txBody>
      </p:sp>
      <p:sp>
        <p:nvSpPr>
          <p:cNvPr id="2" name="灯片编号占位符 1">
            <a:extLst>
              <a:ext uri="{FF2B5EF4-FFF2-40B4-BE49-F238E27FC236}">
                <a16:creationId xmlns:a16="http://schemas.microsoft.com/office/drawing/2014/main" id="{584508BF-6668-4768-BF44-740A169A4A8B}"/>
              </a:ext>
            </a:extLst>
          </p:cNvPr>
          <p:cNvSpPr>
            <a:spLocks noGrp="1"/>
          </p:cNvSpPr>
          <p:nvPr>
            <p:ph type="sldNum" sz="quarter" idx="10"/>
          </p:nvPr>
        </p:nvSpPr>
        <p:spPr/>
        <p:txBody>
          <a:bodyPr/>
          <a:lstStyle/>
          <a:p>
            <a:pPr>
              <a:defRPr/>
            </a:pPr>
            <a:fld id="{448D2F9F-663C-42D7-B659-B78D1D99B89B}" type="slidenum">
              <a:rPr lang="en-US" altLang="zh-CN" smtClean="0"/>
              <a:t>29</a:t>
            </a:fld>
            <a:endParaRPr lang="en-US" altLang="zh-CN" dirty="0"/>
          </a:p>
        </p:txBody>
      </p:sp>
    </p:spTree>
    <p:extLst>
      <p:ext uri="{BB962C8B-B14F-4D97-AF65-F5344CB8AC3E}">
        <p14:creationId xmlns:p14="http://schemas.microsoft.com/office/powerpoint/2010/main" val="141381167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目录</a:t>
            </a:r>
          </a:p>
        </p:txBody>
      </p:sp>
      <p:sp>
        <p:nvSpPr>
          <p:cNvPr id="16" name="矩形 15">
            <a:extLst>
              <a:ext uri="{FF2B5EF4-FFF2-40B4-BE49-F238E27FC236}">
                <a16:creationId xmlns:a16="http://schemas.microsoft.com/office/drawing/2014/main" id="{AF22DD2A-7022-4916-A85C-1444A90683DE}"/>
              </a:ext>
            </a:extLst>
          </p:cNvPr>
          <p:cNvSpPr/>
          <p:nvPr/>
        </p:nvSpPr>
        <p:spPr>
          <a:xfrm>
            <a:off x="4007285" y="1488902"/>
            <a:ext cx="5317189"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bg1"/>
                </a:solidFill>
                <a:latin typeface="+mn-ea"/>
              </a:rPr>
              <a:t>背景与赛题分析</a:t>
            </a:r>
            <a:endParaRPr lang="zh-CN" altLang="en-US" sz="2000" dirty="0">
              <a:solidFill>
                <a:schemeClr val="bg1"/>
              </a:solidFill>
              <a:latin typeface="+mn-ea"/>
            </a:endParaRPr>
          </a:p>
        </p:txBody>
      </p:sp>
      <p:sp>
        <p:nvSpPr>
          <p:cNvPr id="17" name="矩形 16">
            <a:extLst>
              <a:ext uri="{FF2B5EF4-FFF2-40B4-BE49-F238E27FC236}">
                <a16:creationId xmlns:a16="http://schemas.microsoft.com/office/drawing/2014/main" id="{89C04E93-C576-4F40-9301-0998A2947D65}"/>
              </a:ext>
            </a:extLst>
          </p:cNvPr>
          <p:cNvSpPr/>
          <p:nvPr/>
        </p:nvSpPr>
        <p:spPr>
          <a:xfrm>
            <a:off x="4007285" y="2340139"/>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基础统计分析与可视化研究</a:t>
            </a:r>
            <a:endParaRPr lang="zh-CN" altLang="en-US" sz="2000" dirty="0">
              <a:solidFill>
                <a:schemeClr val="tx1"/>
              </a:solidFill>
              <a:latin typeface="+mn-ea"/>
            </a:endParaRPr>
          </a:p>
        </p:txBody>
      </p:sp>
      <p:sp>
        <p:nvSpPr>
          <p:cNvPr id="18" name="矩形 17">
            <a:extLst>
              <a:ext uri="{FF2B5EF4-FFF2-40B4-BE49-F238E27FC236}">
                <a16:creationId xmlns:a16="http://schemas.microsoft.com/office/drawing/2014/main" id="{A9CAB3C7-8DD1-47B0-9BAE-A57559A98701}"/>
              </a:ext>
            </a:extLst>
          </p:cNvPr>
          <p:cNvSpPr/>
          <p:nvPr/>
        </p:nvSpPr>
        <p:spPr>
          <a:xfrm>
            <a:off x="4007285" y="3203404"/>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渔船行为画像解决方案</a:t>
            </a:r>
            <a:endParaRPr lang="zh-CN" altLang="en-US" sz="2000" dirty="0">
              <a:solidFill>
                <a:schemeClr val="tx1"/>
              </a:solidFill>
              <a:latin typeface="+mn-ea"/>
            </a:endParaRPr>
          </a:p>
        </p:txBody>
      </p:sp>
      <p:sp>
        <p:nvSpPr>
          <p:cNvPr id="19" name="矩形 18">
            <a:extLst>
              <a:ext uri="{FF2B5EF4-FFF2-40B4-BE49-F238E27FC236}">
                <a16:creationId xmlns:a16="http://schemas.microsoft.com/office/drawing/2014/main" id="{DB359079-D19D-4433-99C8-6FDCB97114E8}"/>
              </a:ext>
            </a:extLst>
          </p:cNvPr>
          <p:cNvSpPr/>
          <p:nvPr/>
        </p:nvSpPr>
        <p:spPr>
          <a:xfrm>
            <a:off x="4007285" y="488483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基于</a:t>
            </a:r>
            <a:r>
              <a:rPr lang="en-US" altLang="zh-CN" sz="2000" b="1" dirty="0">
                <a:solidFill>
                  <a:schemeClr val="tx1"/>
                </a:solidFill>
                <a:latin typeface="+mn-ea"/>
              </a:rPr>
              <a:t>Web</a:t>
            </a:r>
            <a:r>
              <a:rPr lang="zh-CN" altLang="en-US" sz="2000" b="1" dirty="0">
                <a:solidFill>
                  <a:schemeClr val="tx1"/>
                </a:solidFill>
                <a:latin typeface="+mn-ea"/>
              </a:rPr>
              <a:t>端的大数据可视化解决方案</a:t>
            </a:r>
            <a:endParaRPr lang="zh-CN" altLang="en-US" sz="2000" dirty="0">
              <a:solidFill>
                <a:schemeClr val="tx1"/>
              </a:solidFill>
              <a:latin typeface="+mn-ea"/>
            </a:endParaRPr>
          </a:p>
        </p:txBody>
      </p:sp>
      <p:sp>
        <p:nvSpPr>
          <p:cNvPr id="20" name="矩形 19">
            <a:extLst>
              <a:ext uri="{FF2B5EF4-FFF2-40B4-BE49-F238E27FC236}">
                <a16:creationId xmlns:a16="http://schemas.microsoft.com/office/drawing/2014/main" id="{B1724781-4221-446E-BEF0-CC596A52AF0B}"/>
              </a:ext>
            </a:extLst>
          </p:cNvPr>
          <p:cNvSpPr/>
          <p:nvPr/>
        </p:nvSpPr>
        <p:spPr>
          <a:xfrm>
            <a:off x="4007285" y="5724031"/>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总结与展望</a:t>
            </a:r>
          </a:p>
        </p:txBody>
      </p:sp>
      <p:sp>
        <p:nvSpPr>
          <p:cNvPr id="21" name="矩形 20">
            <a:extLst>
              <a:ext uri="{FF2B5EF4-FFF2-40B4-BE49-F238E27FC236}">
                <a16:creationId xmlns:a16="http://schemas.microsoft.com/office/drawing/2014/main" id="{D9EFCD16-69F3-4C20-AF14-4353FEE37D08}"/>
              </a:ext>
            </a:extLst>
          </p:cNvPr>
          <p:cNvSpPr/>
          <p:nvPr/>
        </p:nvSpPr>
        <p:spPr>
          <a:xfrm>
            <a:off x="2983831" y="1488902"/>
            <a:ext cx="709864"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bg1"/>
                </a:solidFill>
                <a:latin typeface="+mn-ea"/>
              </a:rPr>
              <a:t>1</a:t>
            </a:r>
            <a:endParaRPr lang="zh-CN" altLang="en-US" b="1" dirty="0">
              <a:solidFill>
                <a:schemeClr val="bg1"/>
              </a:solidFill>
              <a:latin typeface="+mn-ea"/>
            </a:endParaRPr>
          </a:p>
        </p:txBody>
      </p:sp>
      <p:sp>
        <p:nvSpPr>
          <p:cNvPr id="22" name="矩形 21">
            <a:extLst>
              <a:ext uri="{FF2B5EF4-FFF2-40B4-BE49-F238E27FC236}">
                <a16:creationId xmlns:a16="http://schemas.microsoft.com/office/drawing/2014/main" id="{EB4FD4FC-C31F-40B9-8034-307772A5A19A}"/>
              </a:ext>
            </a:extLst>
          </p:cNvPr>
          <p:cNvSpPr/>
          <p:nvPr/>
        </p:nvSpPr>
        <p:spPr>
          <a:xfrm>
            <a:off x="2983831" y="234314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2</a:t>
            </a:r>
            <a:endParaRPr lang="zh-CN" altLang="en-US" b="1" dirty="0">
              <a:solidFill>
                <a:schemeClr val="tx1"/>
              </a:solidFill>
              <a:latin typeface="+mn-ea"/>
            </a:endParaRPr>
          </a:p>
        </p:txBody>
      </p:sp>
      <p:sp>
        <p:nvSpPr>
          <p:cNvPr id="23" name="矩形 22">
            <a:extLst>
              <a:ext uri="{FF2B5EF4-FFF2-40B4-BE49-F238E27FC236}">
                <a16:creationId xmlns:a16="http://schemas.microsoft.com/office/drawing/2014/main" id="{78397169-D225-49D1-B09A-D903252C038E}"/>
              </a:ext>
            </a:extLst>
          </p:cNvPr>
          <p:cNvSpPr/>
          <p:nvPr/>
        </p:nvSpPr>
        <p:spPr>
          <a:xfrm>
            <a:off x="2983831" y="318535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3</a:t>
            </a:r>
            <a:endParaRPr lang="zh-CN" altLang="en-US" b="1" dirty="0">
              <a:solidFill>
                <a:schemeClr val="tx1"/>
              </a:solidFill>
              <a:latin typeface="+mn-ea"/>
            </a:endParaRPr>
          </a:p>
        </p:txBody>
      </p:sp>
      <p:sp>
        <p:nvSpPr>
          <p:cNvPr id="24" name="矩形 23">
            <a:extLst>
              <a:ext uri="{FF2B5EF4-FFF2-40B4-BE49-F238E27FC236}">
                <a16:creationId xmlns:a16="http://schemas.microsoft.com/office/drawing/2014/main" id="{02F6454D-0DEB-4D8F-BF3D-15848C34438F}"/>
              </a:ext>
            </a:extLst>
          </p:cNvPr>
          <p:cNvSpPr/>
          <p:nvPr/>
        </p:nvSpPr>
        <p:spPr>
          <a:xfrm>
            <a:off x="2983831" y="486979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5</a:t>
            </a:r>
            <a:endParaRPr lang="zh-CN" altLang="en-US" b="1" dirty="0">
              <a:solidFill>
                <a:schemeClr val="tx1"/>
              </a:solidFill>
              <a:latin typeface="+mn-ea"/>
            </a:endParaRPr>
          </a:p>
        </p:txBody>
      </p:sp>
      <p:sp>
        <p:nvSpPr>
          <p:cNvPr id="25" name="矩形 24">
            <a:extLst>
              <a:ext uri="{FF2B5EF4-FFF2-40B4-BE49-F238E27FC236}">
                <a16:creationId xmlns:a16="http://schemas.microsoft.com/office/drawing/2014/main" id="{02EAE35D-8342-469E-8831-EA58A5D36874}"/>
              </a:ext>
            </a:extLst>
          </p:cNvPr>
          <p:cNvSpPr/>
          <p:nvPr/>
        </p:nvSpPr>
        <p:spPr>
          <a:xfrm>
            <a:off x="2983831" y="5724031"/>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6</a:t>
            </a:r>
            <a:endParaRPr lang="zh-CN" altLang="en-US" b="1" dirty="0">
              <a:solidFill>
                <a:schemeClr val="tx1"/>
              </a:solidFill>
              <a:latin typeface="+mn-ea"/>
            </a:endParaRPr>
          </a:p>
        </p:txBody>
      </p:sp>
      <p:sp>
        <p:nvSpPr>
          <p:cNvPr id="26" name="矩形 25">
            <a:extLst>
              <a:ext uri="{FF2B5EF4-FFF2-40B4-BE49-F238E27FC236}">
                <a16:creationId xmlns:a16="http://schemas.microsoft.com/office/drawing/2014/main" id="{3C31D8B9-4988-499D-8D28-FE9AF6A1119C}"/>
              </a:ext>
            </a:extLst>
          </p:cNvPr>
          <p:cNvSpPr/>
          <p:nvPr/>
        </p:nvSpPr>
        <p:spPr>
          <a:xfrm>
            <a:off x="4007285" y="405164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同船匹配问题与机器学习解决方案</a:t>
            </a:r>
            <a:endParaRPr lang="zh-CN" altLang="en-US" sz="2000" dirty="0">
              <a:solidFill>
                <a:schemeClr val="tx1"/>
              </a:solidFill>
              <a:latin typeface="+mn-ea"/>
            </a:endParaRPr>
          </a:p>
        </p:txBody>
      </p:sp>
      <p:sp>
        <p:nvSpPr>
          <p:cNvPr id="27" name="矩形 26">
            <a:extLst>
              <a:ext uri="{FF2B5EF4-FFF2-40B4-BE49-F238E27FC236}">
                <a16:creationId xmlns:a16="http://schemas.microsoft.com/office/drawing/2014/main" id="{E1A253EB-53D3-43C3-85B7-1FBF1C7AAB22}"/>
              </a:ext>
            </a:extLst>
          </p:cNvPr>
          <p:cNvSpPr/>
          <p:nvPr/>
        </p:nvSpPr>
        <p:spPr>
          <a:xfrm>
            <a:off x="2983831" y="403660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4</a:t>
            </a:r>
            <a:endParaRPr lang="zh-CN" altLang="en-US" b="1" dirty="0">
              <a:solidFill>
                <a:schemeClr val="tx1"/>
              </a:solidFill>
              <a:latin typeface="+mn-ea"/>
            </a:endParaRPr>
          </a:p>
        </p:txBody>
      </p:sp>
      <p:sp>
        <p:nvSpPr>
          <p:cNvPr id="2" name="灯片编号占位符 1">
            <a:extLst>
              <a:ext uri="{FF2B5EF4-FFF2-40B4-BE49-F238E27FC236}">
                <a16:creationId xmlns:a16="http://schemas.microsoft.com/office/drawing/2014/main" id="{9FE5E607-6DB4-4054-9308-C4BE33D93027}"/>
              </a:ext>
            </a:extLst>
          </p:cNvPr>
          <p:cNvSpPr>
            <a:spLocks noGrp="1"/>
          </p:cNvSpPr>
          <p:nvPr>
            <p:ph type="sldNum" sz="quarter" idx="10"/>
          </p:nvPr>
        </p:nvSpPr>
        <p:spPr/>
        <p:txBody>
          <a:bodyPr/>
          <a:lstStyle/>
          <a:p>
            <a:pPr>
              <a:defRPr/>
            </a:pPr>
            <a:fld id="{448D2F9F-663C-42D7-B659-B78D1D99B89B}" type="slidenum">
              <a:rPr lang="en-US" altLang="zh-CN" smtClean="0"/>
              <a:t>3</a:t>
            </a:fld>
            <a:endParaRPr lang="en-US" altLang="zh-CN" dirty="0"/>
          </a:p>
        </p:txBody>
      </p:sp>
    </p:spTree>
    <p:extLst>
      <p:ext uri="{BB962C8B-B14F-4D97-AF65-F5344CB8AC3E}">
        <p14:creationId xmlns:p14="http://schemas.microsoft.com/office/powerpoint/2010/main" val="270878528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目录</a:t>
            </a:r>
          </a:p>
        </p:txBody>
      </p:sp>
      <p:sp>
        <p:nvSpPr>
          <p:cNvPr id="16" name="矩形 15">
            <a:extLst>
              <a:ext uri="{FF2B5EF4-FFF2-40B4-BE49-F238E27FC236}">
                <a16:creationId xmlns:a16="http://schemas.microsoft.com/office/drawing/2014/main" id="{AF22DD2A-7022-4916-A85C-1444A90683DE}"/>
              </a:ext>
            </a:extLst>
          </p:cNvPr>
          <p:cNvSpPr/>
          <p:nvPr/>
        </p:nvSpPr>
        <p:spPr>
          <a:xfrm>
            <a:off x="4007285" y="1488902"/>
            <a:ext cx="5317189"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背景与赛题分析</a:t>
            </a:r>
            <a:endParaRPr lang="zh-CN" altLang="en-US" sz="2000" dirty="0">
              <a:solidFill>
                <a:schemeClr val="tx1"/>
              </a:solidFill>
              <a:latin typeface="+mn-ea"/>
            </a:endParaRPr>
          </a:p>
        </p:txBody>
      </p:sp>
      <p:sp>
        <p:nvSpPr>
          <p:cNvPr id="17" name="矩形 16">
            <a:extLst>
              <a:ext uri="{FF2B5EF4-FFF2-40B4-BE49-F238E27FC236}">
                <a16:creationId xmlns:a16="http://schemas.microsoft.com/office/drawing/2014/main" id="{89C04E93-C576-4F40-9301-0998A2947D65}"/>
              </a:ext>
            </a:extLst>
          </p:cNvPr>
          <p:cNvSpPr/>
          <p:nvPr/>
        </p:nvSpPr>
        <p:spPr>
          <a:xfrm>
            <a:off x="4007285" y="2340139"/>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基础统计分析与可视化研究</a:t>
            </a:r>
            <a:endParaRPr lang="zh-CN" altLang="en-US" sz="2000" dirty="0">
              <a:solidFill>
                <a:schemeClr val="tx1"/>
              </a:solidFill>
              <a:latin typeface="+mn-ea"/>
            </a:endParaRPr>
          </a:p>
        </p:txBody>
      </p:sp>
      <p:sp>
        <p:nvSpPr>
          <p:cNvPr id="18" name="矩形 17">
            <a:extLst>
              <a:ext uri="{FF2B5EF4-FFF2-40B4-BE49-F238E27FC236}">
                <a16:creationId xmlns:a16="http://schemas.microsoft.com/office/drawing/2014/main" id="{A9CAB3C7-8DD1-47B0-9BAE-A57559A98701}"/>
              </a:ext>
            </a:extLst>
          </p:cNvPr>
          <p:cNvSpPr/>
          <p:nvPr/>
        </p:nvSpPr>
        <p:spPr>
          <a:xfrm>
            <a:off x="4007285" y="3203404"/>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渔船行为画像解决方案</a:t>
            </a:r>
            <a:endParaRPr lang="zh-CN" altLang="en-US" sz="2000" dirty="0">
              <a:solidFill>
                <a:schemeClr val="tx1"/>
              </a:solidFill>
              <a:latin typeface="+mn-ea"/>
            </a:endParaRPr>
          </a:p>
        </p:txBody>
      </p:sp>
      <p:sp>
        <p:nvSpPr>
          <p:cNvPr id="19" name="矩形 18">
            <a:extLst>
              <a:ext uri="{FF2B5EF4-FFF2-40B4-BE49-F238E27FC236}">
                <a16:creationId xmlns:a16="http://schemas.microsoft.com/office/drawing/2014/main" id="{DB359079-D19D-4433-99C8-6FDCB97114E8}"/>
              </a:ext>
            </a:extLst>
          </p:cNvPr>
          <p:cNvSpPr/>
          <p:nvPr/>
        </p:nvSpPr>
        <p:spPr>
          <a:xfrm>
            <a:off x="4007285" y="488483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基于</a:t>
            </a:r>
            <a:r>
              <a:rPr lang="en-US" altLang="zh-CN" sz="2000" b="1" dirty="0">
                <a:solidFill>
                  <a:schemeClr val="tx1"/>
                </a:solidFill>
                <a:latin typeface="+mn-ea"/>
              </a:rPr>
              <a:t>Web</a:t>
            </a:r>
            <a:r>
              <a:rPr lang="zh-CN" altLang="en-US" sz="2000" b="1" dirty="0">
                <a:solidFill>
                  <a:schemeClr val="tx1"/>
                </a:solidFill>
                <a:latin typeface="+mn-ea"/>
              </a:rPr>
              <a:t>端的大数据可视化解决方案</a:t>
            </a:r>
            <a:endParaRPr lang="zh-CN" altLang="en-US" sz="2000" dirty="0">
              <a:solidFill>
                <a:schemeClr val="tx1"/>
              </a:solidFill>
              <a:latin typeface="+mn-ea"/>
            </a:endParaRPr>
          </a:p>
        </p:txBody>
      </p:sp>
      <p:sp>
        <p:nvSpPr>
          <p:cNvPr id="20" name="矩形 19">
            <a:extLst>
              <a:ext uri="{FF2B5EF4-FFF2-40B4-BE49-F238E27FC236}">
                <a16:creationId xmlns:a16="http://schemas.microsoft.com/office/drawing/2014/main" id="{B1724781-4221-446E-BEF0-CC596A52AF0B}"/>
              </a:ext>
            </a:extLst>
          </p:cNvPr>
          <p:cNvSpPr/>
          <p:nvPr/>
        </p:nvSpPr>
        <p:spPr>
          <a:xfrm>
            <a:off x="4007285" y="5724031"/>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总结与展望</a:t>
            </a:r>
          </a:p>
        </p:txBody>
      </p:sp>
      <p:sp>
        <p:nvSpPr>
          <p:cNvPr id="21" name="矩形 20">
            <a:extLst>
              <a:ext uri="{FF2B5EF4-FFF2-40B4-BE49-F238E27FC236}">
                <a16:creationId xmlns:a16="http://schemas.microsoft.com/office/drawing/2014/main" id="{D9EFCD16-69F3-4C20-AF14-4353FEE37D08}"/>
              </a:ext>
            </a:extLst>
          </p:cNvPr>
          <p:cNvSpPr/>
          <p:nvPr/>
        </p:nvSpPr>
        <p:spPr>
          <a:xfrm>
            <a:off x="2983831" y="1488902"/>
            <a:ext cx="709864"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1</a:t>
            </a:r>
            <a:endParaRPr lang="zh-CN" altLang="en-US" b="1" dirty="0">
              <a:solidFill>
                <a:schemeClr val="tx1"/>
              </a:solidFill>
              <a:latin typeface="+mn-ea"/>
            </a:endParaRPr>
          </a:p>
        </p:txBody>
      </p:sp>
      <p:sp>
        <p:nvSpPr>
          <p:cNvPr id="22" name="矩形 21">
            <a:extLst>
              <a:ext uri="{FF2B5EF4-FFF2-40B4-BE49-F238E27FC236}">
                <a16:creationId xmlns:a16="http://schemas.microsoft.com/office/drawing/2014/main" id="{EB4FD4FC-C31F-40B9-8034-307772A5A19A}"/>
              </a:ext>
            </a:extLst>
          </p:cNvPr>
          <p:cNvSpPr/>
          <p:nvPr/>
        </p:nvSpPr>
        <p:spPr>
          <a:xfrm>
            <a:off x="2983831" y="234314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2</a:t>
            </a:r>
            <a:endParaRPr lang="zh-CN" altLang="en-US" b="1" dirty="0">
              <a:solidFill>
                <a:schemeClr val="tx1"/>
              </a:solidFill>
              <a:latin typeface="+mn-ea"/>
            </a:endParaRPr>
          </a:p>
        </p:txBody>
      </p:sp>
      <p:sp>
        <p:nvSpPr>
          <p:cNvPr id="23" name="矩形 22">
            <a:extLst>
              <a:ext uri="{FF2B5EF4-FFF2-40B4-BE49-F238E27FC236}">
                <a16:creationId xmlns:a16="http://schemas.microsoft.com/office/drawing/2014/main" id="{78397169-D225-49D1-B09A-D903252C038E}"/>
              </a:ext>
            </a:extLst>
          </p:cNvPr>
          <p:cNvSpPr/>
          <p:nvPr/>
        </p:nvSpPr>
        <p:spPr>
          <a:xfrm>
            <a:off x="2983831" y="318535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3</a:t>
            </a:r>
            <a:endParaRPr lang="zh-CN" altLang="en-US" b="1" dirty="0">
              <a:solidFill>
                <a:schemeClr val="tx1"/>
              </a:solidFill>
              <a:latin typeface="+mn-ea"/>
            </a:endParaRPr>
          </a:p>
        </p:txBody>
      </p:sp>
      <p:sp>
        <p:nvSpPr>
          <p:cNvPr id="24" name="矩形 23">
            <a:extLst>
              <a:ext uri="{FF2B5EF4-FFF2-40B4-BE49-F238E27FC236}">
                <a16:creationId xmlns:a16="http://schemas.microsoft.com/office/drawing/2014/main" id="{02F6454D-0DEB-4D8F-BF3D-15848C34438F}"/>
              </a:ext>
            </a:extLst>
          </p:cNvPr>
          <p:cNvSpPr/>
          <p:nvPr/>
        </p:nvSpPr>
        <p:spPr>
          <a:xfrm>
            <a:off x="2983831" y="486979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5</a:t>
            </a:r>
            <a:endParaRPr lang="zh-CN" altLang="en-US" b="1" dirty="0">
              <a:solidFill>
                <a:schemeClr val="tx1"/>
              </a:solidFill>
              <a:latin typeface="+mn-ea"/>
            </a:endParaRPr>
          </a:p>
        </p:txBody>
      </p:sp>
      <p:sp>
        <p:nvSpPr>
          <p:cNvPr id="25" name="矩形 24">
            <a:extLst>
              <a:ext uri="{FF2B5EF4-FFF2-40B4-BE49-F238E27FC236}">
                <a16:creationId xmlns:a16="http://schemas.microsoft.com/office/drawing/2014/main" id="{02EAE35D-8342-469E-8831-EA58A5D36874}"/>
              </a:ext>
            </a:extLst>
          </p:cNvPr>
          <p:cNvSpPr/>
          <p:nvPr/>
        </p:nvSpPr>
        <p:spPr>
          <a:xfrm>
            <a:off x="2983831" y="5724031"/>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6</a:t>
            </a:r>
            <a:endParaRPr lang="zh-CN" altLang="en-US" b="1" dirty="0">
              <a:solidFill>
                <a:schemeClr val="tx1"/>
              </a:solidFill>
              <a:latin typeface="+mn-ea"/>
            </a:endParaRPr>
          </a:p>
        </p:txBody>
      </p:sp>
      <p:sp>
        <p:nvSpPr>
          <p:cNvPr id="26" name="矩形 25">
            <a:extLst>
              <a:ext uri="{FF2B5EF4-FFF2-40B4-BE49-F238E27FC236}">
                <a16:creationId xmlns:a16="http://schemas.microsoft.com/office/drawing/2014/main" id="{3C31D8B9-4988-499D-8D28-FE9AF6A1119C}"/>
              </a:ext>
            </a:extLst>
          </p:cNvPr>
          <p:cNvSpPr/>
          <p:nvPr/>
        </p:nvSpPr>
        <p:spPr>
          <a:xfrm>
            <a:off x="4007285" y="4051642"/>
            <a:ext cx="5317189"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rgbClr val="FFFFFF"/>
                </a:solidFill>
                <a:latin typeface="+mn-ea"/>
              </a:rPr>
              <a:t>同船匹配问题与机器学习解决方案</a:t>
            </a:r>
            <a:endParaRPr lang="zh-CN" altLang="en-US" sz="2000" dirty="0">
              <a:solidFill>
                <a:srgbClr val="FFFFFF"/>
              </a:solidFill>
              <a:latin typeface="+mn-ea"/>
            </a:endParaRPr>
          </a:p>
        </p:txBody>
      </p:sp>
      <p:sp>
        <p:nvSpPr>
          <p:cNvPr id="27" name="矩形 26">
            <a:extLst>
              <a:ext uri="{FF2B5EF4-FFF2-40B4-BE49-F238E27FC236}">
                <a16:creationId xmlns:a16="http://schemas.microsoft.com/office/drawing/2014/main" id="{E1A253EB-53D3-43C3-85B7-1FBF1C7AAB22}"/>
              </a:ext>
            </a:extLst>
          </p:cNvPr>
          <p:cNvSpPr/>
          <p:nvPr/>
        </p:nvSpPr>
        <p:spPr>
          <a:xfrm>
            <a:off x="2983831" y="4036603"/>
            <a:ext cx="709864"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rgbClr val="FFFFFF"/>
                </a:solidFill>
                <a:latin typeface="+mn-ea"/>
              </a:rPr>
              <a:t>4</a:t>
            </a:r>
            <a:endParaRPr lang="zh-CN" altLang="en-US" b="1" dirty="0">
              <a:solidFill>
                <a:srgbClr val="FFFFFF"/>
              </a:solidFill>
              <a:latin typeface="+mn-ea"/>
            </a:endParaRPr>
          </a:p>
        </p:txBody>
      </p:sp>
      <p:sp>
        <p:nvSpPr>
          <p:cNvPr id="2" name="灯片编号占位符 1">
            <a:extLst>
              <a:ext uri="{FF2B5EF4-FFF2-40B4-BE49-F238E27FC236}">
                <a16:creationId xmlns:a16="http://schemas.microsoft.com/office/drawing/2014/main" id="{30819AA3-4B25-4E76-9C49-CD9A72563CCC}"/>
              </a:ext>
            </a:extLst>
          </p:cNvPr>
          <p:cNvSpPr>
            <a:spLocks noGrp="1"/>
          </p:cNvSpPr>
          <p:nvPr>
            <p:ph type="sldNum" sz="quarter" idx="10"/>
          </p:nvPr>
        </p:nvSpPr>
        <p:spPr/>
        <p:txBody>
          <a:bodyPr/>
          <a:lstStyle/>
          <a:p>
            <a:pPr>
              <a:defRPr/>
            </a:pPr>
            <a:fld id="{448D2F9F-663C-42D7-B659-B78D1D99B89B}" type="slidenum">
              <a:rPr lang="en-US" altLang="zh-CN" smtClean="0"/>
              <a:t>30</a:t>
            </a:fld>
            <a:endParaRPr lang="en-US" altLang="zh-CN" dirty="0"/>
          </a:p>
        </p:txBody>
      </p:sp>
    </p:spTree>
    <p:extLst>
      <p:ext uri="{BB962C8B-B14F-4D97-AF65-F5344CB8AC3E}">
        <p14:creationId xmlns:p14="http://schemas.microsoft.com/office/powerpoint/2010/main" val="106584591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北斗轨迹与</a:t>
            </a:r>
            <a:r>
              <a:rPr lang="en-US" altLang="zh-CN" dirty="0">
                <a:latin typeface="Arial" panose="020B0604020202020204" pitchFamily="34" charset="0"/>
                <a:cs typeface="Arial" panose="020B0604020202020204" pitchFamily="34" charset="0"/>
              </a:rPr>
              <a:t>AIS</a:t>
            </a:r>
            <a:r>
              <a:rPr lang="zh-CN" altLang="en-US" dirty="0">
                <a:latin typeface="Arial" panose="020B0604020202020204" pitchFamily="34" charset="0"/>
                <a:cs typeface="Arial" panose="020B0604020202020204" pitchFamily="34" charset="0"/>
              </a:rPr>
              <a:t>轨迹匹配问题定义</a:t>
            </a:r>
          </a:p>
        </p:txBody>
      </p:sp>
      <p:pic>
        <p:nvPicPr>
          <p:cNvPr id="35" name="图片 34">
            <a:extLst>
              <a:ext uri="{FF2B5EF4-FFF2-40B4-BE49-F238E27FC236}">
                <a16:creationId xmlns:a16="http://schemas.microsoft.com/office/drawing/2014/main" id="{1A830CDA-E963-45A2-8298-2D017D675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988" y="1291252"/>
            <a:ext cx="5965936" cy="5221901"/>
          </a:xfrm>
          <a:prstGeom prst="rect">
            <a:avLst/>
          </a:prstGeom>
        </p:spPr>
      </p:pic>
      <p:grpSp>
        <p:nvGrpSpPr>
          <p:cNvPr id="38" name="组合 37">
            <a:extLst>
              <a:ext uri="{FF2B5EF4-FFF2-40B4-BE49-F238E27FC236}">
                <a16:creationId xmlns:a16="http://schemas.microsoft.com/office/drawing/2014/main" id="{BB652FEE-1B2A-4462-BC90-3898E468C209}"/>
              </a:ext>
            </a:extLst>
          </p:cNvPr>
          <p:cNvGrpSpPr/>
          <p:nvPr/>
        </p:nvGrpSpPr>
        <p:grpSpPr>
          <a:xfrm>
            <a:off x="6492666" y="1752947"/>
            <a:ext cx="5268235" cy="2476528"/>
            <a:chOff x="1252495" y="3010596"/>
            <a:chExt cx="10822639" cy="939446"/>
          </a:xfrm>
        </p:grpSpPr>
        <p:sp>
          <p:nvSpPr>
            <p:cNvPr id="40" name="圆角矩形 20">
              <a:extLst>
                <a:ext uri="{FF2B5EF4-FFF2-40B4-BE49-F238E27FC236}">
                  <a16:creationId xmlns:a16="http://schemas.microsoft.com/office/drawing/2014/main" id="{73986A86-2A50-4737-94E2-9977EF3FD560}"/>
                </a:ext>
              </a:extLst>
            </p:cNvPr>
            <p:cNvSpPr/>
            <p:nvPr/>
          </p:nvSpPr>
          <p:spPr>
            <a:xfrm>
              <a:off x="1252495" y="3147683"/>
              <a:ext cx="10822639" cy="802359"/>
            </a:xfrm>
            <a:prstGeom prst="roundRect">
              <a:avLst>
                <a:gd name="adj" fmla="val 222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17">
              <a:extLst>
                <a:ext uri="{FF2B5EF4-FFF2-40B4-BE49-F238E27FC236}">
                  <a16:creationId xmlns:a16="http://schemas.microsoft.com/office/drawing/2014/main" id="{8C29A7F8-4E66-4510-8779-7312401459EF}"/>
                </a:ext>
              </a:extLst>
            </p:cNvPr>
            <p:cNvSpPr/>
            <p:nvPr/>
          </p:nvSpPr>
          <p:spPr>
            <a:xfrm>
              <a:off x="1252495" y="3010596"/>
              <a:ext cx="10822639" cy="137087"/>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问题理解与问题拆分</a:t>
              </a:r>
            </a:p>
          </p:txBody>
        </p:sp>
      </p:grpSp>
      <p:sp>
        <p:nvSpPr>
          <p:cNvPr id="46" name="圆角矩形 14">
            <a:extLst>
              <a:ext uri="{FF2B5EF4-FFF2-40B4-BE49-F238E27FC236}">
                <a16:creationId xmlns:a16="http://schemas.microsoft.com/office/drawing/2014/main" id="{BA5432ED-EF2E-4D20-A520-D94AA3B624B2}"/>
              </a:ext>
            </a:extLst>
          </p:cNvPr>
          <p:cNvSpPr/>
          <p:nvPr/>
        </p:nvSpPr>
        <p:spPr>
          <a:xfrm>
            <a:off x="6492666" y="4229475"/>
            <a:ext cx="5268235" cy="1656975"/>
          </a:xfrm>
          <a:prstGeom prst="roundRect">
            <a:avLst>
              <a:gd name="adj" fmla="val 5712"/>
            </a:avLst>
          </a:prstGeom>
          <a:solidFill>
            <a:schemeClr val="accent2">
              <a:lumMod val="20000"/>
              <a:lumOff val="80000"/>
            </a:schemeClr>
          </a:solidFill>
        </p:spPr>
        <p:txBody>
          <a:bodyPr wrap="square" anchor="b">
            <a:noAutofit/>
          </a:bodyPr>
          <a:lstStyle/>
          <a:p>
            <a:endParaRPr lang="en-US" altLang="zh-CN" dirty="0"/>
          </a:p>
        </p:txBody>
      </p:sp>
      <p:sp>
        <p:nvSpPr>
          <p:cNvPr id="47" name="文本框 46">
            <a:extLst>
              <a:ext uri="{FF2B5EF4-FFF2-40B4-BE49-F238E27FC236}">
                <a16:creationId xmlns:a16="http://schemas.microsoft.com/office/drawing/2014/main" id="{1B7F97F5-5504-413E-B54C-9125FF2BE029}"/>
              </a:ext>
            </a:extLst>
          </p:cNvPr>
          <p:cNvSpPr txBox="1"/>
          <p:nvPr/>
        </p:nvSpPr>
        <p:spPr>
          <a:xfrm>
            <a:off x="6492666" y="2183610"/>
            <a:ext cx="5245124" cy="2025170"/>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能够有高效的粗排方法，对于给定北斗轨迹，粗选</a:t>
            </a:r>
            <a:r>
              <a:rPr lang="en-US" altLang="zh-CN" sz="1400" b="1" dirty="0">
                <a:ea typeface="微软雅黑" panose="020B0503020204020204" pitchFamily="34" charset="-122"/>
                <a:cs typeface="Arial" panose="020B0604020202020204" pitchFamily="34" charset="0"/>
              </a:rPr>
              <a:t>AIS</a:t>
            </a:r>
            <a:r>
              <a:rPr lang="zh-CN" altLang="en-US" sz="1400" b="1" dirty="0">
                <a:ea typeface="微软雅黑" panose="020B0503020204020204" pitchFamily="34" charset="-122"/>
                <a:cs typeface="Arial" panose="020B0604020202020204" pitchFamily="34" charset="0"/>
              </a:rPr>
              <a:t>轨迹：</a:t>
            </a:r>
            <a:r>
              <a:rPr lang="zh-CN" altLang="en-US" sz="1400" dirty="0">
                <a:ea typeface="微软雅黑" panose="020B0503020204020204" pitchFamily="34" charset="-122"/>
                <a:cs typeface="Arial" panose="020B0604020202020204" pitchFamily="34" charset="0"/>
              </a:rPr>
              <a:t>需要高效的粗排方法，对于给定北斗轨迹而言，帮助缩小</a:t>
            </a:r>
            <a:r>
              <a:rPr lang="en-US" altLang="zh-CN" sz="1400" dirty="0">
                <a:ea typeface="微软雅黑" panose="020B0503020204020204" pitchFamily="34" charset="-122"/>
                <a:cs typeface="Arial" panose="020B0604020202020204" pitchFamily="34" charset="0"/>
              </a:rPr>
              <a:t>AIS</a:t>
            </a:r>
            <a:r>
              <a:rPr lang="zh-CN" altLang="en-US" sz="1400" dirty="0">
                <a:ea typeface="微软雅黑" panose="020B0503020204020204" pitchFamily="34" charset="-122"/>
                <a:cs typeface="Arial" panose="020B0604020202020204" pitchFamily="34" charset="0"/>
              </a:rPr>
              <a:t>轨迹的整体搜索空间，加速搜索过程。</a:t>
            </a:r>
            <a:endParaRPr lang="en-US" altLang="zh-CN" sz="1400" dirty="0">
              <a:ea typeface="微软雅黑" panose="020B0503020204020204" pitchFamily="34" charset="-122"/>
              <a:cs typeface="Arial" panose="020B0604020202020204" pitchFamily="34" charset="0"/>
            </a:endParaRPr>
          </a:p>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能够有高精度的精排方法，能够对粗排结果依据北斗轨迹进行精排：</a:t>
            </a:r>
            <a:r>
              <a:rPr lang="zh-CN" altLang="en-US" sz="1400" dirty="0">
                <a:ea typeface="微软雅黑" panose="020B0503020204020204" pitchFamily="34" charset="-122"/>
                <a:cs typeface="Arial" panose="020B0604020202020204" pitchFamily="34" charset="0"/>
              </a:rPr>
              <a:t>对于粗排算法而言，精排算法精度高，但是计算量大，精排阶段需要选取适用于场景的精排算法对粗排结果进行处理。</a:t>
            </a:r>
            <a:endParaRPr lang="en-US" altLang="zh-CN" sz="1400" dirty="0">
              <a:ea typeface="微软雅黑" panose="020B0503020204020204" pitchFamily="34" charset="-122"/>
              <a:cs typeface="Arial" panose="020B0604020202020204" pitchFamily="34" charset="0"/>
            </a:endParaRPr>
          </a:p>
        </p:txBody>
      </p:sp>
      <p:sp>
        <p:nvSpPr>
          <p:cNvPr id="43" name="文本框 42">
            <a:extLst>
              <a:ext uri="{FF2B5EF4-FFF2-40B4-BE49-F238E27FC236}">
                <a16:creationId xmlns:a16="http://schemas.microsoft.com/office/drawing/2014/main" id="{41C19A0A-B603-41FF-9B05-D0BDDE5E8A32}"/>
              </a:ext>
            </a:extLst>
          </p:cNvPr>
          <p:cNvSpPr txBox="1"/>
          <p:nvPr/>
        </p:nvSpPr>
        <p:spPr>
          <a:xfrm>
            <a:off x="6492666" y="4340487"/>
            <a:ext cx="5245124" cy="146501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问题</a:t>
            </a:r>
            <a:r>
              <a:rPr lang="en-US" altLang="zh-CN" sz="1400" b="1" dirty="0">
                <a:ea typeface="微软雅黑" panose="020B0503020204020204" pitchFamily="34" charset="-122"/>
                <a:cs typeface="Arial" panose="020B0604020202020204" pitchFamily="34" charset="0"/>
              </a:rPr>
              <a:t>1</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如何构建每条轨迹一个好的表示，加快检索的速度？</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轨迹的表示形式，对检索速度有着至关重要的影响</a:t>
            </a:r>
            <a:r>
              <a:rPr lang="en-US" altLang="zh-CN" sz="1400" dirty="0">
                <a:ea typeface="微软雅黑" panose="020B0503020204020204" pitchFamily="34" charset="-122"/>
                <a:cs typeface="Arial" panose="020B0604020202020204" pitchFamily="34" charset="0"/>
              </a:rPr>
              <a:t>)</a:t>
            </a:r>
          </a:p>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问题</a:t>
            </a:r>
            <a:r>
              <a:rPr lang="en-US" altLang="zh-CN" sz="1400" b="1" dirty="0">
                <a:ea typeface="微软雅黑" panose="020B0503020204020204" pitchFamily="34" charset="-122"/>
                <a:cs typeface="Arial" panose="020B0604020202020204" pitchFamily="34" charset="0"/>
              </a:rPr>
              <a:t>2</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什么样的策略，能够以最高精度的对轨迹进行排序？</a:t>
            </a:r>
            <a:r>
              <a:rPr lang="en-US" altLang="zh-CN" sz="1400"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高精度匹配虽然花费时间，但是在某些阶段能够发挥巨大作用</a:t>
            </a:r>
            <a:r>
              <a:rPr lang="en-US" altLang="zh-CN" sz="1400" dirty="0">
                <a:ea typeface="微软雅黑" panose="020B0503020204020204" pitchFamily="34" charset="-122"/>
                <a:cs typeface="Arial" panose="020B0604020202020204" pitchFamily="34" charset="0"/>
              </a:rPr>
              <a:t>)</a:t>
            </a:r>
          </a:p>
        </p:txBody>
      </p:sp>
      <p:sp>
        <p:nvSpPr>
          <p:cNvPr id="2" name="灯片编号占位符 1">
            <a:extLst>
              <a:ext uri="{FF2B5EF4-FFF2-40B4-BE49-F238E27FC236}">
                <a16:creationId xmlns:a16="http://schemas.microsoft.com/office/drawing/2014/main" id="{18A3159B-0568-43E1-9676-7447C52A782D}"/>
              </a:ext>
            </a:extLst>
          </p:cNvPr>
          <p:cNvSpPr>
            <a:spLocks noGrp="1"/>
          </p:cNvSpPr>
          <p:nvPr>
            <p:ph type="sldNum" sz="quarter" idx="10"/>
          </p:nvPr>
        </p:nvSpPr>
        <p:spPr/>
        <p:txBody>
          <a:bodyPr/>
          <a:lstStyle/>
          <a:p>
            <a:pPr>
              <a:defRPr/>
            </a:pPr>
            <a:fld id="{448D2F9F-663C-42D7-B659-B78D1D99B89B}" type="slidenum">
              <a:rPr lang="en-US" altLang="zh-CN" smtClean="0"/>
              <a:t>31</a:t>
            </a:fld>
            <a:endParaRPr lang="en-US" altLang="zh-CN" dirty="0"/>
          </a:p>
        </p:txBody>
      </p:sp>
    </p:spTree>
    <p:extLst>
      <p:ext uri="{BB962C8B-B14F-4D97-AF65-F5344CB8AC3E}">
        <p14:creationId xmlns:p14="http://schemas.microsoft.com/office/powerpoint/2010/main" val="131770158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轨迹向量化</a:t>
            </a:r>
            <a:r>
              <a:rPr lang="en-US" altLang="zh-CN" dirty="0">
                <a:latin typeface="Arial" panose="020B0604020202020204" pitchFamily="34" charset="0"/>
                <a:cs typeface="Arial" panose="020B0604020202020204" pitchFamily="34" charset="0"/>
              </a:rPr>
              <a:t>Traj2Vec</a:t>
            </a:r>
            <a:endParaRPr lang="zh-CN" altLang="en-US" dirty="0">
              <a:latin typeface="Arial" panose="020B0604020202020204" pitchFamily="34" charset="0"/>
              <a:cs typeface="Arial" panose="020B0604020202020204" pitchFamily="34" charset="0"/>
            </a:endParaRPr>
          </a:p>
        </p:txBody>
      </p:sp>
      <p:graphicFrame>
        <p:nvGraphicFramePr>
          <p:cNvPr id="3" name="表格 2">
            <a:extLst>
              <a:ext uri="{FF2B5EF4-FFF2-40B4-BE49-F238E27FC236}">
                <a16:creationId xmlns:a16="http://schemas.microsoft.com/office/drawing/2014/main" id="{FB5AF01C-20C3-4242-B7A6-E5EA4CC45412}"/>
              </a:ext>
            </a:extLst>
          </p:cNvPr>
          <p:cNvGraphicFramePr>
            <a:graphicFrameLocks noGrp="1"/>
          </p:cNvGraphicFramePr>
          <p:nvPr>
            <p:extLst/>
          </p:nvPr>
        </p:nvGraphicFramePr>
        <p:xfrm>
          <a:off x="589735" y="2709848"/>
          <a:ext cx="4499768" cy="3856944"/>
        </p:xfrm>
        <a:graphic>
          <a:graphicData uri="http://schemas.openxmlformats.org/drawingml/2006/table">
            <a:tbl>
              <a:tblPr firstRow="1" bandRow="1">
                <a:tableStyleId>{5C22544A-7EE6-4342-B048-85BDC9FD1C3A}</a:tableStyleId>
              </a:tblPr>
              <a:tblGrid>
                <a:gridCol w="642824">
                  <a:extLst>
                    <a:ext uri="{9D8B030D-6E8A-4147-A177-3AD203B41FA5}">
                      <a16:colId xmlns:a16="http://schemas.microsoft.com/office/drawing/2014/main" val="172277969"/>
                    </a:ext>
                  </a:extLst>
                </a:gridCol>
                <a:gridCol w="642824">
                  <a:extLst>
                    <a:ext uri="{9D8B030D-6E8A-4147-A177-3AD203B41FA5}">
                      <a16:colId xmlns:a16="http://schemas.microsoft.com/office/drawing/2014/main" val="2019010743"/>
                    </a:ext>
                  </a:extLst>
                </a:gridCol>
                <a:gridCol w="642824">
                  <a:extLst>
                    <a:ext uri="{9D8B030D-6E8A-4147-A177-3AD203B41FA5}">
                      <a16:colId xmlns:a16="http://schemas.microsoft.com/office/drawing/2014/main" val="1697487013"/>
                    </a:ext>
                  </a:extLst>
                </a:gridCol>
                <a:gridCol w="642824">
                  <a:extLst>
                    <a:ext uri="{9D8B030D-6E8A-4147-A177-3AD203B41FA5}">
                      <a16:colId xmlns:a16="http://schemas.microsoft.com/office/drawing/2014/main" val="2569220406"/>
                    </a:ext>
                  </a:extLst>
                </a:gridCol>
                <a:gridCol w="642824">
                  <a:extLst>
                    <a:ext uri="{9D8B030D-6E8A-4147-A177-3AD203B41FA5}">
                      <a16:colId xmlns:a16="http://schemas.microsoft.com/office/drawing/2014/main" val="403483081"/>
                    </a:ext>
                  </a:extLst>
                </a:gridCol>
                <a:gridCol w="642824">
                  <a:extLst>
                    <a:ext uri="{9D8B030D-6E8A-4147-A177-3AD203B41FA5}">
                      <a16:colId xmlns:a16="http://schemas.microsoft.com/office/drawing/2014/main" val="2446396987"/>
                    </a:ext>
                  </a:extLst>
                </a:gridCol>
                <a:gridCol w="642824">
                  <a:extLst>
                    <a:ext uri="{9D8B030D-6E8A-4147-A177-3AD203B41FA5}">
                      <a16:colId xmlns:a16="http://schemas.microsoft.com/office/drawing/2014/main" val="3066214645"/>
                    </a:ext>
                  </a:extLst>
                </a:gridCol>
              </a:tblGrid>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4</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5</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6</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7</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900250119"/>
                  </a:ext>
                </a:extLst>
              </a:tr>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8</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9</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10</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11</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12</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13</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14</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131386290"/>
                  </a:ext>
                </a:extLst>
              </a:tr>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15</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16</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17</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18</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200"/>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19</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20</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21</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2011272"/>
                  </a:ext>
                </a:extLst>
              </a:tr>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22</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23</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24</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25</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26</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27</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28</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508306"/>
                  </a:ext>
                </a:extLst>
              </a:tr>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29</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30</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31</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32</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33</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34</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35</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718054"/>
                  </a:ext>
                </a:extLst>
              </a:tr>
              <a:tr h="642824">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36</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37</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38</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39</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40</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41</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00" b="1" dirty="0">
                          <a:solidFill>
                            <a:srgbClr val="000000"/>
                          </a:solidFill>
                          <a:latin typeface="Times New Roman" panose="02020603050405020304" pitchFamily="18" charset="0"/>
                          <a:cs typeface="Times New Roman" panose="02020603050405020304" pitchFamily="18" charset="0"/>
                        </a:rPr>
                        <a:t>42</a:t>
                      </a:r>
                      <a:endParaRPr lang="zh-CN" altLang="en-US" sz="1500" b="1" dirty="0">
                        <a:solidFill>
                          <a:srgbClr val="000000"/>
                        </a:solidFill>
                        <a:latin typeface="Times New Roman" panose="02020603050405020304" pitchFamily="18" charset="0"/>
                        <a:cs typeface="Times New Roman" panose="02020603050405020304" pitchFamily="18" charset="0"/>
                      </a:endParaRPr>
                    </a:p>
                  </a:txBody>
                  <a:tcPr marL="81639" marR="80353" marT="80353" marB="803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1527046"/>
                  </a:ext>
                </a:extLst>
              </a:tr>
            </a:tbl>
          </a:graphicData>
        </a:graphic>
      </p:graphicFrame>
      <p:sp>
        <p:nvSpPr>
          <p:cNvPr id="11" name="椭圆 10">
            <a:extLst>
              <a:ext uri="{FF2B5EF4-FFF2-40B4-BE49-F238E27FC236}">
                <a16:creationId xmlns:a16="http://schemas.microsoft.com/office/drawing/2014/main" id="{82492621-3936-43DD-8A33-5981E3C407A4}"/>
              </a:ext>
            </a:extLst>
          </p:cNvPr>
          <p:cNvSpPr/>
          <p:nvPr/>
        </p:nvSpPr>
        <p:spPr>
          <a:xfrm rot="19817276">
            <a:off x="683607" y="6366038"/>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28C11E0-4D45-4F13-81A5-CDE9234B888C}"/>
              </a:ext>
            </a:extLst>
          </p:cNvPr>
          <p:cNvSpPr/>
          <p:nvPr/>
        </p:nvSpPr>
        <p:spPr>
          <a:xfrm rot="19817276">
            <a:off x="760411" y="5676110"/>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BCEE029-C0D6-42F9-981C-651B5268F5F2}"/>
              </a:ext>
            </a:extLst>
          </p:cNvPr>
          <p:cNvSpPr/>
          <p:nvPr/>
        </p:nvSpPr>
        <p:spPr>
          <a:xfrm rot="19817276">
            <a:off x="1542261" y="5613111"/>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CFA06EE-8794-4DFC-88C4-021A91C245DB}"/>
              </a:ext>
            </a:extLst>
          </p:cNvPr>
          <p:cNvSpPr/>
          <p:nvPr/>
        </p:nvSpPr>
        <p:spPr>
          <a:xfrm rot="19817276">
            <a:off x="2257548" y="5042882"/>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39C44B-76A3-44EA-8E95-81548C60A9D9}"/>
              </a:ext>
            </a:extLst>
          </p:cNvPr>
          <p:cNvSpPr/>
          <p:nvPr/>
        </p:nvSpPr>
        <p:spPr>
          <a:xfrm rot="19817276">
            <a:off x="2897725" y="4776672"/>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3CD01FA7-A8D0-4DC8-B59F-CDEF54C264F7}"/>
              </a:ext>
            </a:extLst>
          </p:cNvPr>
          <p:cNvSpPr/>
          <p:nvPr/>
        </p:nvSpPr>
        <p:spPr>
          <a:xfrm rot="19817276">
            <a:off x="2771725" y="4347652"/>
            <a:ext cx="92363" cy="9236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1E877A4-3904-471B-BD7A-99F652FE4977}"/>
              </a:ext>
            </a:extLst>
          </p:cNvPr>
          <p:cNvSpPr/>
          <p:nvPr/>
        </p:nvSpPr>
        <p:spPr>
          <a:xfrm rot="19817276">
            <a:off x="2996780" y="4407606"/>
            <a:ext cx="92363" cy="9236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5767B8A3-D22B-423A-BC9D-ECB905660BF3}"/>
              </a:ext>
            </a:extLst>
          </p:cNvPr>
          <p:cNvSpPr/>
          <p:nvPr/>
        </p:nvSpPr>
        <p:spPr>
          <a:xfrm rot="19817276">
            <a:off x="3023724" y="4049619"/>
            <a:ext cx="92363" cy="9236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70A8BC0-C94D-4A43-8704-F7006417680C}"/>
              </a:ext>
            </a:extLst>
          </p:cNvPr>
          <p:cNvSpPr/>
          <p:nvPr/>
        </p:nvSpPr>
        <p:spPr>
          <a:xfrm rot="19817276">
            <a:off x="2624941" y="4132750"/>
            <a:ext cx="92363" cy="9236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838231BB-224A-4D66-9A93-3471B846685E}"/>
              </a:ext>
            </a:extLst>
          </p:cNvPr>
          <p:cNvSpPr/>
          <p:nvPr/>
        </p:nvSpPr>
        <p:spPr>
          <a:xfrm rot="19817276">
            <a:off x="3432907" y="4473650"/>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1B67BDF-20D7-42F2-B0E8-619B33778DBF}"/>
              </a:ext>
            </a:extLst>
          </p:cNvPr>
          <p:cNvSpPr/>
          <p:nvPr/>
        </p:nvSpPr>
        <p:spPr>
          <a:xfrm rot="19817276">
            <a:off x="4088101" y="4218639"/>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B502FE87-1932-40AB-8E75-64C838677A52}"/>
              </a:ext>
            </a:extLst>
          </p:cNvPr>
          <p:cNvSpPr/>
          <p:nvPr/>
        </p:nvSpPr>
        <p:spPr>
          <a:xfrm rot="19817276">
            <a:off x="4736838" y="3672427"/>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D191D9A9-9EA0-4655-AD0C-4A67D7C4775F}"/>
              </a:ext>
            </a:extLst>
          </p:cNvPr>
          <p:cNvSpPr/>
          <p:nvPr/>
        </p:nvSpPr>
        <p:spPr>
          <a:xfrm rot="19817276">
            <a:off x="4787661" y="2846804"/>
            <a:ext cx="92363" cy="92363"/>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E6881298-F1BE-4E02-9277-B42FFC9940CB}"/>
              </a:ext>
            </a:extLst>
          </p:cNvPr>
          <p:cNvCxnSpPr>
            <a:cxnSpLocks/>
            <a:stCxn id="11" idx="7"/>
            <a:endCxn id="12" idx="3"/>
          </p:cNvCxnSpPr>
          <p:nvPr/>
        </p:nvCxnSpPr>
        <p:spPr>
          <a:xfrm flipV="1">
            <a:off x="741965" y="5766839"/>
            <a:ext cx="52451" cy="600833"/>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5821B68-25CA-42D1-B1D4-6D0F548AF018}"/>
              </a:ext>
            </a:extLst>
          </p:cNvPr>
          <p:cNvCxnSpPr>
            <a:cxnSpLocks/>
            <a:stCxn id="12" idx="5"/>
            <a:endCxn id="13" idx="2"/>
          </p:cNvCxnSpPr>
          <p:nvPr/>
        </p:nvCxnSpPr>
        <p:spPr>
          <a:xfrm flipV="1">
            <a:off x="851140" y="5682182"/>
            <a:ext cx="697193" cy="52286"/>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917A55F-1FC8-4117-BBA4-614250DC17E5}"/>
              </a:ext>
            </a:extLst>
          </p:cNvPr>
          <p:cNvCxnSpPr>
            <a:cxnSpLocks/>
            <a:stCxn id="13" idx="6"/>
            <a:endCxn id="14" idx="2"/>
          </p:cNvCxnSpPr>
          <p:nvPr/>
        </p:nvCxnSpPr>
        <p:spPr>
          <a:xfrm flipV="1">
            <a:off x="1628553" y="5111953"/>
            <a:ext cx="635067" cy="524450"/>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9C0819F-36FB-4A05-8901-6BA922065BB1}"/>
              </a:ext>
            </a:extLst>
          </p:cNvPr>
          <p:cNvCxnSpPr>
            <a:cxnSpLocks/>
            <a:stCxn id="14" idx="6"/>
            <a:endCxn id="15" idx="1"/>
          </p:cNvCxnSpPr>
          <p:nvPr/>
        </p:nvCxnSpPr>
        <p:spPr>
          <a:xfrm flipV="1">
            <a:off x="2343840" y="4810677"/>
            <a:ext cx="555519" cy="255497"/>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04AAC92-E880-4CD7-B60C-02C5DE31B26D}"/>
              </a:ext>
            </a:extLst>
          </p:cNvPr>
          <p:cNvCxnSpPr>
            <a:cxnSpLocks/>
            <a:stCxn id="15" idx="7"/>
            <a:endCxn id="17" idx="3"/>
          </p:cNvCxnSpPr>
          <p:nvPr/>
        </p:nvCxnSpPr>
        <p:spPr>
          <a:xfrm flipV="1">
            <a:off x="2956083" y="4498335"/>
            <a:ext cx="74702" cy="279971"/>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3A76B45-B577-480A-A2C0-C8ECD361DC17}"/>
              </a:ext>
            </a:extLst>
          </p:cNvPr>
          <p:cNvCxnSpPr>
            <a:cxnSpLocks/>
            <a:stCxn id="16" idx="5"/>
            <a:endCxn id="17" idx="1"/>
          </p:cNvCxnSpPr>
          <p:nvPr/>
        </p:nvCxnSpPr>
        <p:spPr>
          <a:xfrm>
            <a:off x="2862454" y="4406010"/>
            <a:ext cx="135960" cy="35601"/>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BBB5FB6-D0A7-41F1-820F-E478FC4077A8}"/>
              </a:ext>
            </a:extLst>
          </p:cNvPr>
          <p:cNvCxnSpPr>
            <a:cxnSpLocks/>
            <a:stCxn id="16" idx="6"/>
            <a:endCxn id="18" idx="2"/>
          </p:cNvCxnSpPr>
          <p:nvPr/>
        </p:nvCxnSpPr>
        <p:spPr>
          <a:xfrm flipV="1">
            <a:off x="2858017" y="4118690"/>
            <a:ext cx="171779" cy="252254"/>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934D4EC-A5EF-445F-93F3-AE4A736FDBF6}"/>
              </a:ext>
            </a:extLst>
          </p:cNvPr>
          <p:cNvCxnSpPr>
            <a:cxnSpLocks/>
            <a:stCxn id="19" idx="5"/>
            <a:endCxn id="18" idx="0"/>
          </p:cNvCxnSpPr>
          <p:nvPr/>
        </p:nvCxnSpPr>
        <p:spPr>
          <a:xfrm flipV="1">
            <a:off x="2715670" y="4055690"/>
            <a:ext cx="331346" cy="135418"/>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BFB3E2C-F1E8-4888-827D-33E0A9E53508}"/>
              </a:ext>
            </a:extLst>
          </p:cNvPr>
          <p:cNvCxnSpPr>
            <a:cxnSpLocks/>
            <a:stCxn id="19" idx="5"/>
            <a:endCxn id="20" idx="1"/>
          </p:cNvCxnSpPr>
          <p:nvPr/>
        </p:nvCxnSpPr>
        <p:spPr>
          <a:xfrm>
            <a:off x="2715670" y="4191108"/>
            <a:ext cx="718871" cy="316547"/>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BDD8A46-2397-4703-ABF6-97BC9B2FB191}"/>
              </a:ext>
            </a:extLst>
          </p:cNvPr>
          <p:cNvCxnSpPr>
            <a:cxnSpLocks/>
            <a:stCxn id="20" idx="5"/>
            <a:endCxn id="21" idx="1"/>
          </p:cNvCxnSpPr>
          <p:nvPr/>
        </p:nvCxnSpPr>
        <p:spPr>
          <a:xfrm flipV="1">
            <a:off x="3523636" y="4252644"/>
            <a:ext cx="566099" cy="279364"/>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2432C24-9A03-492A-9FA9-F561F4EEE6C8}"/>
              </a:ext>
            </a:extLst>
          </p:cNvPr>
          <p:cNvCxnSpPr>
            <a:cxnSpLocks/>
            <a:stCxn id="21" idx="6"/>
            <a:endCxn id="22" idx="3"/>
          </p:cNvCxnSpPr>
          <p:nvPr/>
        </p:nvCxnSpPr>
        <p:spPr>
          <a:xfrm flipV="1">
            <a:off x="4174393" y="3763156"/>
            <a:ext cx="596450" cy="478775"/>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84CC77F-414C-49B5-B089-8B0CE435A424}"/>
              </a:ext>
            </a:extLst>
          </p:cNvPr>
          <p:cNvCxnSpPr>
            <a:cxnSpLocks/>
            <a:stCxn id="23" idx="3"/>
            <a:endCxn id="22" idx="7"/>
          </p:cNvCxnSpPr>
          <p:nvPr/>
        </p:nvCxnSpPr>
        <p:spPr>
          <a:xfrm flipH="1">
            <a:off x="4795196" y="2937533"/>
            <a:ext cx="26470" cy="736528"/>
          </a:xfrm>
          <a:prstGeom prst="line">
            <a:avLst/>
          </a:prstGeom>
          <a:ln w="28575">
            <a:solidFill>
              <a:srgbClr val="000000"/>
            </a:solidFill>
            <a:prstDash val="sysDot"/>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CDE737FF-5223-4CC9-A37C-A04E4E9B6FAE}"/>
              </a:ext>
            </a:extLst>
          </p:cNvPr>
          <p:cNvSpPr/>
          <p:nvPr/>
        </p:nvSpPr>
        <p:spPr bwMode="auto">
          <a:xfrm>
            <a:off x="4541694" y="1342070"/>
            <a:ext cx="458297" cy="458297"/>
          </a:xfrm>
          <a:prstGeom prst="ellipse">
            <a:avLst/>
          </a:prstGeom>
          <a:solidFill>
            <a:schemeClr val="bg1">
              <a:lumMod val="75000"/>
            </a:schemeClr>
          </a:solidFill>
          <a:ln w="28575" cap="flat" cmpd="sng" algn="ctr">
            <a:solidFill>
              <a:srgbClr val="0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latin typeface="+mj-lt"/>
              </a:rPr>
              <a:t>36</a:t>
            </a:r>
            <a:endParaRPr kumimoji="0" lang="zh-CN" altLang="en-US" sz="1400" b="1" i="0" u="none" strike="noStrike" cap="none" normalizeH="0" baseline="0" dirty="0">
              <a:ln>
                <a:noFill/>
              </a:ln>
              <a:solidFill>
                <a:srgbClr val="000000"/>
              </a:solidFill>
              <a:effectLst/>
              <a:latin typeface="+mj-lt"/>
            </a:endParaRPr>
          </a:p>
        </p:txBody>
      </p:sp>
      <p:sp>
        <p:nvSpPr>
          <p:cNvPr id="135" name="矩形 134">
            <a:extLst>
              <a:ext uri="{FF2B5EF4-FFF2-40B4-BE49-F238E27FC236}">
                <a16:creationId xmlns:a16="http://schemas.microsoft.com/office/drawing/2014/main" id="{28C6231C-081C-4C12-B4BF-01CD0C2148D2}"/>
              </a:ext>
            </a:extLst>
          </p:cNvPr>
          <p:cNvSpPr/>
          <p:nvPr/>
        </p:nvSpPr>
        <p:spPr bwMode="auto">
          <a:xfrm>
            <a:off x="672503" y="1489206"/>
            <a:ext cx="304800" cy="221374"/>
          </a:xfrm>
          <a:prstGeom prst="rect">
            <a:avLst/>
          </a:prstGeom>
          <a:solidFill>
            <a:schemeClr val="bg1">
              <a:lumMod val="65000"/>
            </a:schemeClr>
          </a:solidFill>
          <a:ln w="28575" cap="flat" cmpd="sng" algn="ctr">
            <a:solidFill>
              <a:schemeClr val="tx1">
                <a:lumMod val="5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37" name="矩形 136">
            <a:extLst>
              <a:ext uri="{FF2B5EF4-FFF2-40B4-BE49-F238E27FC236}">
                <a16:creationId xmlns:a16="http://schemas.microsoft.com/office/drawing/2014/main" id="{4E5146ED-A851-420D-9201-84D9FFFBF07E}"/>
              </a:ext>
            </a:extLst>
          </p:cNvPr>
          <p:cNvSpPr/>
          <p:nvPr/>
        </p:nvSpPr>
        <p:spPr bwMode="auto">
          <a:xfrm>
            <a:off x="672503" y="2123211"/>
            <a:ext cx="304800" cy="221374"/>
          </a:xfrm>
          <a:prstGeom prst="rect">
            <a:avLst/>
          </a:prstGeom>
          <a:solidFill>
            <a:srgbClr val="FFD200"/>
          </a:solidFill>
          <a:ln w="28575" cap="flat" cmpd="sng" algn="ctr">
            <a:solidFill>
              <a:schemeClr val="tx1">
                <a:lumMod val="5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38" name="文本框 137">
            <a:extLst>
              <a:ext uri="{FF2B5EF4-FFF2-40B4-BE49-F238E27FC236}">
                <a16:creationId xmlns:a16="http://schemas.microsoft.com/office/drawing/2014/main" id="{9A493749-150F-4E9C-91EC-540939AE0F40}"/>
              </a:ext>
            </a:extLst>
          </p:cNvPr>
          <p:cNvSpPr txBox="1"/>
          <p:nvPr/>
        </p:nvSpPr>
        <p:spPr>
          <a:xfrm>
            <a:off x="1001092" y="1340363"/>
            <a:ext cx="724299" cy="52322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移动的</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轨迹点</a:t>
            </a:r>
          </a:p>
        </p:txBody>
      </p:sp>
      <p:sp>
        <p:nvSpPr>
          <p:cNvPr id="140" name="文本框 139">
            <a:extLst>
              <a:ext uri="{FF2B5EF4-FFF2-40B4-BE49-F238E27FC236}">
                <a16:creationId xmlns:a16="http://schemas.microsoft.com/office/drawing/2014/main" id="{5AF5CBD3-0598-417A-8571-BE56A13E9B42}"/>
              </a:ext>
            </a:extLst>
          </p:cNvPr>
          <p:cNvSpPr txBox="1"/>
          <p:nvPr/>
        </p:nvSpPr>
        <p:spPr>
          <a:xfrm>
            <a:off x="989773" y="1981320"/>
            <a:ext cx="724299" cy="52322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停止的</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轨迹点</a:t>
            </a:r>
          </a:p>
        </p:txBody>
      </p:sp>
      <p:grpSp>
        <p:nvGrpSpPr>
          <p:cNvPr id="202" name="组合 201">
            <a:extLst>
              <a:ext uri="{FF2B5EF4-FFF2-40B4-BE49-F238E27FC236}">
                <a16:creationId xmlns:a16="http://schemas.microsoft.com/office/drawing/2014/main" id="{B587EB03-5F36-4EE6-A518-7D29A8F78056}"/>
              </a:ext>
            </a:extLst>
          </p:cNvPr>
          <p:cNvGrpSpPr/>
          <p:nvPr/>
        </p:nvGrpSpPr>
        <p:grpSpPr>
          <a:xfrm>
            <a:off x="9451557" y="2324823"/>
            <a:ext cx="1797134" cy="1778571"/>
            <a:chOff x="5921312" y="3464875"/>
            <a:chExt cx="1797134" cy="1778571"/>
          </a:xfrm>
        </p:grpSpPr>
        <p:sp>
          <p:nvSpPr>
            <p:cNvPr id="143" name="椭圆 142">
              <a:extLst>
                <a:ext uri="{FF2B5EF4-FFF2-40B4-BE49-F238E27FC236}">
                  <a16:creationId xmlns:a16="http://schemas.microsoft.com/office/drawing/2014/main" id="{0A7B7017-2E63-4B4F-8126-26244B317DC6}"/>
                </a:ext>
              </a:extLst>
            </p:cNvPr>
            <p:cNvSpPr/>
            <p:nvPr/>
          </p:nvSpPr>
          <p:spPr>
            <a:xfrm>
              <a:off x="5927357" y="346487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E1DA652E-99BC-4C05-92B8-7C0A3E1A48E4}"/>
                </a:ext>
              </a:extLst>
            </p:cNvPr>
            <p:cNvSpPr/>
            <p:nvPr/>
          </p:nvSpPr>
          <p:spPr>
            <a:xfrm>
              <a:off x="5921312" y="395371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5E5C9AB4-D550-4CE6-9CF9-48842B45103B}"/>
                </a:ext>
              </a:extLst>
            </p:cNvPr>
            <p:cNvSpPr/>
            <p:nvPr/>
          </p:nvSpPr>
          <p:spPr>
            <a:xfrm>
              <a:off x="5932138" y="444255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A21D1C1C-A7CF-4B04-891A-8A2FB5D18CC4}"/>
                </a:ext>
              </a:extLst>
            </p:cNvPr>
            <p:cNvSpPr/>
            <p:nvPr/>
          </p:nvSpPr>
          <p:spPr>
            <a:xfrm>
              <a:off x="5932138" y="493139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9A731D74-9D9E-4086-8DE7-237946D20D2F}"/>
                </a:ext>
              </a:extLst>
            </p:cNvPr>
            <p:cNvSpPr/>
            <p:nvPr/>
          </p:nvSpPr>
          <p:spPr>
            <a:xfrm>
              <a:off x="6715523" y="3691778"/>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0983E2D2-593C-4A89-8596-8CB705C0E7BF}"/>
                </a:ext>
              </a:extLst>
            </p:cNvPr>
            <p:cNvSpPr/>
            <p:nvPr/>
          </p:nvSpPr>
          <p:spPr>
            <a:xfrm>
              <a:off x="6709478" y="4180618"/>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6A124E24-2B1B-45B7-A246-8E20D1CADDF9}"/>
                </a:ext>
              </a:extLst>
            </p:cNvPr>
            <p:cNvSpPr/>
            <p:nvPr/>
          </p:nvSpPr>
          <p:spPr>
            <a:xfrm>
              <a:off x="6709478" y="4669458"/>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F1CDB710-988F-4CEF-A57C-19B0F09CACB5}"/>
                </a:ext>
              </a:extLst>
            </p:cNvPr>
            <p:cNvSpPr/>
            <p:nvPr/>
          </p:nvSpPr>
          <p:spPr>
            <a:xfrm>
              <a:off x="7401614" y="346487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5082028F-D5CC-4DA3-9D5E-61500F7B6085}"/>
                </a:ext>
              </a:extLst>
            </p:cNvPr>
            <p:cNvSpPr/>
            <p:nvPr/>
          </p:nvSpPr>
          <p:spPr>
            <a:xfrm>
              <a:off x="7395569" y="395371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45B1CE8B-6CA0-4427-8F29-8F74CE1104EF}"/>
                </a:ext>
              </a:extLst>
            </p:cNvPr>
            <p:cNvSpPr/>
            <p:nvPr/>
          </p:nvSpPr>
          <p:spPr>
            <a:xfrm>
              <a:off x="7406395" y="444255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AE3D1C48-10CE-4526-8DEE-BF464E9A1758}"/>
                </a:ext>
              </a:extLst>
            </p:cNvPr>
            <p:cNvSpPr/>
            <p:nvPr/>
          </p:nvSpPr>
          <p:spPr>
            <a:xfrm>
              <a:off x="7406395" y="493139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 name="直接连接符 154">
              <a:extLst>
                <a:ext uri="{FF2B5EF4-FFF2-40B4-BE49-F238E27FC236}">
                  <a16:creationId xmlns:a16="http://schemas.microsoft.com/office/drawing/2014/main" id="{AE6909EE-BD97-40C7-8D91-4ED55558ED12}"/>
                </a:ext>
              </a:extLst>
            </p:cNvPr>
            <p:cNvCxnSpPr>
              <a:stCxn id="143" idx="6"/>
              <a:endCxn id="147" idx="2"/>
            </p:cNvCxnSpPr>
            <p:nvPr/>
          </p:nvCxnSpPr>
          <p:spPr>
            <a:xfrm>
              <a:off x="6239408" y="3620901"/>
              <a:ext cx="476115" cy="226903"/>
            </a:xfrm>
            <a:prstGeom prst="line">
              <a:avLst/>
            </a:prstGeom>
            <a:noFill/>
            <a:ln w="19050" cap="flat" cmpd="sng" algn="ctr">
              <a:solidFill>
                <a:srgbClr val="7F7F7F"/>
              </a:solidFill>
              <a:prstDash val="solid"/>
            </a:ln>
          </p:spPr>
        </p:cxnSp>
        <p:cxnSp>
          <p:nvCxnSpPr>
            <p:cNvPr id="157" name="直接连接符 156">
              <a:extLst>
                <a:ext uri="{FF2B5EF4-FFF2-40B4-BE49-F238E27FC236}">
                  <a16:creationId xmlns:a16="http://schemas.microsoft.com/office/drawing/2014/main" id="{3D056750-83CC-477B-B0BF-6AFBDB6A8222}"/>
                </a:ext>
              </a:extLst>
            </p:cNvPr>
            <p:cNvCxnSpPr>
              <a:stCxn id="143" idx="6"/>
              <a:endCxn id="148" idx="2"/>
            </p:cNvCxnSpPr>
            <p:nvPr/>
          </p:nvCxnSpPr>
          <p:spPr>
            <a:xfrm>
              <a:off x="6239408" y="3620901"/>
              <a:ext cx="470070" cy="715743"/>
            </a:xfrm>
            <a:prstGeom prst="line">
              <a:avLst/>
            </a:prstGeom>
            <a:noFill/>
            <a:ln w="19050" cap="flat" cmpd="sng" algn="ctr">
              <a:solidFill>
                <a:srgbClr val="7F7F7F"/>
              </a:solidFill>
              <a:prstDash val="solid"/>
            </a:ln>
          </p:spPr>
        </p:cxnSp>
        <p:cxnSp>
          <p:nvCxnSpPr>
            <p:cNvPr id="159" name="直接连接符 158">
              <a:extLst>
                <a:ext uri="{FF2B5EF4-FFF2-40B4-BE49-F238E27FC236}">
                  <a16:creationId xmlns:a16="http://schemas.microsoft.com/office/drawing/2014/main" id="{8BA5628B-CA55-468A-9DBF-D34ACF99C4FB}"/>
                </a:ext>
              </a:extLst>
            </p:cNvPr>
            <p:cNvCxnSpPr>
              <a:stCxn id="143" idx="6"/>
              <a:endCxn id="149" idx="2"/>
            </p:cNvCxnSpPr>
            <p:nvPr/>
          </p:nvCxnSpPr>
          <p:spPr>
            <a:xfrm>
              <a:off x="6239408" y="3620901"/>
              <a:ext cx="470070" cy="1204583"/>
            </a:xfrm>
            <a:prstGeom prst="line">
              <a:avLst/>
            </a:prstGeom>
            <a:noFill/>
            <a:ln w="19050" cap="flat" cmpd="sng" algn="ctr">
              <a:solidFill>
                <a:srgbClr val="7F7F7F"/>
              </a:solidFill>
              <a:prstDash val="solid"/>
            </a:ln>
          </p:spPr>
        </p:cxnSp>
        <p:cxnSp>
          <p:nvCxnSpPr>
            <p:cNvPr id="161" name="直接连接符 160">
              <a:extLst>
                <a:ext uri="{FF2B5EF4-FFF2-40B4-BE49-F238E27FC236}">
                  <a16:creationId xmlns:a16="http://schemas.microsoft.com/office/drawing/2014/main" id="{749116A1-4EA6-40A6-9F20-7FF1799E7FA3}"/>
                </a:ext>
              </a:extLst>
            </p:cNvPr>
            <p:cNvCxnSpPr>
              <a:stCxn id="144" idx="6"/>
              <a:endCxn id="147" idx="2"/>
            </p:cNvCxnSpPr>
            <p:nvPr/>
          </p:nvCxnSpPr>
          <p:spPr>
            <a:xfrm flipV="1">
              <a:off x="6233363" y="3847804"/>
              <a:ext cx="482160" cy="261937"/>
            </a:xfrm>
            <a:prstGeom prst="line">
              <a:avLst/>
            </a:prstGeom>
            <a:noFill/>
            <a:ln w="19050" cap="flat" cmpd="sng" algn="ctr">
              <a:solidFill>
                <a:srgbClr val="7F7F7F"/>
              </a:solidFill>
              <a:prstDash val="solid"/>
            </a:ln>
          </p:spPr>
        </p:cxnSp>
        <p:cxnSp>
          <p:nvCxnSpPr>
            <p:cNvPr id="163" name="直接连接符 162">
              <a:extLst>
                <a:ext uri="{FF2B5EF4-FFF2-40B4-BE49-F238E27FC236}">
                  <a16:creationId xmlns:a16="http://schemas.microsoft.com/office/drawing/2014/main" id="{3D1768EC-54B3-46B2-8443-24E55B38B52F}"/>
                </a:ext>
              </a:extLst>
            </p:cNvPr>
            <p:cNvCxnSpPr>
              <a:stCxn id="144" idx="6"/>
              <a:endCxn id="148" idx="2"/>
            </p:cNvCxnSpPr>
            <p:nvPr/>
          </p:nvCxnSpPr>
          <p:spPr>
            <a:xfrm>
              <a:off x="6233363" y="4109741"/>
              <a:ext cx="476115" cy="226903"/>
            </a:xfrm>
            <a:prstGeom prst="line">
              <a:avLst/>
            </a:prstGeom>
            <a:noFill/>
            <a:ln w="19050" cap="flat" cmpd="sng" algn="ctr">
              <a:solidFill>
                <a:srgbClr val="7F7F7F"/>
              </a:solidFill>
              <a:prstDash val="solid"/>
            </a:ln>
          </p:spPr>
        </p:cxnSp>
        <p:cxnSp>
          <p:nvCxnSpPr>
            <p:cNvPr id="165" name="直接连接符 164">
              <a:extLst>
                <a:ext uri="{FF2B5EF4-FFF2-40B4-BE49-F238E27FC236}">
                  <a16:creationId xmlns:a16="http://schemas.microsoft.com/office/drawing/2014/main" id="{4FB8D2EF-E77B-47DA-9EB3-4A82273E9BA3}"/>
                </a:ext>
              </a:extLst>
            </p:cNvPr>
            <p:cNvCxnSpPr>
              <a:stCxn id="144" idx="6"/>
              <a:endCxn id="149" idx="2"/>
            </p:cNvCxnSpPr>
            <p:nvPr/>
          </p:nvCxnSpPr>
          <p:spPr>
            <a:xfrm>
              <a:off x="6233363" y="4109741"/>
              <a:ext cx="476115" cy="715743"/>
            </a:xfrm>
            <a:prstGeom prst="line">
              <a:avLst/>
            </a:prstGeom>
            <a:noFill/>
            <a:ln w="19050" cap="flat" cmpd="sng" algn="ctr">
              <a:solidFill>
                <a:srgbClr val="7F7F7F"/>
              </a:solidFill>
              <a:prstDash val="solid"/>
            </a:ln>
          </p:spPr>
        </p:cxnSp>
        <p:cxnSp>
          <p:nvCxnSpPr>
            <p:cNvPr id="167" name="直接连接符 166">
              <a:extLst>
                <a:ext uri="{FF2B5EF4-FFF2-40B4-BE49-F238E27FC236}">
                  <a16:creationId xmlns:a16="http://schemas.microsoft.com/office/drawing/2014/main" id="{B49C4A5F-09D1-4E75-B9E2-76B087B98E01}"/>
                </a:ext>
              </a:extLst>
            </p:cNvPr>
            <p:cNvCxnSpPr>
              <a:stCxn id="145" idx="6"/>
              <a:endCxn id="147" idx="2"/>
            </p:cNvCxnSpPr>
            <p:nvPr/>
          </p:nvCxnSpPr>
          <p:spPr>
            <a:xfrm flipV="1">
              <a:off x="6244189" y="3847804"/>
              <a:ext cx="471334" cy="750777"/>
            </a:xfrm>
            <a:prstGeom prst="line">
              <a:avLst/>
            </a:prstGeom>
            <a:noFill/>
            <a:ln w="19050" cap="flat" cmpd="sng" algn="ctr">
              <a:solidFill>
                <a:srgbClr val="7F7F7F"/>
              </a:solidFill>
              <a:prstDash val="solid"/>
            </a:ln>
          </p:spPr>
        </p:cxnSp>
        <p:cxnSp>
          <p:nvCxnSpPr>
            <p:cNvPr id="169" name="直接连接符 168">
              <a:extLst>
                <a:ext uri="{FF2B5EF4-FFF2-40B4-BE49-F238E27FC236}">
                  <a16:creationId xmlns:a16="http://schemas.microsoft.com/office/drawing/2014/main" id="{B31FE387-39F7-4611-9733-B500204BFA4E}"/>
                </a:ext>
              </a:extLst>
            </p:cNvPr>
            <p:cNvCxnSpPr>
              <a:stCxn id="145" idx="6"/>
              <a:endCxn id="148" idx="2"/>
            </p:cNvCxnSpPr>
            <p:nvPr/>
          </p:nvCxnSpPr>
          <p:spPr>
            <a:xfrm flipV="1">
              <a:off x="6244189" y="4336644"/>
              <a:ext cx="465289" cy="261937"/>
            </a:xfrm>
            <a:prstGeom prst="line">
              <a:avLst/>
            </a:prstGeom>
            <a:noFill/>
            <a:ln w="19050" cap="flat" cmpd="sng" algn="ctr">
              <a:solidFill>
                <a:srgbClr val="7F7F7F"/>
              </a:solidFill>
              <a:prstDash val="solid"/>
            </a:ln>
          </p:spPr>
        </p:cxnSp>
        <p:cxnSp>
          <p:nvCxnSpPr>
            <p:cNvPr id="171" name="直接连接符 170">
              <a:extLst>
                <a:ext uri="{FF2B5EF4-FFF2-40B4-BE49-F238E27FC236}">
                  <a16:creationId xmlns:a16="http://schemas.microsoft.com/office/drawing/2014/main" id="{0377BC88-4DF1-4ED3-A6A9-400CDE4D7F40}"/>
                </a:ext>
              </a:extLst>
            </p:cNvPr>
            <p:cNvCxnSpPr>
              <a:stCxn id="145" idx="6"/>
              <a:endCxn id="149" idx="2"/>
            </p:cNvCxnSpPr>
            <p:nvPr/>
          </p:nvCxnSpPr>
          <p:spPr>
            <a:xfrm>
              <a:off x="6244189" y="4598581"/>
              <a:ext cx="465289" cy="226903"/>
            </a:xfrm>
            <a:prstGeom prst="line">
              <a:avLst/>
            </a:prstGeom>
            <a:noFill/>
            <a:ln w="19050" cap="flat" cmpd="sng" algn="ctr">
              <a:solidFill>
                <a:srgbClr val="7F7F7F"/>
              </a:solidFill>
              <a:prstDash val="solid"/>
            </a:ln>
          </p:spPr>
        </p:cxnSp>
        <p:cxnSp>
          <p:nvCxnSpPr>
            <p:cNvPr id="173" name="直接连接符 172">
              <a:extLst>
                <a:ext uri="{FF2B5EF4-FFF2-40B4-BE49-F238E27FC236}">
                  <a16:creationId xmlns:a16="http://schemas.microsoft.com/office/drawing/2014/main" id="{E1B92583-C904-4577-8397-A88D38B813A3}"/>
                </a:ext>
              </a:extLst>
            </p:cNvPr>
            <p:cNvCxnSpPr>
              <a:stCxn id="146" idx="6"/>
              <a:endCxn id="147" idx="2"/>
            </p:cNvCxnSpPr>
            <p:nvPr/>
          </p:nvCxnSpPr>
          <p:spPr>
            <a:xfrm flipV="1">
              <a:off x="6244189" y="3847804"/>
              <a:ext cx="471334" cy="1239617"/>
            </a:xfrm>
            <a:prstGeom prst="line">
              <a:avLst/>
            </a:prstGeom>
            <a:noFill/>
            <a:ln w="19050" cap="flat" cmpd="sng" algn="ctr">
              <a:solidFill>
                <a:srgbClr val="7F7F7F"/>
              </a:solidFill>
              <a:prstDash val="solid"/>
            </a:ln>
          </p:spPr>
        </p:cxnSp>
        <p:cxnSp>
          <p:nvCxnSpPr>
            <p:cNvPr id="175" name="直接连接符 174">
              <a:extLst>
                <a:ext uri="{FF2B5EF4-FFF2-40B4-BE49-F238E27FC236}">
                  <a16:creationId xmlns:a16="http://schemas.microsoft.com/office/drawing/2014/main" id="{F4BF5405-3A77-4BEB-A94E-DE7F5FFE746F}"/>
                </a:ext>
              </a:extLst>
            </p:cNvPr>
            <p:cNvCxnSpPr>
              <a:stCxn id="146" idx="6"/>
              <a:endCxn id="148" idx="2"/>
            </p:cNvCxnSpPr>
            <p:nvPr/>
          </p:nvCxnSpPr>
          <p:spPr>
            <a:xfrm flipV="1">
              <a:off x="6244189" y="4336644"/>
              <a:ext cx="465289" cy="750777"/>
            </a:xfrm>
            <a:prstGeom prst="line">
              <a:avLst/>
            </a:prstGeom>
            <a:noFill/>
            <a:ln w="19050" cap="flat" cmpd="sng" algn="ctr">
              <a:solidFill>
                <a:srgbClr val="7F7F7F"/>
              </a:solidFill>
              <a:prstDash val="solid"/>
            </a:ln>
          </p:spPr>
        </p:cxnSp>
        <p:cxnSp>
          <p:nvCxnSpPr>
            <p:cNvPr id="177" name="直接连接符 176">
              <a:extLst>
                <a:ext uri="{FF2B5EF4-FFF2-40B4-BE49-F238E27FC236}">
                  <a16:creationId xmlns:a16="http://schemas.microsoft.com/office/drawing/2014/main" id="{67470AB6-403C-472E-9EDF-EA48D7368921}"/>
                </a:ext>
              </a:extLst>
            </p:cNvPr>
            <p:cNvCxnSpPr>
              <a:stCxn id="146" idx="6"/>
              <a:endCxn id="149" idx="2"/>
            </p:cNvCxnSpPr>
            <p:nvPr/>
          </p:nvCxnSpPr>
          <p:spPr>
            <a:xfrm flipV="1">
              <a:off x="6244189" y="4825484"/>
              <a:ext cx="465289" cy="261937"/>
            </a:xfrm>
            <a:prstGeom prst="line">
              <a:avLst/>
            </a:prstGeom>
            <a:noFill/>
            <a:ln w="19050" cap="flat" cmpd="sng" algn="ctr">
              <a:solidFill>
                <a:srgbClr val="7F7F7F"/>
              </a:solidFill>
              <a:prstDash val="solid"/>
            </a:ln>
          </p:spPr>
        </p:cxnSp>
        <p:cxnSp>
          <p:nvCxnSpPr>
            <p:cNvPr id="179" name="直接连接符 178">
              <a:extLst>
                <a:ext uri="{FF2B5EF4-FFF2-40B4-BE49-F238E27FC236}">
                  <a16:creationId xmlns:a16="http://schemas.microsoft.com/office/drawing/2014/main" id="{2878E44C-55FF-4CAC-B7B1-3C53C2770DCF}"/>
                </a:ext>
              </a:extLst>
            </p:cNvPr>
            <p:cNvCxnSpPr>
              <a:stCxn id="147" idx="6"/>
              <a:endCxn id="150" idx="2"/>
            </p:cNvCxnSpPr>
            <p:nvPr/>
          </p:nvCxnSpPr>
          <p:spPr>
            <a:xfrm flipV="1">
              <a:off x="7027574" y="3620901"/>
              <a:ext cx="374040" cy="226903"/>
            </a:xfrm>
            <a:prstGeom prst="line">
              <a:avLst/>
            </a:prstGeom>
            <a:noFill/>
            <a:ln w="19050" cap="flat" cmpd="sng" algn="ctr">
              <a:solidFill>
                <a:srgbClr val="7F7F7F"/>
              </a:solidFill>
              <a:prstDash val="solid"/>
            </a:ln>
          </p:spPr>
        </p:cxnSp>
        <p:cxnSp>
          <p:nvCxnSpPr>
            <p:cNvPr id="181" name="直接连接符 180">
              <a:extLst>
                <a:ext uri="{FF2B5EF4-FFF2-40B4-BE49-F238E27FC236}">
                  <a16:creationId xmlns:a16="http://schemas.microsoft.com/office/drawing/2014/main" id="{1479AB2C-C604-4508-A28C-59A1D46EDD1A}"/>
                </a:ext>
              </a:extLst>
            </p:cNvPr>
            <p:cNvCxnSpPr>
              <a:stCxn id="147" idx="6"/>
              <a:endCxn id="151" idx="2"/>
            </p:cNvCxnSpPr>
            <p:nvPr/>
          </p:nvCxnSpPr>
          <p:spPr>
            <a:xfrm>
              <a:off x="7027574" y="3847804"/>
              <a:ext cx="367995" cy="261937"/>
            </a:xfrm>
            <a:prstGeom prst="line">
              <a:avLst/>
            </a:prstGeom>
            <a:noFill/>
            <a:ln w="19050" cap="flat" cmpd="sng" algn="ctr">
              <a:solidFill>
                <a:srgbClr val="7F7F7F"/>
              </a:solidFill>
              <a:prstDash val="solid"/>
            </a:ln>
          </p:spPr>
        </p:cxnSp>
        <p:cxnSp>
          <p:nvCxnSpPr>
            <p:cNvPr id="183" name="直接连接符 182">
              <a:extLst>
                <a:ext uri="{FF2B5EF4-FFF2-40B4-BE49-F238E27FC236}">
                  <a16:creationId xmlns:a16="http://schemas.microsoft.com/office/drawing/2014/main" id="{DD1EDB7D-0BBA-44D1-B3A6-A177579FB266}"/>
                </a:ext>
              </a:extLst>
            </p:cNvPr>
            <p:cNvCxnSpPr>
              <a:stCxn id="147" idx="6"/>
              <a:endCxn id="152" idx="2"/>
            </p:cNvCxnSpPr>
            <p:nvPr/>
          </p:nvCxnSpPr>
          <p:spPr>
            <a:xfrm>
              <a:off x="7027574" y="3847804"/>
              <a:ext cx="378821" cy="750777"/>
            </a:xfrm>
            <a:prstGeom prst="line">
              <a:avLst/>
            </a:prstGeom>
            <a:noFill/>
            <a:ln w="19050" cap="flat" cmpd="sng" algn="ctr">
              <a:solidFill>
                <a:srgbClr val="7F7F7F"/>
              </a:solidFill>
              <a:prstDash val="solid"/>
            </a:ln>
          </p:spPr>
        </p:cxnSp>
        <p:cxnSp>
          <p:nvCxnSpPr>
            <p:cNvPr id="185" name="直接连接符 184">
              <a:extLst>
                <a:ext uri="{FF2B5EF4-FFF2-40B4-BE49-F238E27FC236}">
                  <a16:creationId xmlns:a16="http://schemas.microsoft.com/office/drawing/2014/main" id="{615C8ABA-5F3F-43E1-9E38-5BC37C24F49B}"/>
                </a:ext>
              </a:extLst>
            </p:cNvPr>
            <p:cNvCxnSpPr>
              <a:stCxn id="147" idx="6"/>
              <a:endCxn id="153" idx="2"/>
            </p:cNvCxnSpPr>
            <p:nvPr/>
          </p:nvCxnSpPr>
          <p:spPr>
            <a:xfrm>
              <a:off x="7027574" y="3847804"/>
              <a:ext cx="378821" cy="1239617"/>
            </a:xfrm>
            <a:prstGeom prst="line">
              <a:avLst/>
            </a:prstGeom>
            <a:noFill/>
            <a:ln w="19050" cap="flat" cmpd="sng" algn="ctr">
              <a:solidFill>
                <a:srgbClr val="7F7F7F"/>
              </a:solidFill>
              <a:prstDash val="solid"/>
            </a:ln>
          </p:spPr>
        </p:cxnSp>
        <p:cxnSp>
          <p:nvCxnSpPr>
            <p:cNvPr id="187" name="直接连接符 186">
              <a:extLst>
                <a:ext uri="{FF2B5EF4-FFF2-40B4-BE49-F238E27FC236}">
                  <a16:creationId xmlns:a16="http://schemas.microsoft.com/office/drawing/2014/main" id="{FF0A3C34-C443-4DC4-9C8B-E8B54CA073D8}"/>
                </a:ext>
              </a:extLst>
            </p:cNvPr>
            <p:cNvCxnSpPr>
              <a:stCxn id="148" idx="6"/>
              <a:endCxn id="150" idx="2"/>
            </p:cNvCxnSpPr>
            <p:nvPr/>
          </p:nvCxnSpPr>
          <p:spPr>
            <a:xfrm flipV="1">
              <a:off x="7021529" y="3620901"/>
              <a:ext cx="380085" cy="715743"/>
            </a:xfrm>
            <a:prstGeom prst="line">
              <a:avLst/>
            </a:prstGeom>
            <a:noFill/>
            <a:ln w="19050" cap="flat" cmpd="sng" algn="ctr">
              <a:solidFill>
                <a:srgbClr val="7F7F7F"/>
              </a:solidFill>
              <a:prstDash val="solid"/>
            </a:ln>
          </p:spPr>
        </p:cxnSp>
        <p:cxnSp>
          <p:nvCxnSpPr>
            <p:cNvPr id="189" name="直接连接符 188">
              <a:extLst>
                <a:ext uri="{FF2B5EF4-FFF2-40B4-BE49-F238E27FC236}">
                  <a16:creationId xmlns:a16="http://schemas.microsoft.com/office/drawing/2014/main" id="{142DDF80-FB0F-4084-B86C-E290364332F4}"/>
                </a:ext>
              </a:extLst>
            </p:cNvPr>
            <p:cNvCxnSpPr>
              <a:stCxn id="148" idx="6"/>
              <a:endCxn id="151" idx="2"/>
            </p:cNvCxnSpPr>
            <p:nvPr/>
          </p:nvCxnSpPr>
          <p:spPr>
            <a:xfrm flipV="1">
              <a:off x="7021529" y="4109741"/>
              <a:ext cx="374040" cy="226903"/>
            </a:xfrm>
            <a:prstGeom prst="line">
              <a:avLst/>
            </a:prstGeom>
            <a:noFill/>
            <a:ln w="19050" cap="flat" cmpd="sng" algn="ctr">
              <a:solidFill>
                <a:srgbClr val="7F7F7F"/>
              </a:solidFill>
              <a:prstDash val="solid"/>
            </a:ln>
          </p:spPr>
        </p:cxnSp>
        <p:cxnSp>
          <p:nvCxnSpPr>
            <p:cNvPr id="191" name="直接连接符 190">
              <a:extLst>
                <a:ext uri="{FF2B5EF4-FFF2-40B4-BE49-F238E27FC236}">
                  <a16:creationId xmlns:a16="http://schemas.microsoft.com/office/drawing/2014/main" id="{FD55DC46-3C29-4F9D-91F5-3E6510C8EA1C}"/>
                </a:ext>
              </a:extLst>
            </p:cNvPr>
            <p:cNvCxnSpPr>
              <a:stCxn id="148" idx="6"/>
              <a:endCxn id="152" idx="2"/>
            </p:cNvCxnSpPr>
            <p:nvPr/>
          </p:nvCxnSpPr>
          <p:spPr>
            <a:xfrm>
              <a:off x="7021529" y="4336644"/>
              <a:ext cx="384866" cy="261937"/>
            </a:xfrm>
            <a:prstGeom prst="line">
              <a:avLst/>
            </a:prstGeom>
            <a:noFill/>
            <a:ln w="19050" cap="flat" cmpd="sng" algn="ctr">
              <a:solidFill>
                <a:srgbClr val="7F7F7F"/>
              </a:solidFill>
              <a:prstDash val="solid"/>
            </a:ln>
          </p:spPr>
        </p:cxnSp>
        <p:cxnSp>
          <p:nvCxnSpPr>
            <p:cNvPr id="193" name="直接连接符 192">
              <a:extLst>
                <a:ext uri="{FF2B5EF4-FFF2-40B4-BE49-F238E27FC236}">
                  <a16:creationId xmlns:a16="http://schemas.microsoft.com/office/drawing/2014/main" id="{0B71432F-B084-45D9-A034-2E1EB9CC38CA}"/>
                </a:ext>
              </a:extLst>
            </p:cNvPr>
            <p:cNvCxnSpPr>
              <a:stCxn id="148" idx="6"/>
              <a:endCxn id="153" idx="2"/>
            </p:cNvCxnSpPr>
            <p:nvPr/>
          </p:nvCxnSpPr>
          <p:spPr>
            <a:xfrm>
              <a:off x="7021529" y="4336644"/>
              <a:ext cx="384866" cy="750777"/>
            </a:xfrm>
            <a:prstGeom prst="line">
              <a:avLst/>
            </a:prstGeom>
            <a:noFill/>
            <a:ln w="19050" cap="flat" cmpd="sng" algn="ctr">
              <a:solidFill>
                <a:srgbClr val="7F7F7F"/>
              </a:solidFill>
              <a:prstDash val="solid"/>
            </a:ln>
          </p:spPr>
        </p:cxnSp>
        <p:cxnSp>
          <p:nvCxnSpPr>
            <p:cNvPr id="195" name="直接连接符 194">
              <a:extLst>
                <a:ext uri="{FF2B5EF4-FFF2-40B4-BE49-F238E27FC236}">
                  <a16:creationId xmlns:a16="http://schemas.microsoft.com/office/drawing/2014/main" id="{56E880EB-E9E6-4167-AA3E-A42025255776}"/>
                </a:ext>
              </a:extLst>
            </p:cNvPr>
            <p:cNvCxnSpPr>
              <a:stCxn id="149" idx="6"/>
              <a:endCxn id="150" idx="2"/>
            </p:cNvCxnSpPr>
            <p:nvPr/>
          </p:nvCxnSpPr>
          <p:spPr>
            <a:xfrm flipV="1">
              <a:off x="7021529" y="3620901"/>
              <a:ext cx="380085" cy="1204583"/>
            </a:xfrm>
            <a:prstGeom prst="line">
              <a:avLst/>
            </a:prstGeom>
            <a:noFill/>
            <a:ln w="19050" cap="flat" cmpd="sng" algn="ctr">
              <a:solidFill>
                <a:srgbClr val="7F7F7F"/>
              </a:solidFill>
              <a:prstDash val="solid"/>
            </a:ln>
          </p:spPr>
        </p:cxnSp>
        <p:cxnSp>
          <p:nvCxnSpPr>
            <p:cNvPr id="197" name="直接连接符 196">
              <a:extLst>
                <a:ext uri="{FF2B5EF4-FFF2-40B4-BE49-F238E27FC236}">
                  <a16:creationId xmlns:a16="http://schemas.microsoft.com/office/drawing/2014/main" id="{F51AD103-D5AC-4FFC-BA19-21CC34A02929}"/>
                </a:ext>
              </a:extLst>
            </p:cNvPr>
            <p:cNvCxnSpPr>
              <a:stCxn id="149" idx="6"/>
              <a:endCxn id="151" idx="2"/>
            </p:cNvCxnSpPr>
            <p:nvPr/>
          </p:nvCxnSpPr>
          <p:spPr>
            <a:xfrm flipV="1">
              <a:off x="7021529" y="4109741"/>
              <a:ext cx="374040" cy="715743"/>
            </a:xfrm>
            <a:prstGeom prst="line">
              <a:avLst/>
            </a:prstGeom>
            <a:noFill/>
            <a:ln w="19050" cap="flat" cmpd="sng" algn="ctr">
              <a:solidFill>
                <a:srgbClr val="7F7F7F"/>
              </a:solidFill>
              <a:prstDash val="solid"/>
            </a:ln>
          </p:spPr>
        </p:cxnSp>
        <p:cxnSp>
          <p:nvCxnSpPr>
            <p:cNvPr id="199" name="直接连接符 198">
              <a:extLst>
                <a:ext uri="{FF2B5EF4-FFF2-40B4-BE49-F238E27FC236}">
                  <a16:creationId xmlns:a16="http://schemas.microsoft.com/office/drawing/2014/main" id="{B9CA944E-6B42-4CE8-8F47-5EC8832B1A38}"/>
                </a:ext>
              </a:extLst>
            </p:cNvPr>
            <p:cNvCxnSpPr>
              <a:stCxn id="149" idx="6"/>
              <a:endCxn id="152" idx="2"/>
            </p:cNvCxnSpPr>
            <p:nvPr/>
          </p:nvCxnSpPr>
          <p:spPr>
            <a:xfrm flipV="1">
              <a:off x="7021529" y="4598581"/>
              <a:ext cx="384866" cy="226903"/>
            </a:xfrm>
            <a:prstGeom prst="line">
              <a:avLst/>
            </a:prstGeom>
            <a:noFill/>
            <a:ln w="19050" cap="flat" cmpd="sng" algn="ctr">
              <a:solidFill>
                <a:srgbClr val="7F7F7F"/>
              </a:solidFill>
              <a:prstDash val="solid"/>
            </a:ln>
          </p:spPr>
        </p:cxnSp>
        <p:cxnSp>
          <p:nvCxnSpPr>
            <p:cNvPr id="201" name="直接连接符 200">
              <a:extLst>
                <a:ext uri="{FF2B5EF4-FFF2-40B4-BE49-F238E27FC236}">
                  <a16:creationId xmlns:a16="http://schemas.microsoft.com/office/drawing/2014/main" id="{2253EE63-A36B-45D7-B3C6-C636EC9BE32A}"/>
                </a:ext>
              </a:extLst>
            </p:cNvPr>
            <p:cNvCxnSpPr>
              <a:stCxn id="149" idx="6"/>
              <a:endCxn id="153" idx="2"/>
            </p:cNvCxnSpPr>
            <p:nvPr/>
          </p:nvCxnSpPr>
          <p:spPr>
            <a:xfrm>
              <a:off x="7021529" y="4825484"/>
              <a:ext cx="384866" cy="261937"/>
            </a:xfrm>
            <a:prstGeom prst="line">
              <a:avLst/>
            </a:prstGeom>
            <a:noFill/>
            <a:ln w="19050" cap="flat" cmpd="sng" algn="ctr">
              <a:solidFill>
                <a:srgbClr val="7F7F7F"/>
              </a:solidFill>
              <a:prstDash val="solid"/>
            </a:ln>
          </p:spPr>
        </p:cxnSp>
      </p:grpSp>
      <p:sp>
        <p:nvSpPr>
          <p:cNvPr id="96" name="椭圆 95">
            <a:extLst>
              <a:ext uri="{FF2B5EF4-FFF2-40B4-BE49-F238E27FC236}">
                <a16:creationId xmlns:a16="http://schemas.microsoft.com/office/drawing/2014/main" id="{A98EF500-A6CB-4669-93AC-8F740A926FA2}"/>
              </a:ext>
            </a:extLst>
          </p:cNvPr>
          <p:cNvSpPr/>
          <p:nvPr/>
        </p:nvSpPr>
        <p:spPr bwMode="auto">
          <a:xfrm>
            <a:off x="3682939" y="1342069"/>
            <a:ext cx="458297" cy="458297"/>
          </a:xfrm>
          <a:prstGeom prst="ellipse">
            <a:avLst/>
          </a:prstGeom>
          <a:solidFill>
            <a:schemeClr val="bg1">
              <a:lumMod val="75000"/>
            </a:schemeClr>
          </a:solidFill>
          <a:ln w="28575" cap="flat" cmpd="sng" algn="ctr">
            <a:solidFill>
              <a:srgbClr val="0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latin typeface="+mj-lt"/>
              </a:rPr>
              <a:t>29</a:t>
            </a:r>
            <a:endParaRPr kumimoji="0" lang="zh-CN" altLang="en-US" sz="1400" b="1" i="0" u="none" strike="noStrike" cap="none" normalizeH="0" baseline="0" dirty="0">
              <a:ln>
                <a:noFill/>
              </a:ln>
              <a:solidFill>
                <a:srgbClr val="000000"/>
              </a:solidFill>
              <a:effectLst/>
              <a:latin typeface="+mj-lt"/>
            </a:endParaRPr>
          </a:p>
        </p:txBody>
      </p:sp>
      <p:sp>
        <p:nvSpPr>
          <p:cNvPr id="98" name="椭圆 97">
            <a:extLst>
              <a:ext uri="{FF2B5EF4-FFF2-40B4-BE49-F238E27FC236}">
                <a16:creationId xmlns:a16="http://schemas.microsoft.com/office/drawing/2014/main" id="{0249702E-44C2-48A8-8F39-ED758A5996E1}"/>
              </a:ext>
            </a:extLst>
          </p:cNvPr>
          <p:cNvSpPr/>
          <p:nvPr/>
        </p:nvSpPr>
        <p:spPr bwMode="auto">
          <a:xfrm>
            <a:off x="2837743" y="1344714"/>
            <a:ext cx="458297" cy="458297"/>
          </a:xfrm>
          <a:prstGeom prst="ellipse">
            <a:avLst/>
          </a:prstGeom>
          <a:solidFill>
            <a:schemeClr val="bg1">
              <a:lumMod val="75000"/>
            </a:schemeClr>
          </a:solidFill>
          <a:ln w="28575" cap="flat" cmpd="sng" algn="ctr">
            <a:solidFill>
              <a:srgbClr val="0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latin typeface="+mj-lt"/>
              </a:rPr>
              <a:t>30</a:t>
            </a:r>
            <a:endParaRPr kumimoji="0" lang="zh-CN" altLang="en-US" sz="1400" b="1" i="0" u="none" strike="noStrike" cap="none" normalizeH="0" baseline="0" dirty="0">
              <a:ln>
                <a:noFill/>
              </a:ln>
              <a:solidFill>
                <a:srgbClr val="000000"/>
              </a:solidFill>
              <a:effectLst/>
              <a:latin typeface="+mj-lt"/>
            </a:endParaRPr>
          </a:p>
        </p:txBody>
      </p:sp>
      <p:sp>
        <p:nvSpPr>
          <p:cNvPr id="99" name="椭圆 98">
            <a:extLst>
              <a:ext uri="{FF2B5EF4-FFF2-40B4-BE49-F238E27FC236}">
                <a16:creationId xmlns:a16="http://schemas.microsoft.com/office/drawing/2014/main" id="{1B3FB04E-ADA7-47A9-8A4A-2CAE1B5B4971}"/>
              </a:ext>
            </a:extLst>
          </p:cNvPr>
          <p:cNvSpPr/>
          <p:nvPr/>
        </p:nvSpPr>
        <p:spPr bwMode="auto">
          <a:xfrm>
            <a:off x="1931178" y="1344714"/>
            <a:ext cx="458297" cy="458297"/>
          </a:xfrm>
          <a:prstGeom prst="ellipse">
            <a:avLst/>
          </a:prstGeom>
          <a:solidFill>
            <a:schemeClr val="bg1">
              <a:lumMod val="75000"/>
            </a:schemeClr>
          </a:solidFill>
          <a:ln w="28575" cap="flat" cmpd="sng" algn="ctr">
            <a:solidFill>
              <a:srgbClr val="0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latin typeface="+mj-lt"/>
              </a:rPr>
              <a:t>24</a:t>
            </a:r>
            <a:endParaRPr kumimoji="0" lang="zh-CN" altLang="en-US" sz="1400" b="1" i="0" u="none" strike="noStrike" cap="none" normalizeH="0" baseline="0" dirty="0">
              <a:ln>
                <a:noFill/>
              </a:ln>
              <a:solidFill>
                <a:srgbClr val="000000"/>
              </a:solidFill>
              <a:effectLst/>
              <a:latin typeface="+mj-lt"/>
            </a:endParaRPr>
          </a:p>
        </p:txBody>
      </p:sp>
      <p:sp>
        <p:nvSpPr>
          <p:cNvPr id="100" name="椭圆 99">
            <a:extLst>
              <a:ext uri="{FF2B5EF4-FFF2-40B4-BE49-F238E27FC236}">
                <a16:creationId xmlns:a16="http://schemas.microsoft.com/office/drawing/2014/main" id="{A7178CB8-EA89-42DA-9D63-D109761D4BED}"/>
              </a:ext>
            </a:extLst>
          </p:cNvPr>
          <p:cNvSpPr/>
          <p:nvPr/>
        </p:nvSpPr>
        <p:spPr bwMode="auto">
          <a:xfrm>
            <a:off x="1931178" y="2046243"/>
            <a:ext cx="458297" cy="458297"/>
          </a:xfrm>
          <a:prstGeom prst="ellipse">
            <a:avLst/>
          </a:prstGeom>
          <a:solidFill>
            <a:schemeClr val="bg1">
              <a:lumMod val="75000"/>
            </a:schemeClr>
          </a:solidFill>
          <a:ln w="28575" cap="flat" cmpd="sng" algn="ctr">
            <a:solidFill>
              <a:srgbClr val="0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latin typeface="+mj-lt"/>
              </a:rPr>
              <a:t>25</a:t>
            </a:r>
            <a:endParaRPr kumimoji="0" lang="zh-CN" altLang="en-US" sz="1400" b="1" i="0" u="none" strike="noStrike" cap="none" normalizeH="0" baseline="0" dirty="0">
              <a:ln>
                <a:noFill/>
              </a:ln>
              <a:solidFill>
                <a:srgbClr val="000000"/>
              </a:solidFill>
              <a:effectLst/>
              <a:latin typeface="+mj-lt"/>
            </a:endParaRPr>
          </a:p>
        </p:txBody>
      </p:sp>
      <p:sp>
        <p:nvSpPr>
          <p:cNvPr id="101" name="椭圆 100">
            <a:extLst>
              <a:ext uri="{FF2B5EF4-FFF2-40B4-BE49-F238E27FC236}">
                <a16:creationId xmlns:a16="http://schemas.microsoft.com/office/drawing/2014/main" id="{AE120C72-65A1-4CE5-B180-99900126D5E7}"/>
              </a:ext>
            </a:extLst>
          </p:cNvPr>
          <p:cNvSpPr/>
          <p:nvPr/>
        </p:nvSpPr>
        <p:spPr bwMode="auto">
          <a:xfrm>
            <a:off x="2833298" y="2046078"/>
            <a:ext cx="458297" cy="458297"/>
          </a:xfrm>
          <a:prstGeom prst="ellipse">
            <a:avLst/>
          </a:prstGeom>
          <a:solidFill>
            <a:srgbClr val="FFD200"/>
          </a:solidFill>
          <a:ln w="28575" cap="flat" cmpd="sng" algn="ctr">
            <a:solidFill>
              <a:srgbClr val="0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latin typeface="+mj-lt"/>
              </a:rPr>
              <a:t>18</a:t>
            </a:r>
            <a:endParaRPr kumimoji="0" lang="zh-CN" altLang="en-US" sz="1400" b="1" i="0" u="none" strike="noStrike" cap="none" normalizeH="0" baseline="0" dirty="0">
              <a:ln>
                <a:noFill/>
              </a:ln>
              <a:solidFill>
                <a:srgbClr val="000000"/>
              </a:solidFill>
              <a:effectLst/>
              <a:latin typeface="+mj-lt"/>
            </a:endParaRPr>
          </a:p>
        </p:txBody>
      </p:sp>
      <p:sp>
        <p:nvSpPr>
          <p:cNvPr id="102" name="椭圆 101">
            <a:extLst>
              <a:ext uri="{FF2B5EF4-FFF2-40B4-BE49-F238E27FC236}">
                <a16:creationId xmlns:a16="http://schemas.microsoft.com/office/drawing/2014/main" id="{3076B691-2193-433C-A1DF-F813AF9B0CCE}"/>
              </a:ext>
            </a:extLst>
          </p:cNvPr>
          <p:cNvSpPr/>
          <p:nvPr/>
        </p:nvSpPr>
        <p:spPr bwMode="auto">
          <a:xfrm>
            <a:off x="3682939" y="2046078"/>
            <a:ext cx="458297" cy="458297"/>
          </a:xfrm>
          <a:prstGeom prst="ellipse">
            <a:avLst/>
          </a:prstGeom>
          <a:solidFill>
            <a:srgbClr val="FFD200"/>
          </a:solidFill>
          <a:ln w="28575" cap="flat" cmpd="sng" algn="ctr">
            <a:solidFill>
              <a:srgbClr val="0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000000"/>
                </a:solidFill>
                <a:effectLst/>
                <a:latin typeface="+mj-lt"/>
              </a:rPr>
              <a:t>18</a:t>
            </a:r>
            <a:endParaRPr kumimoji="0" lang="zh-CN" altLang="en-US" sz="1400" b="1" i="0" u="none" strike="noStrike" cap="none" normalizeH="0" baseline="0" dirty="0">
              <a:ln>
                <a:noFill/>
              </a:ln>
              <a:solidFill>
                <a:srgbClr val="000000"/>
              </a:solidFill>
              <a:effectLst/>
              <a:latin typeface="+mj-lt"/>
            </a:endParaRPr>
          </a:p>
        </p:txBody>
      </p:sp>
      <p:sp>
        <p:nvSpPr>
          <p:cNvPr id="4" name="文本框 3">
            <a:extLst>
              <a:ext uri="{FF2B5EF4-FFF2-40B4-BE49-F238E27FC236}">
                <a16:creationId xmlns:a16="http://schemas.microsoft.com/office/drawing/2014/main" id="{8A8F6276-4838-48FA-BF27-5B62565D5EBF}"/>
              </a:ext>
            </a:extLst>
          </p:cNvPr>
          <p:cNvSpPr txBox="1"/>
          <p:nvPr/>
        </p:nvSpPr>
        <p:spPr>
          <a:xfrm>
            <a:off x="4553255" y="2090560"/>
            <a:ext cx="486513" cy="369332"/>
          </a:xfrm>
          <a:prstGeom prst="rect">
            <a:avLst/>
          </a:prstGeom>
          <a:noFill/>
        </p:spPr>
        <p:txBody>
          <a:bodyPr wrap="square" rtlCol="0">
            <a:spAutoFit/>
          </a:bodyPr>
          <a:lstStyle/>
          <a:p>
            <a:pPr algn="ctr"/>
            <a:r>
              <a:rPr lang="en-US" altLang="zh-CN" b="1" dirty="0"/>
              <a:t>…</a:t>
            </a:r>
            <a:endParaRPr lang="zh-CN" altLang="en-US" b="1" dirty="0"/>
          </a:p>
        </p:txBody>
      </p:sp>
      <p:cxnSp>
        <p:nvCxnSpPr>
          <p:cNvPr id="6" name="直接箭头连接符 5">
            <a:extLst>
              <a:ext uri="{FF2B5EF4-FFF2-40B4-BE49-F238E27FC236}">
                <a16:creationId xmlns:a16="http://schemas.microsoft.com/office/drawing/2014/main" id="{172AB558-5861-42FD-82BF-F8564948C387}"/>
              </a:ext>
            </a:extLst>
          </p:cNvPr>
          <p:cNvCxnSpPr>
            <a:stCxn id="43" idx="2"/>
            <a:endCxn id="96" idx="6"/>
          </p:cNvCxnSpPr>
          <p:nvPr/>
        </p:nvCxnSpPr>
        <p:spPr>
          <a:xfrm flipH="1" flipV="1">
            <a:off x="4141236" y="1571218"/>
            <a:ext cx="400458" cy="1"/>
          </a:xfrm>
          <a:prstGeom prst="straightConnector1">
            <a:avLst/>
          </a:prstGeom>
          <a:noFill/>
          <a:ln w="19050" cap="flat" cmpd="sng" algn="ctr">
            <a:solidFill>
              <a:srgbClr val="00B050"/>
            </a:solidFill>
            <a:prstDash val="solid"/>
            <a:tailEnd type="triangle"/>
          </a:ln>
        </p:spPr>
      </p:cxnSp>
      <p:cxnSp>
        <p:nvCxnSpPr>
          <p:cNvPr id="9" name="直接箭头连接符 8">
            <a:extLst>
              <a:ext uri="{FF2B5EF4-FFF2-40B4-BE49-F238E27FC236}">
                <a16:creationId xmlns:a16="http://schemas.microsoft.com/office/drawing/2014/main" id="{D7CA27CF-5ADC-46ED-9A4D-4F5D2CF6442E}"/>
              </a:ext>
            </a:extLst>
          </p:cNvPr>
          <p:cNvCxnSpPr>
            <a:stCxn id="96" idx="2"/>
            <a:endCxn id="98" idx="6"/>
          </p:cNvCxnSpPr>
          <p:nvPr/>
        </p:nvCxnSpPr>
        <p:spPr>
          <a:xfrm flipH="1">
            <a:off x="3296040" y="1571218"/>
            <a:ext cx="386899" cy="2645"/>
          </a:xfrm>
          <a:prstGeom prst="straightConnector1">
            <a:avLst/>
          </a:prstGeom>
          <a:noFill/>
          <a:ln w="19050" cap="flat" cmpd="sng" algn="ctr">
            <a:solidFill>
              <a:srgbClr val="00B050"/>
            </a:solidFill>
            <a:prstDash val="solid"/>
            <a:tailEnd type="triangle"/>
          </a:ln>
        </p:spPr>
      </p:cxnSp>
      <p:cxnSp>
        <p:nvCxnSpPr>
          <p:cNvPr id="36" name="直接箭头连接符 35">
            <a:extLst>
              <a:ext uri="{FF2B5EF4-FFF2-40B4-BE49-F238E27FC236}">
                <a16:creationId xmlns:a16="http://schemas.microsoft.com/office/drawing/2014/main" id="{1769C1CE-39CC-436F-91A1-DDEAC154A52E}"/>
              </a:ext>
            </a:extLst>
          </p:cNvPr>
          <p:cNvCxnSpPr>
            <a:stCxn id="98" idx="2"/>
            <a:endCxn id="99" idx="6"/>
          </p:cNvCxnSpPr>
          <p:nvPr/>
        </p:nvCxnSpPr>
        <p:spPr>
          <a:xfrm flipH="1">
            <a:off x="2389475" y="1573863"/>
            <a:ext cx="448268" cy="0"/>
          </a:xfrm>
          <a:prstGeom prst="straightConnector1">
            <a:avLst/>
          </a:prstGeom>
          <a:noFill/>
          <a:ln w="19050" cap="flat" cmpd="sng" algn="ctr">
            <a:solidFill>
              <a:srgbClr val="00B050"/>
            </a:solidFill>
            <a:prstDash val="solid"/>
            <a:tailEnd type="triangle"/>
          </a:ln>
        </p:spPr>
      </p:cxnSp>
      <p:cxnSp>
        <p:nvCxnSpPr>
          <p:cNvPr id="38" name="直接箭头连接符 37">
            <a:extLst>
              <a:ext uri="{FF2B5EF4-FFF2-40B4-BE49-F238E27FC236}">
                <a16:creationId xmlns:a16="http://schemas.microsoft.com/office/drawing/2014/main" id="{30CC75CD-7BAF-47F9-84E6-6994F1554651}"/>
              </a:ext>
            </a:extLst>
          </p:cNvPr>
          <p:cNvCxnSpPr>
            <a:stCxn id="99" idx="4"/>
            <a:endCxn id="100" idx="0"/>
          </p:cNvCxnSpPr>
          <p:nvPr/>
        </p:nvCxnSpPr>
        <p:spPr>
          <a:xfrm>
            <a:off x="2160327" y="1803011"/>
            <a:ext cx="0" cy="243232"/>
          </a:xfrm>
          <a:prstGeom prst="straightConnector1">
            <a:avLst/>
          </a:prstGeom>
          <a:noFill/>
          <a:ln w="19050" cap="flat" cmpd="sng" algn="ctr">
            <a:solidFill>
              <a:srgbClr val="00B050"/>
            </a:solidFill>
            <a:prstDash val="solid"/>
            <a:tailEnd type="triangle"/>
          </a:ln>
        </p:spPr>
      </p:cxnSp>
      <p:cxnSp>
        <p:nvCxnSpPr>
          <p:cNvPr id="40" name="直接箭头连接符 39">
            <a:extLst>
              <a:ext uri="{FF2B5EF4-FFF2-40B4-BE49-F238E27FC236}">
                <a16:creationId xmlns:a16="http://schemas.microsoft.com/office/drawing/2014/main" id="{8D5A76DF-76A2-4E69-B9EC-1E92ED9D1FFF}"/>
              </a:ext>
            </a:extLst>
          </p:cNvPr>
          <p:cNvCxnSpPr>
            <a:stCxn id="100" idx="6"/>
            <a:endCxn id="101" idx="2"/>
          </p:cNvCxnSpPr>
          <p:nvPr/>
        </p:nvCxnSpPr>
        <p:spPr>
          <a:xfrm flipV="1">
            <a:off x="2389475" y="2275227"/>
            <a:ext cx="443823" cy="165"/>
          </a:xfrm>
          <a:prstGeom prst="straightConnector1">
            <a:avLst/>
          </a:prstGeom>
          <a:noFill/>
          <a:ln w="19050" cap="flat" cmpd="sng" algn="ctr">
            <a:solidFill>
              <a:srgbClr val="00B050"/>
            </a:solidFill>
            <a:prstDash val="solid"/>
            <a:tailEnd type="triangle"/>
          </a:ln>
        </p:spPr>
      </p:cxnSp>
      <p:cxnSp>
        <p:nvCxnSpPr>
          <p:cNvPr id="42" name="直接箭头连接符 41">
            <a:extLst>
              <a:ext uri="{FF2B5EF4-FFF2-40B4-BE49-F238E27FC236}">
                <a16:creationId xmlns:a16="http://schemas.microsoft.com/office/drawing/2014/main" id="{8FF80714-0A2A-461B-A98D-503C1007D4D4}"/>
              </a:ext>
            </a:extLst>
          </p:cNvPr>
          <p:cNvCxnSpPr>
            <a:stCxn id="101" idx="6"/>
            <a:endCxn id="102" idx="2"/>
          </p:cNvCxnSpPr>
          <p:nvPr/>
        </p:nvCxnSpPr>
        <p:spPr>
          <a:xfrm>
            <a:off x="3291595" y="2275227"/>
            <a:ext cx="391344" cy="0"/>
          </a:xfrm>
          <a:prstGeom prst="straightConnector1">
            <a:avLst/>
          </a:prstGeom>
          <a:noFill/>
          <a:ln w="19050" cap="flat" cmpd="sng" algn="ctr">
            <a:solidFill>
              <a:srgbClr val="00B050"/>
            </a:solidFill>
            <a:prstDash val="solid"/>
            <a:tailEnd type="triangle"/>
          </a:ln>
        </p:spPr>
      </p:cxnSp>
      <p:cxnSp>
        <p:nvCxnSpPr>
          <p:cNvPr id="54" name="直接箭头连接符 53">
            <a:extLst>
              <a:ext uri="{FF2B5EF4-FFF2-40B4-BE49-F238E27FC236}">
                <a16:creationId xmlns:a16="http://schemas.microsoft.com/office/drawing/2014/main" id="{2BD844A0-D0A4-4F41-B910-EF2266F9CD7D}"/>
              </a:ext>
            </a:extLst>
          </p:cNvPr>
          <p:cNvCxnSpPr>
            <a:stCxn id="102" idx="6"/>
            <a:endCxn id="4" idx="1"/>
          </p:cNvCxnSpPr>
          <p:nvPr/>
        </p:nvCxnSpPr>
        <p:spPr>
          <a:xfrm flipV="1">
            <a:off x="4141236" y="2275226"/>
            <a:ext cx="412019" cy="1"/>
          </a:xfrm>
          <a:prstGeom prst="straightConnector1">
            <a:avLst/>
          </a:prstGeom>
          <a:noFill/>
          <a:ln w="19050" cap="flat" cmpd="sng" algn="ctr">
            <a:solidFill>
              <a:srgbClr val="00B050"/>
            </a:solidFill>
            <a:prstDash val="solid"/>
            <a:tailEnd type="triangle"/>
          </a:ln>
        </p:spPr>
      </p:cxnSp>
      <p:graphicFrame>
        <p:nvGraphicFramePr>
          <p:cNvPr id="2" name="表格 1">
            <a:extLst>
              <a:ext uri="{FF2B5EF4-FFF2-40B4-BE49-F238E27FC236}">
                <a16:creationId xmlns:a16="http://schemas.microsoft.com/office/drawing/2014/main" id="{9963BE33-6898-425E-B892-1B388F45872E}"/>
              </a:ext>
            </a:extLst>
          </p:cNvPr>
          <p:cNvGraphicFramePr>
            <a:graphicFrameLocks noGrp="1"/>
          </p:cNvGraphicFramePr>
          <p:nvPr>
            <p:extLst/>
          </p:nvPr>
        </p:nvGraphicFramePr>
        <p:xfrm>
          <a:off x="5910161" y="2345210"/>
          <a:ext cx="2621189" cy="1717505"/>
        </p:xfrm>
        <a:graphic>
          <a:graphicData uri="http://schemas.openxmlformats.org/drawingml/2006/table">
            <a:tbl>
              <a:tblPr firstRow="1" bandRow="1">
                <a:tableStyleId>{073A0DAA-6AF3-43AB-8588-CEC1D06C72B9}</a:tableStyleId>
              </a:tblPr>
              <a:tblGrid>
                <a:gridCol w="1609998">
                  <a:extLst>
                    <a:ext uri="{9D8B030D-6E8A-4147-A177-3AD203B41FA5}">
                      <a16:colId xmlns:a16="http://schemas.microsoft.com/office/drawing/2014/main" val="4153420917"/>
                    </a:ext>
                  </a:extLst>
                </a:gridCol>
                <a:gridCol w="1011191">
                  <a:extLst>
                    <a:ext uri="{9D8B030D-6E8A-4147-A177-3AD203B41FA5}">
                      <a16:colId xmlns:a16="http://schemas.microsoft.com/office/drawing/2014/main" val="3312331228"/>
                    </a:ext>
                  </a:extLst>
                </a:gridCol>
              </a:tblGrid>
              <a:tr h="343501">
                <a:tc>
                  <a:txBody>
                    <a:bodyPr/>
                    <a:lstStyle/>
                    <a:p>
                      <a:pPr algn="ctr"/>
                      <a:r>
                        <a:rPr lang="zh-CN" altLang="en-US" sz="1400" dirty="0">
                          <a:latin typeface="+mn-ea"/>
                          <a:ea typeface="+mn-ea"/>
                        </a:rPr>
                        <a:t>训练样本</a:t>
                      </a:r>
                    </a:p>
                  </a:txBody>
                  <a:tcPr anchor="ctr"/>
                </a:tc>
                <a:tc>
                  <a:txBody>
                    <a:bodyPr/>
                    <a:lstStyle/>
                    <a:p>
                      <a:pPr algn="ctr"/>
                      <a:r>
                        <a:rPr lang="en-US" altLang="zh-CN" sz="1400" dirty="0">
                          <a:latin typeface="+mn-ea"/>
                          <a:ea typeface="+mn-ea"/>
                        </a:rPr>
                        <a:t>Target</a:t>
                      </a:r>
                      <a:endParaRPr lang="zh-CN" altLang="en-US" sz="1400" dirty="0">
                        <a:latin typeface="+mn-ea"/>
                        <a:ea typeface="+mn-ea"/>
                      </a:endParaRPr>
                    </a:p>
                  </a:txBody>
                  <a:tcPr anchor="ctr"/>
                </a:tc>
                <a:extLst>
                  <a:ext uri="{0D108BD9-81ED-4DB2-BD59-A6C34878D82A}">
                    <a16:rowId xmlns:a16="http://schemas.microsoft.com/office/drawing/2014/main" val="2091561891"/>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dirty="0">
                          <a:latin typeface="+mn-ea"/>
                          <a:ea typeface="+mn-ea"/>
                        </a:rPr>
                        <a:t>[36, 29, 24, 25]</a:t>
                      </a:r>
                      <a:endParaRPr lang="zh-CN" altLang="en-US" sz="1400" dirty="0">
                        <a:latin typeface="+mn-ea"/>
                        <a:ea typeface="+mn-ea"/>
                      </a:endParaRPr>
                    </a:p>
                  </a:txBody>
                  <a:tcPr anchor="ctr"/>
                </a:tc>
                <a:tc>
                  <a:txBody>
                    <a:bodyPr/>
                    <a:lstStyle/>
                    <a:p>
                      <a:pPr algn="ctr"/>
                      <a:r>
                        <a:rPr lang="en-US" altLang="zh-CN" sz="1400" dirty="0">
                          <a:latin typeface="+mn-ea"/>
                          <a:ea typeface="+mn-ea"/>
                        </a:rPr>
                        <a:t>[30]</a:t>
                      </a:r>
                      <a:endParaRPr lang="zh-CN" altLang="en-US" sz="1400" dirty="0">
                        <a:latin typeface="+mn-ea"/>
                        <a:ea typeface="+mn-ea"/>
                      </a:endParaRPr>
                    </a:p>
                  </a:txBody>
                  <a:tcPr anchor="ctr"/>
                </a:tc>
                <a:extLst>
                  <a:ext uri="{0D108BD9-81ED-4DB2-BD59-A6C34878D82A}">
                    <a16:rowId xmlns:a16="http://schemas.microsoft.com/office/drawing/2014/main" val="1499566556"/>
                  </a:ext>
                </a:extLst>
              </a:tr>
              <a:tr h="343501">
                <a:tc>
                  <a:txBody>
                    <a:bodyPr/>
                    <a:lstStyle/>
                    <a:p>
                      <a:pPr algn="ctr"/>
                      <a:r>
                        <a:rPr lang="en-US" altLang="zh-CN" sz="1400" dirty="0">
                          <a:latin typeface="+mn-ea"/>
                          <a:ea typeface="+mn-ea"/>
                        </a:rPr>
                        <a:t>[29, 30, 25, 18]</a:t>
                      </a:r>
                      <a:endParaRPr lang="zh-CN" altLang="en-US" sz="1400" dirty="0">
                        <a:latin typeface="+mn-ea"/>
                        <a:ea typeface="+mn-ea"/>
                      </a:endParaRPr>
                    </a:p>
                  </a:txBody>
                  <a:tcPr anchor="ctr"/>
                </a:tc>
                <a:tc>
                  <a:txBody>
                    <a:bodyPr/>
                    <a:lstStyle/>
                    <a:p>
                      <a:pPr algn="ctr"/>
                      <a:r>
                        <a:rPr lang="en-US" altLang="zh-CN" sz="1400" dirty="0">
                          <a:latin typeface="+mn-ea"/>
                          <a:ea typeface="+mn-ea"/>
                        </a:rPr>
                        <a:t>[24]</a:t>
                      </a:r>
                      <a:endParaRPr lang="zh-CN" altLang="en-US" sz="1400" dirty="0">
                        <a:latin typeface="+mn-ea"/>
                        <a:ea typeface="+mn-ea"/>
                      </a:endParaRPr>
                    </a:p>
                  </a:txBody>
                  <a:tcPr anchor="ctr"/>
                </a:tc>
                <a:extLst>
                  <a:ext uri="{0D108BD9-81ED-4DB2-BD59-A6C34878D82A}">
                    <a16:rowId xmlns:a16="http://schemas.microsoft.com/office/drawing/2014/main" val="3580067055"/>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a:solidFill>
                            <a:schemeClr val="dk1"/>
                          </a:solidFill>
                          <a:latin typeface="+mn-ea"/>
                          <a:ea typeface="+mn-ea"/>
                          <a:cs typeface="+mn-cs"/>
                        </a:rPr>
                        <a:t>[30, 24, 18, 18]</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[25]</a:t>
                      </a:r>
                      <a:endParaRPr lang="zh-CN" altLang="en-US" sz="1400" kern="1200" dirty="0">
                        <a:solidFill>
                          <a:schemeClr val="dk1"/>
                        </a:solidFill>
                        <a:latin typeface="+mn-ea"/>
                        <a:ea typeface="+mn-ea"/>
                        <a:cs typeface="+mn-cs"/>
                      </a:endParaRPr>
                    </a:p>
                  </a:txBody>
                  <a:tcPr anchor="ctr"/>
                </a:tc>
                <a:extLst>
                  <a:ext uri="{0D108BD9-81ED-4DB2-BD59-A6C34878D82A}">
                    <a16:rowId xmlns:a16="http://schemas.microsoft.com/office/drawing/2014/main" val="623855950"/>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extLst>
                  <a:ext uri="{0D108BD9-81ED-4DB2-BD59-A6C34878D82A}">
                    <a16:rowId xmlns:a16="http://schemas.microsoft.com/office/drawing/2014/main" val="1183667812"/>
                  </a:ext>
                </a:extLst>
              </a:tr>
            </a:tbl>
          </a:graphicData>
        </a:graphic>
      </p:graphicFrame>
      <p:sp>
        <p:nvSpPr>
          <p:cNvPr id="85" name="椭圆 84">
            <a:extLst>
              <a:ext uri="{FF2B5EF4-FFF2-40B4-BE49-F238E27FC236}">
                <a16:creationId xmlns:a16="http://schemas.microsoft.com/office/drawing/2014/main" id="{F90E122F-0FA2-4F71-8C19-E91EA483AD14}"/>
              </a:ext>
            </a:extLst>
          </p:cNvPr>
          <p:cNvSpPr/>
          <p:nvPr/>
        </p:nvSpPr>
        <p:spPr>
          <a:xfrm>
            <a:off x="5042121" y="1985385"/>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箭头连接符 85">
            <a:extLst>
              <a:ext uri="{FF2B5EF4-FFF2-40B4-BE49-F238E27FC236}">
                <a16:creationId xmlns:a16="http://schemas.microsoft.com/office/drawing/2014/main" id="{75A21822-82B3-4E05-A961-77725159DF32}"/>
              </a:ext>
            </a:extLst>
          </p:cNvPr>
          <p:cNvCxnSpPr>
            <a:cxnSpLocks/>
            <a:stCxn id="85" idx="5"/>
            <a:endCxn id="2" idx="1"/>
          </p:cNvCxnSpPr>
          <p:nvPr/>
        </p:nvCxnSpPr>
        <p:spPr>
          <a:xfrm>
            <a:off x="5109021" y="2052285"/>
            <a:ext cx="801140" cy="1151677"/>
          </a:xfrm>
          <a:prstGeom prst="straightConnector1">
            <a:avLst/>
          </a:prstGeom>
          <a:noFill/>
          <a:ln w="28575" cap="flat" cmpd="sng" algn="ctr">
            <a:solidFill>
              <a:srgbClr val="7F7F7F"/>
            </a:solidFill>
            <a:prstDash val="solid"/>
            <a:tailEnd type="triangle"/>
          </a:ln>
        </p:spPr>
      </p:cxnSp>
      <p:sp>
        <p:nvSpPr>
          <p:cNvPr id="91" name="椭圆 90">
            <a:extLst>
              <a:ext uri="{FF2B5EF4-FFF2-40B4-BE49-F238E27FC236}">
                <a16:creationId xmlns:a16="http://schemas.microsoft.com/office/drawing/2014/main" id="{52184BE3-89EA-4980-B590-918C36300415}"/>
              </a:ext>
            </a:extLst>
          </p:cNvPr>
          <p:cNvSpPr/>
          <p:nvPr/>
        </p:nvSpPr>
        <p:spPr>
          <a:xfrm>
            <a:off x="8674734" y="3350313"/>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97464212-B30C-46FE-AB34-9F392C7F7FCF}"/>
              </a:ext>
            </a:extLst>
          </p:cNvPr>
          <p:cNvSpPr/>
          <p:nvPr/>
        </p:nvSpPr>
        <p:spPr>
          <a:xfrm>
            <a:off x="9200701" y="3350313"/>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连接符: 肘形 92">
            <a:extLst>
              <a:ext uri="{FF2B5EF4-FFF2-40B4-BE49-F238E27FC236}">
                <a16:creationId xmlns:a16="http://schemas.microsoft.com/office/drawing/2014/main" id="{707322E0-CBC8-4A79-8DAF-D1ABFBFE4DDE}"/>
              </a:ext>
            </a:extLst>
          </p:cNvPr>
          <p:cNvCxnSpPr>
            <a:cxnSpLocks/>
            <a:stCxn id="91" idx="6"/>
          </p:cNvCxnSpPr>
          <p:nvPr/>
        </p:nvCxnSpPr>
        <p:spPr>
          <a:xfrm>
            <a:off x="8753112" y="3389502"/>
            <a:ext cx="159361" cy="1142506"/>
          </a:xfrm>
          <a:prstGeom prst="bentConnector2">
            <a:avLst/>
          </a:prstGeom>
          <a:noFill/>
          <a:ln w="28575" cap="flat" cmpd="sng" algn="ctr">
            <a:solidFill>
              <a:srgbClr val="7F7F7F"/>
            </a:solidFill>
            <a:prstDash val="solid"/>
            <a:tailEnd type="triangle"/>
          </a:ln>
        </p:spPr>
      </p:cxnSp>
      <p:cxnSp>
        <p:nvCxnSpPr>
          <p:cNvPr id="94" name="连接符: 肘形 93">
            <a:extLst>
              <a:ext uri="{FF2B5EF4-FFF2-40B4-BE49-F238E27FC236}">
                <a16:creationId xmlns:a16="http://schemas.microsoft.com/office/drawing/2014/main" id="{6D9B9379-9887-467F-8260-417ABD56D39D}"/>
              </a:ext>
            </a:extLst>
          </p:cNvPr>
          <p:cNvCxnSpPr>
            <a:cxnSpLocks/>
            <a:stCxn id="92" idx="2"/>
          </p:cNvCxnSpPr>
          <p:nvPr/>
        </p:nvCxnSpPr>
        <p:spPr>
          <a:xfrm rot="10800000" flipV="1">
            <a:off x="9049217" y="3389502"/>
            <a:ext cx="151484" cy="1142506"/>
          </a:xfrm>
          <a:prstGeom prst="bentConnector2">
            <a:avLst/>
          </a:prstGeom>
          <a:noFill/>
          <a:ln w="28575" cap="flat" cmpd="sng" algn="ctr">
            <a:solidFill>
              <a:srgbClr val="7F7F7F"/>
            </a:solidFill>
            <a:prstDash val="solid"/>
            <a:tailEnd type="triangle"/>
          </a:ln>
        </p:spPr>
      </p:cxnSp>
      <p:sp>
        <p:nvSpPr>
          <p:cNvPr id="97" name="文本框 96">
            <a:extLst>
              <a:ext uri="{FF2B5EF4-FFF2-40B4-BE49-F238E27FC236}">
                <a16:creationId xmlns:a16="http://schemas.microsoft.com/office/drawing/2014/main" id="{379D9DEF-B479-4479-BCF9-9C3B761B0EF7}"/>
              </a:ext>
            </a:extLst>
          </p:cNvPr>
          <p:cNvSpPr txBox="1"/>
          <p:nvPr/>
        </p:nvSpPr>
        <p:spPr>
          <a:xfrm>
            <a:off x="5249143" y="1256129"/>
            <a:ext cx="2790810" cy="954107"/>
          </a:xfrm>
          <a:prstGeom prst="rect">
            <a:avLst/>
          </a:prstGeom>
          <a:noFill/>
        </p:spPr>
        <p:txBody>
          <a:bodyPr wrap="square" rtlCol="0">
            <a:spAutoFit/>
          </a:bodyPr>
          <a:lstStyle/>
          <a:p>
            <a:pPr algn="just"/>
            <a:r>
              <a:rPr lang="en-US" altLang="zh-CN" sz="1400" b="1" dirty="0">
                <a:latin typeface="+mn-ea"/>
                <a:ea typeface="+mn-ea"/>
              </a:rPr>
              <a:t>1. </a:t>
            </a:r>
            <a:r>
              <a:rPr lang="zh-CN" altLang="en-US" sz="1400" dirty="0">
                <a:latin typeface="+mn-ea"/>
                <a:ea typeface="+mn-ea"/>
              </a:rPr>
              <a:t>将每条轨迹映射到</a:t>
            </a:r>
            <a:r>
              <a:rPr lang="en-US" altLang="zh-CN" sz="1400" dirty="0">
                <a:latin typeface="+mn-ea"/>
                <a:ea typeface="+mn-ea"/>
              </a:rPr>
              <a:t>700</a:t>
            </a:r>
            <a:r>
              <a:rPr lang="zh-CN" altLang="en-US" sz="1400" dirty="0">
                <a:latin typeface="+mn-ea"/>
                <a:ea typeface="+mn-ea"/>
              </a:rPr>
              <a:t>*</a:t>
            </a:r>
            <a:r>
              <a:rPr lang="en-US" altLang="zh-CN" sz="1400" dirty="0">
                <a:latin typeface="+mn-ea"/>
                <a:ea typeface="+mn-ea"/>
              </a:rPr>
              <a:t>700</a:t>
            </a:r>
            <a:r>
              <a:rPr lang="zh-CN" altLang="en-US" sz="1400" dirty="0">
                <a:latin typeface="+mn-ea"/>
                <a:ea typeface="+mn-ea"/>
              </a:rPr>
              <a:t>的网格上，每个轨迹点</a:t>
            </a:r>
            <a:r>
              <a:rPr lang="zh-CN" altLang="en-US" sz="1400" dirty="0">
                <a:solidFill>
                  <a:srgbClr val="C00000"/>
                </a:solidFill>
                <a:latin typeface="+mn-ea"/>
                <a:ea typeface="+mn-ea"/>
              </a:rPr>
              <a:t>对应的网格的</a:t>
            </a:r>
            <a:r>
              <a:rPr lang="en-US" altLang="zh-CN" sz="1400" dirty="0">
                <a:solidFill>
                  <a:srgbClr val="C00000"/>
                </a:solidFill>
                <a:latin typeface="+mn-ea"/>
                <a:ea typeface="+mn-ea"/>
              </a:rPr>
              <a:t>ID</a:t>
            </a:r>
            <a:r>
              <a:rPr lang="zh-CN" altLang="en-US" sz="1400" dirty="0">
                <a:solidFill>
                  <a:srgbClr val="C00000"/>
                </a:solidFill>
                <a:latin typeface="+mn-ea"/>
                <a:ea typeface="+mn-ea"/>
              </a:rPr>
              <a:t>代表形式上的词</a:t>
            </a:r>
            <a:r>
              <a:rPr lang="zh-CN" altLang="en-US" sz="1400" dirty="0">
                <a:latin typeface="+mn-ea"/>
                <a:ea typeface="+mn-ea"/>
              </a:rPr>
              <a:t>，每条轨迹</a:t>
            </a:r>
            <a:r>
              <a:rPr lang="zh-CN" altLang="en-US" sz="1400" dirty="0">
                <a:solidFill>
                  <a:srgbClr val="C00000"/>
                </a:solidFill>
                <a:latin typeface="+mn-ea"/>
                <a:ea typeface="+mn-ea"/>
              </a:rPr>
              <a:t>对应一个文档（句子）</a:t>
            </a:r>
            <a:r>
              <a:rPr lang="zh-CN" altLang="en-US" sz="1400" dirty="0">
                <a:latin typeface="+mn-ea"/>
                <a:ea typeface="+mn-ea"/>
              </a:rPr>
              <a:t>。</a:t>
            </a:r>
          </a:p>
        </p:txBody>
      </p:sp>
      <p:sp>
        <p:nvSpPr>
          <p:cNvPr id="103" name="文本框 102">
            <a:extLst>
              <a:ext uri="{FF2B5EF4-FFF2-40B4-BE49-F238E27FC236}">
                <a16:creationId xmlns:a16="http://schemas.microsoft.com/office/drawing/2014/main" id="{6F56DEB8-AF2D-49C5-A7D5-082A725176C6}"/>
              </a:ext>
            </a:extLst>
          </p:cNvPr>
          <p:cNvSpPr txBox="1"/>
          <p:nvPr/>
        </p:nvSpPr>
        <p:spPr>
          <a:xfrm>
            <a:off x="8563346" y="1573402"/>
            <a:ext cx="2708923" cy="738664"/>
          </a:xfrm>
          <a:prstGeom prst="rect">
            <a:avLst/>
          </a:prstGeom>
          <a:noFill/>
        </p:spPr>
        <p:txBody>
          <a:bodyPr wrap="square" rtlCol="0">
            <a:spAutoFit/>
          </a:bodyPr>
          <a:lstStyle/>
          <a:p>
            <a:pPr algn="just"/>
            <a:r>
              <a:rPr lang="en-US" altLang="zh-CN" sz="1400" b="1" dirty="0">
                <a:latin typeface="+mn-ea"/>
                <a:ea typeface="+mn-ea"/>
              </a:rPr>
              <a:t>2. </a:t>
            </a:r>
            <a:r>
              <a:rPr lang="zh-CN" altLang="en-US" sz="1400" dirty="0">
                <a:latin typeface="+mn-ea"/>
                <a:ea typeface="+mn-ea"/>
              </a:rPr>
              <a:t>利用</a:t>
            </a:r>
            <a:r>
              <a:rPr lang="en-US" altLang="zh-CN" sz="1400" dirty="0">
                <a:latin typeface="+mn-ea"/>
                <a:ea typeface="+mn-ea"/>
              </a:rPr>
              <a:t>Continuous Bag-of-Words(CBOW)</a:t>
            </a:r>
            <a:r>
              <a:rPr lang="zh-CN" altLang="en-US" sz="1400" dirty="0">
                <a:latin typeface="+mn-ea"/>
                <a:ea typeface="+mn-ea"/>
              </a:rPr>
              <a:t>模型，学习词（网格</a:t>
            </a:r>
            <a:r>
              <a:rPr lang="en-US" altLang="zh-CN" sz="1400" dirty="0">
                <a:latin typeface="+mn-ea"/>
                <a:ea typeface="+mn-ea"/>
              </a:rPr>
              <a:t>ID</a:t>
            </a:r>
            <a:r>
              <a:rPr lang="zh-CN" altLang="en-US" sz="1400" dirty="0">
                <a:latin typeface="+mn-ea"/>
                <a:ea typeface="+mn-ea"/>
              </a:rPr>
              <a:t>）的分布式向量表示。</a:t>
            </a:r>
          </a:p>
        </p:txBody>
      </p:sp>
      <p:sp>
        <p:nvSpPr>
          <p:cNvPr id="104" name="文本框 103">
            <a:extLst>
              <a:ext uri="{FF2B5EF4-FFF2-40B4-BE49-F238E27FC236}">
                <a16:creationId xmlns:a16="http://schemas.microsoft.com/office/drawing/2014/main" id="{73D72FBE-3D69-4885-B90B-9F45ABE3125B}"/>
              </a:ext>
            </a:extLst>
          </p:cNvPr>
          <p:cNvSpPr txBox="1"/>
          <p:nvPr/>
        </p:nvSpPr>
        <p:spPr>
          <a:xfrm>
            <a:off x="6360081" y="4203813"/>
            <a:ext cx="1721347" cy="307777"/>
          </a:xfrm>
          <a:prstGeom prst="rect">
            <a:avLst/>
          </a:prstGeom>
          <a:noFill/>
        </p:spPr>
        <p:txBody>
          <a:bodyPr wrap="square" rtlCol="0">
            <a:spAutoFit/>
          </a:bodyPr>
          <a:lstStyle/>
          <a:p>
            <a:r>
              <a:rPr lang="zh-CN" altLang="en-US" sz="1400" b="1" dirty="0">
                <a:latin typeface="+mn-ea"/>
                <a:ea typeface="+mn-ea"/>
              </a:rPr>
              <a:t>词的</a:t>
            </a:r>
            <a:r>
              <a:rPr lang="en-US" altLang="zh-CN" sz="1400" b="1" dirty="0">
                <a:latin typeface="+mn-ea"/>
                <a:ea typeface="+mn-ea"/>
              </a:rPr>
              <a:t>One-hot</a:t>
            </a:r>
            <a:r>
              <a:rPr lang="zh-CN" altLang="en-US" sz="1400" b="1" dirty="0">
                <a:latin typeface="+mn-ea"/>
                <a:ea typeface="+mn-ea"/>
              </a:rPr>
              <a:t>编码</a:t>
            </a:r>
          </a:p>
        </p:txBody>
      </p:sp>
      <p:sp>
        <p:nvSpPr>
          <p:cNvPr id="105" name="文本框 104">
            <a:extLst>
              <a:ext uri="{FF2B5EF4-FFF2-40B4-BE49-F238E27FC236}">
                <a16:creationId xmlns:a16="http://schemas.microsoft.com/office/drawing/2014/main" id="{456009C1-0CCE-4E6A-B654-A1E7A2F1EAA0}"/>
              </a:ext>
            </a:extLst>
          </p:cNvPr>
          <p:cNvSpPr txBox="1"/>
          <p:nvPr/>
        </p:nvSpPr>
        <p:spPr>
          <a:xfrm>
            <a:off x="9921354" y="4200194"/>
            <a:ext cx="948788" cy="311396"/>
          </a:xfrm>
          <a:prstGeom prst="rect">
            <a:avLst/>
          </a:prstGeom>
          <a:noFill/>
        </p:spPr>
        <p:txBody>
          <a:bodyPr wrap="square" rtlCol="0">
            <a:spAutoFit/>
          </a:bodyPr>
          <a:lstStyle/>
          <a:p>
            <a:r>
              <a:rPr lang="zh-CN" altLang="en-US" sz="1400" b="1" dirty="0">
                <a:latin typeface="+mn-ea"/>
                <a:ea typeface="+mn-ea"/>
              </a:rPr>
              <a:t>神经网络</a:t>
            </a:r>
          </a:p>
        </p:txBody>
      </p:sp>
      <p:graphicFrame>
        <p:nvGraphicFramePr>
          <p:cNvPr id="109" name="表格 108">
            <a:extLst>
              <a:ext uri="{FF2B5EF4-FFF2-40B4-BE49-F238E27FC236}">
                <a16:creationId xmlns:a16="http://schemas.microsoft.com/office/drawing/2014/main" id="{A6D60720-1C4D-47A4-92CC-F147EE526582}"/>
              </a:ext>
            </a:extLst>
          </p:cNvPr>
          <p:cNvGraphicFramePr>
            <a:graphicFrameLocks noGrp="1"/>
          </p:cNvGraphicFramePr>
          <p:nvPr>
            <p:extLst/>
          </p:nvPr>
        </p:nvGraphicFramePr>
        <p:xfrm>
          <a:off x="7864233" y="4638320"/>
          <a:ext cx="2946101" cy="1717505"/>
        </p:xfrm>
        <a:graphic>
          <a:graphicData uri="http://schemas.openxmlformats.org/drawingml/2006/table">
            <a:tbl>
              <a:tblPr firstRow="1" bandRow="1">
                <a:tableStyleId>{073A0DAA-6AF3-43AB-8588-CEC1D06C72B9}</a:tableStyleId>
              </a:tblPr>
              <a:tblGrid>
                <a:gridCol w="903923">
                  <a:extLst>
                    <a:ext uri="{9D8B030D-6E8A-4147-A177-3AD203B41FA5}">
                      <a16:colId xmlns:a16="http://schemas.microsoft.com/office/drawing/2014/main" val="4153420917"/>
                    </a:ext>
                  </a:extLst>
                </a:gridCol>
                <a:gridCol w="2042178">
                  <a:extLst>
                    <a:ext uri="{9D8B030D-6E8A-4147-A177-3AD203B41FA5}">
                      <a16:colId xmlns:a16="http://schemas.microsoft.com/office/drawing/2014/main" val="3312331228"/>
                    </a:ext>
                  </a:extLst>
                </a:gridCol>
              </a:tblGrid>
              <a:tr h="343501">
                <a:tc>
                  <a:txBody>
                    <a:bodyPr/>
                    <a:lstStyle/>
                    <a:p>
                      <a:pPr algn="ctr"/>
                      <a:r>
                        <a:rPr lang="zh-CN" altLang="en-US" sz="1400" dirty="0">
                          <a:latin typeface="+mn-ea"/>
                          <a:ea typeface="+mn-ea"/>
                        </a:rPr>
                        <a:t>网格</a:t>
                      </a:r>
                      <a:r>
                        <a:rPr lang="en-US" altLang="zh-CN" sz="1400" dirty="0">
                          <a:latin typeface="+mn-ea"/>
                          <a:ea typeface="+mn-ea"/>
                        </a:rPr>
                        <a:t>ID</a:t>
                      </a:r>
                      <a:endParaRPr lang="zh-CN" altLang="en-US" sz="1400" dirty="0">
                        <a:latin typeface="+mn-ea"/>
                        <a:ea typeface="+mn-ea"/>
                      </a:endParaRPr>
                    </a:p>
                  </a:txBody>
                  <a:tcPr anchor="ctr"/>
                </a:tc>
                <a:tc>
                  <a:txBody>
                    <a:bodyPr/>
                    <a:lstStyle/>
                    <a:p>
                      <a:pPr algn="ctr"/>
                      <a:r>
                        <a:rPr lang="zh-CN" altLang="en-US" sz="1400" dirty="0">
                          <a:latin typeface="+mn-ea"/>
                          <a:ea typeface="+mn-ea"/>
                        </a:rPr>
                        <a:t>低维词向量表示</a:t>
                      </a:r>
                    </a:p>
                  </a:txBody>
                  <a:tcPr anchor="ctr"/>
                </a:tc>
                <a:extLst>
                  <a:ext uri="{0D108BD9-81ED-4DB2-BD59-A6C34878D82A}">
                    <a16:rowId xmlns:a16="http://schemas.microsoft.com/office/drawing/2014/main" val="2091561891"/>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dirty="0">
                          <a:latin typeface="+mn-ea"/>
                          <a:ea typeface="+mn-ea"/>
                        </a:rPr>
                        <a:t>30</a:t>
                      </a:r>
                      <a:endParaRPr lang="zh-CN" altLang="en-US" sz="1400" dirty="0">
                        <a:latin typeface="+mn-ea"/>
                        <a:ea typeface="+mn-ea"/>
                      </a:endParaRPr>
                    </a:p>
                  </a:txBody>
                  <a:tcPr anchor="ctr"/>
                </a:tc>
                <a:tc>
                  <a:txBody>
                    <a:bodyPr/>
                    <a:lstStyle/>
                    <a:p>
                      <a:pPr algn="ctr"/>
                      <a:r>
                        <a:rPr lang="en-US" altLang="zh-CN" sz="1400" dirty="0">
                          <a:latin typeface="+mn-ea"/>
                          <a:ea typeface="+mn-ea"/>
                        </a:rPr>
                        <a:t>[0.32, 0.89, 1.22, 0.53]</a:t>
                      </a:r>
                      <a:endParaRPr lang="zh-CN" altLang="en-US" sz="1400" dirty="0">
                        <a:latin typeface="+mn-ea"/>
                        <a:ea typeface="+mn-ea"/>
                      </a:endParaRPr>
                    </a:p>
                  </a:txBody>
                  <a:tcPr anchor="ctr"/>
                </a:tc>
                <a:extLst>
                  <a:ext uri="{0D108BD9-81ED-4DB2-BD59-A6C34878D82A}">
                    <a16:rowId xmlns:a16="http://schemas.microsoft.com/office/drawing/2014/main" val="1499566556"/>
                  </a:ext>
                </a:extLst>
              </a:tr>
              <a:tr h="343501">
                <a:tc>
                  <a:txBody>
                    <a:bodyPr/>
                    <a:lstStyle/>
                    <a:p>
                      <a:pPr algn="ctr"/>
                      <a:r>
                        <a:rPr lang="en-US" altLang="zh-CN" sz="1400" dirty="0">
                          <a:latin typeface="+mn-ea"/>
                          <a:ea typeface="+mn-ea"/>
                        </a:rPr>
                        <a:t>36</a:t>
                      </a:r>
                      <a:endParaRPr lang="zh-CN" altLang="en-US" sz="1400" dirty="0">
                        <a:latin typeface="+mn-ea"/>
                        <a:ea typeface="+mn-ea"/>
                      </a:endParaRPr>
                    </a:p>
                  </a:txBody>
                  <a:tcPr anchor="ctr"/>
                </a:tc>
                <a:tc>
                  <a:txBody>
                    <a:bodyPr/>
                    <a:lstStyle/>
                    <a:p>
                      <a:pPr algn="ctr"/>
                      <a:r>
                        <a:rPr lang="en-US" altLang="zh-CN" sz="1400" dirty="0">
                          <a:latin typeface="+mn-ea"/>
                          <a:ea typeface="+mn-ea"/>
                        </a:rPr>
                        <a:t>[0.02, 0.71, 1.1, 0.34]</a:t>
                      </a:r>
                      <a:endParaRPr lang="zh-CN" altLang="en-US" sz="1400" dirty="0">
                        <a:latin typeface="+mn-ea"/>
                        <a:ea typeface="+mn-ea"/>
                      </a:endParaRPr>
                    </a:p>
                  </a:txBody>
                  <a:tcPr anchor="ctr"/>
                </a:tc>
                <a:extLst>
                  <a:ext uri="{0D108BD9-81ED-4DB2-BD59-A6C34878D82A}">
                    <a16:rowId xmlns:a16="http://schemas.microsoft.com/office/drawing/2014/main" val="3580067055"/>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24</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[0.78,</a:t>
                      </a:r>
                      <a:r>
                        <a:rPr lang="zh-CN" altLang="en-US" sz="1400" kern="1200" dirty="0">
                          <a:solidFill>
                            <a:schemeClr val="dk1"/>
                          </a:solidFill>
                          <a:latin typeface="+mn-ea"/>
                          <a:ea typeface="+mn-ea"/>
                          <a:cs typeface="+mn-cs"/>
                        </a:rPr>
                        <a:t> </a:t>
                      </a:r>
                      <a:r>
                        <a:rPr lang="en-US" altLang="zh-CN" sz="1400" kern="1200" dirty="0">
                          <a:solidFill>
                            <a:schemeClr val="dk1"/>
                          </a:solidFill>
                          <a:latin typeface="+mn-ea"/>
                          <a:ea typeface="+mn-ea"/>
                          <a:cs typeface="+mn-cs"/>
                        </a:rPr>
                        <a:t>0.91,</a:t>
                      </a:r>
                      <a:r>
                        <a:rPr lang="zh-CN" altLang="en-US" sz="1400" kern="1200" dirty="0">
                          <a:solidFill>
                            <a:schemeClr val="dk1"/>
                          </a:solidFill>
                          <a:latin typeface="+mn-ea"/>
                          <a:ea typeface="+mn-ea"/>
                          <a:cs typeface="+mn-cs"/>
                        </a:rPr>
                        <a:t> </a:t>
                      </a:r>
                      <a:r>
                        <a:rPr lang="en-US" altLang="zh-CN" sz="1400" kern="1200" dirty="0">
                          <a:solidFill>
                            <a:schemeClr val="dk1"/>
                          </a:solidFill>
                          <a:latin typeface="+mn-ea"/>
                          <a:ea typeface="+mn-ea"/>
                          <a:cs typeface="+mn-cs"/>
                        </a:rPr>
                        <a:t>1.02,</a:t>
                      </a:r>
                      <a:r>
                        <a:rPr lang="zh-CN" altLang="en-US" sz="1400" kern="1200" dirty="0">
                          <a:solidFill>
                            <a:schemeClr val="dk1"/>
                          </a:solidFill>
                          <a:latin typeface="+mn-ea"/>
                          <a:ea typeface="+mn-ea"/>
                          <a:cs typeface="+mn-cs"/>
                        </a:rPr>
                        <a:t> </a:t>
                      </a:r>
                      <a:r>
                        <a:rPr lang="en-US" altLang="zh-CN" sz="1400" kern="1200" dirty="0">
                          <a:solidFill>
                            <a:schemeClr val="dk1"/>
                          </a:solidFill>
                          <a:latin typeface="+mn-ea"/>
                          <a:ea typeface="+mn-ea"/>
                          <a:cs typeface="+mn-cs"/>
                        </a:rPr>
                        <a:t>4.11]</a:t>
                      </a:r>
                      <a:endParaRPr lang="zh-CN" altLang="en-US" sz="1400" kern="1200" dirty="0">
                        <a:solidFill>
                          <a:schemeClr val="dk1"/>
                        </a:solidFill>
                        <a:latin typeface="+mn-ea"/>
                        <a:ea typeface="+mn-ea"/>
                        <a:cs typeface="+mn-cs"/>
                      </a:endParaRPr>
                    </a:p>
                  </a:txBody>
                  <a:tcPr anchor="ctr"/>
                </a:tc>
                <a:extLst>
                  <a:ext uri="{0D108BD9-81ED-4DB2-BD59-A6C34878D82A}">
                    <a16:rowId xmlns:a16="http://schemas.microsoft.com/office/drawing/2014/main" val="623855950"/>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extLst>
                  <a:ext uri="{0D108BD9-81ED-4DB2-BD59-A6C34878D82A}">
                    <a16:rowId xmlns:a16="http://schemas.microsoft.com/office/drawing/2014/main" val="1183667812"/>
                  </a:ext>
                </a:extLst>
              </a:tr>
            </a:tbl>
          </a:graphicData>
        </a:graphic>
      </p:graphicFrame>
      <p:sp>
        <p:nvSpPr>
          <p:cNvPr id="114" name="文本框 113">
            <a:extLst>
              <a:ext uri="{FF2B5EF4-FFF2-40B4-BE49-F238E27FC236}">
                <a16:creationId xmlns:a16="http://schemas.microsoft.com/office/drawing/2014/main" id="{669488E6-ADC2-4436-AF42-92E1AC35F155}"/>
              </a:ext>
            </a:extLst>
          </p:cNvPr>
          <p:cNvSpPr txBox="1"/>
          <p:nvPr/>
        </p:nvSpPr>
        <p:spPr>
          <a:xfrm>
            <a:off x="5832476" y="5152063"/>
            <a:ext cx="1816044" cy="738664"/>
          </a:xfrm>
          <a:prstGeom prst="rect">
            <a:avLst/>
          </a:prstGeom>
          <a:noFill/>
        </p:spPr>
        <p:txBody>
          <a:bodyPr wrap="square" rtlCol="0">
            <a:spAutoFit/>
          </a:bodyPr>
          <a:lstStyle/>
          <a:p>
            <a:pPr algn="just"/>
            <a:r>
              <a:rPr lang="en-US" altLang="zh-CN" sz="1400" b="1" dirty="0">
                <a:latin typeface="+mn-ea"/>
                <a:ea typeface="+mn-ea"/>
              </a:rPr>
              <a:t>3. </a:t>
            </a:r>
            <a:r>
              <a:rPr lang="zh-CN" altLang="en-US" sz="1400" dirty="0">
                <a:latin typeface="+mn-ea"/>
                <a:ea typeface="+mn-ea"/>
              </a:rPr>
              <a:t>经过训练之后，我们可以获取每个网格的词向量 。</a:t>
            </a:r>
          </a:p>
        </p:txBody>
      </p:sp>
      <p:sp>
        <p:nvSpPr>
          <p:cNvPr id="58" name="箭头: 上 57">
            <a:extLst>
              <a:ext uri="{FF2B5EF4-FFF2-40B4-BE49-F238E27FC236}">
                <a16:creationId xmlns:a16="http://schemas.microsoft.com/office/drawing/2014/main" id="{05E360BC-DF98-4679-8ACF-CC7E67C0E2A0}"/>
              </a:ext>
            </a:extLst>
          </p:cNvPr>
          <p:cNvSpPr/>
          <p:nvPr/>
        </p:nvSpPr>
        <p:spPr>
          <a:xfrm>
            <a:off x="1511305" y="2594300"/>
            <a:ext cx="310215" cy="352006"/>
          </a:xfrm>
          <a:prstGeom prst="upArrow">
            <a:avLst/>
          </a:prstGeom>
          <a:solidFill>
            <a:schemeClr val="bg2">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箭头: 上 116">
            <a:extLst>
              <a:ext uri="{FF2B5EF4-FFF2-40B4-BE49-F238E27FC236}">
                <a16:creationId xmlns:a16="http://schemas.microsoft.com/office/drawing/2014/main" id="{A9C9304B-EA51-4E27-804D-29D241C86C19}"/>
              </a:ext>
            </a:extLst>
          </p:cNvPr>
          <p:cNvSpPr/>
          <p:nvPr/>
        </p:nvSpPr>
        <p:spPr>
          <a:xfrm>
            <a:off x="2674373" y="2594300"/>
            <a:ext cx="310215" cy="352006"/>
          </a:xfrm>
          <a:prstGeom prst="upArrow">
            <a:avLst/>
          </a:prstGeom>
          <a:solidFill>
            <a:schemeClr val="bg2">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箭头: 上 117">
            <a:extLst>
              <a:ext uri="{FF2B5EF4-FFF2-40B4-BE49-F238E27FC236}">
                <a16:creationId xmlns:a16="http://schemas.microsoft.com/office/drawing/2014/main" id="{AAB5DFAB-6BFC-488C-A58C-7C22233E86EB}"/>
              </a:ext>
            </a:extLst>
          </p:cNvPr>
          <p:cNvSpPr/>
          <p:nvPr/>
        </p:nvSpPr>
        <p:spPr>
          <a:xfrm>
            <a:off x="3709055" y="2597000"/>
            <a:ext cx="310215" cy="352006"/>
          </a:xfrm>
          <a:prstGeom prst="upArrow">
            <a:avLst/>
          </a:prstGeom>
          <a:solidFill>
            <a:schemeClr val="bg2">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灯片编号占位符 4">
            <a:extLst>
              <a:ext uri="{FF2B5EF4-FFF2-40B4-BE49-F238E27FC236}">
                <a16:creationId xmlns:a16="http://schemas.microsoft.com/office/drawing/2014/main" id="{D0814D9B-AF80-4F03-8383-2558D9AB4BBF}"/>
              </a:ext>
            </a:extLst>
          </p:cNvPr>
          <p:cNvSpPr>
            <a:spLocks noGrp="1"/>
          </p:cNvSpPr>
          <p:nvPr>
            <p:ph type="sldNum" sz="quarter" idx="10"/>
          </p:nvPr>
        </p:nvSpPr>
        <p:spPr/>
        <p:txBody>
          <a:bodyPr/>
          <a:lstStyle/>
          <a:p>
            <a:pPr>
              <a:defRPr/>
            </a:pPr>
            <a:fld id="{448D2F9F-663C-42D7-B659-B78D1D99B89B}" type="slidenum">
              <a:rPr lang="en-US" altLang="zh-CN" smtClean="0"/>
              <a:t>32</a:t>
            </a:fld>
            <a:endParaRPr lang="en-US" altLang="zh-CN" dirty="0"/>
          </a:p>
        </p:txBody>
      </p:sp>
    </p:spTree>
    <p:extLst>
      <p:ext uri="{BB962C8B-B14F-4D97-AF65-F5344CB8AC3E}">
        <p14:creationId xmlns:p14="http://schemas.microsoft.com/office/powerpoint/2010/main" val="89622673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轨迹向量化</a:t>
            </a:r>
            <a:r>
              <a:rPr lang="en-US" altLang="zh-CN" dirty="0">
                <a:latin typeface="Arial" panose="020B0604020202020204" pitchFamily="34" charset="0"/>
                <a:cs typeface="Arial" panose="020B0604020202020204" pitchFamily="34" charset="0"/>
              </a:rPr>
              <a:t>Traj2Vec</a:t>
            </a:r>
            <a:endParaRPr lang="zh-CN" altLang="en-US" dirty="0">
              <a:latin typeface="Arial" panose="020B0604020202020204" pitchFamily="34" charset="0"/>
              <a:cs typeface="Arial" panose="020B0604020202020204" pitchFamily="34" charset="0"/>
            </a:endParaRPr>
          </a:p>
        </p:txBody>
      </p:sp>
      <p:graphicFrame>
        <p:nvGraphicFramePr>
          <p:cNvPr id="87" name="表格 86">
            <a:extLst>
              <a:ext uri="{FF2B5EF4-FFF2-40B4-BE49-F238E27FC236}">
                <a16:creationId xmlns:a16="http://schemas.microsoft.com/office/drawing/2014/main" id="{7DB0F642-8D2D-4EAB-AC0C-CC7381EA0805}"/>
              </a:ext>
            </a:extLst>
          </p:cNvPr>
          <p:cNvGraphicFramePr>
            <a:graphicFrameLocks noGrp="1"/>
          </p:cNvGraphicFramePr>
          <p:nvPr>
            <p:extLst/>
          </p:nvPr>
        </p:nvGraphicFramePr>
        <p:xfrm>
          <a:off x="497419" y="1268413"/>
          <a:ext cx="3252906" cy="1717505"/>
        </p:xfrm>
        <a:graphic>
          <a:graphicData uri="http://schemas.openxmlformats.org/drawingml/2006/table">
            <a:tbl>
              <a:tblPr firstRow="1" bandRow="1">
                <a:tableStyleId>{073A0DAA-6AF3-43AB-8588-CEC1D06C72B9}</a:tableStyleId>
              </a:tblPr>
              <a:tblGrid>
                <a:gridCol w="998057">
                  <a:extLst>
                    <a:ext uri="{9D8B030D-6E8A-4147-A177-3AD203B41FA5}">
                      <a16:colId xmlns:a16="http://schemas.microsoft.com/office/drawing/2014/main" val="4153420917"/>
                    </a:ext>
                  </a:extLst>
                </a:gridCol>
                <a:gridCol w="2254849">
                  <a:extLst>
                    <a:ext uri="{9D8B030D-6E8A-4147-A177-3AD203B41FA5}">
                      <a16:colId xmlns:a16="http://schemas.microsoft.com/office/drawing/2014/main" val="3312331228"/>
                    </a:ext>
                  </a:extLst>
                </a:gridCol>
              </a:tblGrid>
              <a:tr h="343501">
                <a:tc>
                  <a:txBody>
                    <a:bodyPr/>
                    <a:lstStyle/>
                    <a:p>
                      <a:pPr algn="ctr"/>
                      <a:r>
                        <a:rPr lang="zh-CN" altLang="en-US" sz="1400" dirty="0">
                          <a:latin typeface="+mn-ea"/>
                          <a:ea typeface="+mn-ea"/>
                        </a:rPr>
                        <a:t>网格</a:t>
                      </a:r>
                      <a:r>
                        <a:rPr lang="en-US" altLang="zh-CN" sz="1400" dirty="0">
                          <a:latin typeface="+mn-ea"/>
                          <a:ea typeface="+mn-ea"/>
                        </a:rPr>
                        <a:t>ID</a:t>
                      </a:r>
                      <a:endParaRPr lang="zh-CN" altLang="en-US" sz="1400" dirty="0">
                        <a:latin typeface="+mn-ea"/>
                        <a:ea typeface="+mn-ea"/>
                      </a:endParaRPr>
                    </a:p>
                  </a:txBody>
                  <a:tcPr anchor="ctr"/>
                </a:tc>
                <a:tc>
                  <a:txBody>
                    <a:bodyPr/>
                    <a:lstStyle/>
                    <a:p>
                      <a:pPr algn="ctr"/>
                      <a:r>
                        <a:rPr lang="zh-CN" altLang="en-US" sz="1400" dirty="0">
                          <a:latin typeface="+mn-ea"/>
                          <a:ea typeface="+mn-ea"/>
                        </a:rPr>
                        <a:t>低维词向量表示</a:t>
                      </a:r>
                    </a:p>
                  </a:txBody>
                  <a:tcPr anchor="ctr"/>
                </a:tc>
                <a:extLst>
                  <a:ext uri="{0D108BD9-81ED-4DB2-BD59-A6C34878D82A}">
                    <a16:rowId xmlns:a16="http://schemas.microsoft.com/office/drawing/2014/main" val="2091561891"/>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dirty="0">
                          <a:latin typeface="+mn-ea"/>
                          <a:ea typeface="+mn-ea"/>
                        </a:rPr>
                        <a:t>30</a:t>
                      </a:r>
                      <a:endParaRPr lang="zh-CN" altLang="en-US" sz="1400" dirty="0">
                        <a:latin typeface="+mn-ea"/>
                        <a:ea typeface="+mn-ea"/>
                      </a:endParaRPr>
                    </a:p>
                  </a:txBody>
                  <a:tcPr anchor="ctr">
                    <a:solidFill>
                      <a:srgbClr val="80B94D"/>
                    </a:solidFill>
                  </a:tcPr>
                </a:tc>
                <a:tc>
                  <a:txBody>
                    <a:bodyPr/>
                    <a:lstStyle/>
                    <a:p>
                      <a:pPr algn="ctr"/>
                      <a:r>
                        <a:rPr lang="en-US" altLang="zh-CN" sz="1400" dirty="0">
                          <a:latin typeface="+mn-ea"/>
                          <a:ea typeface="+mn-ea"/>
                        </a:rPr>
                        <a:t>[0.32, 0.89, 1.22, 0.53]</a:t>
                      </a:r>
                      <a:endParaRPr lang="zh-CN" altLang="en-US" sz="1400" dirty="0">
                        <a:latin typeface="+mn-ea"/>
                        <a:ea typeface="+mn-ea"/>
                      </a:endParaRPr>
                    </a:p>
                  </a:txBody>
                  <a:tcPr anchor="ctr"/>
                </a:tc>
                <a:extLst>
                  <a:ext uri="{0D108BD9-81ED-4DB2-BD59-A6C34878D82A}">
                    <a16:rowId xmlns:a16="http://schemas.microsoft.com/office/drawing/2014/main" val="1499566556"/>
                  </a:ext>
                </a:extLst>
              </a:tr>
              <a:tr h="343501">
                <a:tc>
                  <a:txBody>
                    <a:bodyPr/>
                    <a:lstStyle/>
                    <a:p>
                      <a:pPr algn="ctr"/>
                      <a:r>
                        <a:rPr lang="en-US" altLang="zh-CN" sz="1400" dirty="0">
                          <a:latin typeface="+mn-ea"/>
                          <a:ea typeface="+mn-ea"/>
                        </a:rPr>
                        <a:t>36</a:t>
                      </a:r>
                      <a:endParaRPr lang="zh-CN" altLang="en-US" sz="1400" dirty="0">
                        <a:latin typeface="+mn-ea"/>
                        <a:ea typeface="+mn-ea"/>
                      </a:endParaRPr>
                    </a:p>
                  </a:txBody>
                  <a:tcPr anchor="ctr">
                    <a:solidFill>
                      <a:srgbClr val="80B94D"/>
                    </a:solidFill>
                  </a:tcPr>
                </a:tc>
                <a:tc>
                  <a:txBody>
                    <a:bodyPr/>
                    <a:lstStyle/>
                    <a:p>
                      <a:pPr algn="ctr"/>
                      <a:r>
                        <a:rPr lang="en-US" altLang="zh-CN" sz="1400" dirty="0">
                          <a:latin typeface="+mn-ea"/>
                          <a:ea typeface="+mn-ea"/>
                        </a:rPr>
                        <a:t>[0.02, 0.71, 1.1, 0.34]</a:t>
                      </a:r>
                      <a:endParaRPr lang="zh-CN" altLang="en-US" sz="1400" dirty="0">
                        <a:latin typeface="+mn-ea"/>
                        <a:ea typeface="+mn-ea"/>
                      </a:endParaRPr>
                    </a:p>
                  </a:txBody>
                  <a:tcPr anchor="ctr"/>
                </a:tc>
                <a:extLst>
                  <a:ext uri="{0D108BD9-81ED-4DB2-BD59-A6C34878D82A}">
                    <a16:rowId xmlns:a16="http://schemas.microsoft.com/office/drawing/2014/main" val="3580067055"/>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24</a:t>
                      </a:r>
                      <a:endParaRPr lang="zh-CN" altLang="en-US" sz="1400" kern="1200" dirty="0">
                        <a:solidFill>
                          <a:schemeClr val="dk1"/>
                        </a:solidFill>
                        <a:latin typeface="+mn-ea"/>
                        <a:ea typeface="+mn-ea"/>
                        <a:cs typeface="+mn-cs"/>
                      </a:endParaRPr>
                    </a:p>
                  </a:txBody>
                  <a:tcPr anchor="ctr">
                    <a:solidFill>
                      <a:srgbClr val="80B94D"/>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[0.78,</a:t>
                      </a:r>
                      <a:r>
                        <a:rPr lang="zh-CN" altLang="en-US" sz="1400" kern="1200" dirty="0">
                          <a:solidFill>
                            <a:schemeClr val="dk1"/>
                          </a:solidFill>
                          <a:latin typeface="+mn-ea"/>
                          <a:ea typeface="+mn-ea"/>
                          <a:cs typeface="+mn-cs"/>
                        </a:rPr>
                        <a:t> </a:t>
                      </a:r>
                      <a:r>
                        <a:rPr lang="en-US" altLang="zh-CN" sz="1400" kern="1200" dirty="0">
                          <a:solidFill>
                            <a:schemeClr val="dk1"/>
                          </a:solidFill>
                          <a:latin typeface="+mn-ea"/>
                          <a:ea typeface="+mn-ea"/>
                          <a:cs typeface="+mn-cs"/>
                        </a:rPr>
                        <a:t>0.91,</a:t>
                      </a:r>
                      <a:r>
                        <a:rPr lang="zh-CN" altLang="en-US" sz="1400" kern="1200" dirty="0">
                          <a:solidFill>
                            <a:schemeClr val="dk1"/>
                          </a:solidFill>
                          <a:latin typeface="+mn-ea"/>
                          <a:ea typeface="+mn-ea"/>
                          <a:cs typeface="+mn-cs"/>
                        </a:rPr>
                        <a:t> </a:t>
                      </a:r>
                      <a:r>
                        <a:rPr lang="en-US" altLang="zh-CN" sz="1400" kern="1200" dirty="0">
                          <a:solidFill>
                            <a:schemeClr val="dk1"/>
                          </a:solidFill>
                          <a:latin typeface="+mn-ea"/>
                          <a:ea typeface="+mn-ea"/>
                          <a:cs typeface="+mn-cs"/>
                        </a:rPr>
                        <a:t>1.02,</a:t>
                      </a:r>
                      <a:r>
                        <a:rPr lang="zh-CN" altLang="en-US" sz="1400" kern="1200" dirty="0">
                          <a:solidFill>
                            <a:schemeClr val="dk1"/>
                          </a:solidFill>
                          <a:latin typeface="+mn-ea"/>
                          <a:ea typeface="+mn-ea"/>
                          <a:cs typeface="+mn-cs"/>
                        </a:rPr>
                        <a:t> </a:t>
                      </a:r>
                      <a:r>
                        <a:rPr lang="en-US" altLang="zh-CN" sz="1400" kern="1200" dirty="0">
                          <a:solidFill>
                            <a:schemeClr val="dk1"/>
                          </a:solidFill>
                          <a:latin typeface="+mn-ea"/>
                          <a:ea typeface="+mn-ea"/>
                          <a:cs typeface="+mn-cs"/>
                        </a:rPr>
                        <a:t>4.11]</a:t>
                      </a:r>
                      <a:endParaRPr lang="zh-CN" altLang="en-US" sz="1400" kern="1200" dirty="0">
                        <a:solidFill>
                          <a:schemeClr val="dk1"/>
                        </a:solidFill>
                        <a:latin typeface="+mn-ea"/>
                        <a:ea typeface="+mn-ea"/>
                        <a:cs typeface="+mn-cs"/>
                      </a:endParaRPr>
                    </a:p>
                  </a:txBody>
                  <a:tcPr anchor="ctr"/>
                </a:tc>
                <a:extLst>
                  <a:ext uri="{0D108BD9-81ED-4DB2-BD59-A6C34878D82A}">
                    <a16:rowId xmlns:a16="http://schemas.microsoft.com/office/drawing/2014/main" val="623855950"/>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solidFill>
                      <a:srgbClr val="80B94D"/>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extLst>
                  <a:ext uri="{0D108BD9-81ED-4DB2-BD59-A6C34878D82A}">
                    <a16:rowId xmlns:a16="http://schemas.microsoft.com/office/drawing/2014/main" val="1183667812"/>
                  </a:ext>
                </a:extLst>
              </a:tr>
            </a:tbl>
          </a:graphicData>
        </a:graphic>
      </p:graphicFrame>
      <p:graphicFrame>
        <p:nvGraphicFramePr>
          <p:cNvPr id="88" name="表格 87">
            <a:extLst>
              <a:ext uri="{FF2B5EF4-FFF2-40B4-BE49-F238E27FC236}">
                <a16:creationId xmlns:a16="http://schemas.microsoft.com/office/drawing/2014/main" id="{7A7754E1-0BC5-479D-99C1-F3773CCA07E2}"/>
              </a:ext>
            </a:extLst>
          </p:cNvPr>
          <p:cNvGraphicFramePr>
            <a:graphicFrameLocks noGrp="1"/>
          </p:cNvGraphicFramePr>
          <p:nvPr>
            <p:extLst/>
          </p:nvPr>
        </p:nvGraphicFramePr>
        <p:xfrm>
          <a:off x="497419" y="3815354"/>
          <a:ext cx="3252906" cy="2404507"/>
        </p:xfrm>
        <a:graphic>
          <a:graphicData uri="http://schemas.openxmlformats.org/drawingml/2006/table">
            <a:tbl>
              <a:tblPr firstRow="1" bandRow="1">
                <a:tableStyleId>{073A0DAA-6AF3-43AB-8588-CEC1D06C72B9}</a:tableStyleId>
              </a:tblPr>
              <a:tblGrid>
                <a:gridCol w="770484">
                  <a:extLst>
                    <a:ext uri="{9D8B030D-6E8A-4147-A177-3AD203B41FA5}">
                      <a16:colId xmlns:a16="http://schemas.microsoft.com/office/drawing/2014/main" val="4153420917"/>
                    </a:ext>
                  </a:extLst>
                </a:gridCol>
                <a:gridCol w="821802">
                  <a:extLst>
                    <a:ext uri="{9D8B030D-6E8A-4147-A177-3AD203B41FA5}">
                      <a16:colId xmlns:a16="http://schemas.microsoft.com/office/drawing/2014/main" val="3312331228"/>
                    </a:ext>
                  </a:extLst>
                </a:gridCol>
                <a:gridCol w="787079">
                  <a:extLst>
                    <a:ext uri="{9D8B030D-6E8A-4147-A177-3AD203B41FA5}">
                      <a16:colId xmlns:a16="http://schemas.microsoft.com/office/drawing/2014/main" val="2848319697"/>
                    </a:ext>
                  </a:extLst>
                </a:gridCol>
                <a:gridCol w="873541">
                  <a:extLst>
                    <a:ext uri="{9D8B030D-6E8A-4147-A177-3AD203B41FA5}">
                      <a16:colId xmlns:a16="http://schemas.microsoft.com/office/drawing/2014/main" val="3925189887"/>
                    </a:ext>
                  </a:extLst>
                </a:gridCol>
              </a:tblGrid>
              <a:tr h="343501">
                <a:tc>
                  <a:txBody>
                    <a:bodyPr/>
                    <a:lstStyle/>
                    <a:p>
                      <a:pPr algn="ctr"/>
                      <a:r>
                        <a:rPr lang="zh-CN" altLang="en-US" sz="1400" dirty="0">
                          <a:latin typeface="+mn-ea"/>
                          <a:ea typeface="+mn-ea"/>
                        </a:rPr>
                        <a:t>渔船</a:t>
                      </a:r>
                      <a:r>
                        <a:rPr lang="en-US" altLang="zh-CN" sz="1400" dirty="0">
                          <a:latin typeface="+mn-ea"/>
                          <a:ea typeface="+mn-ea"/>
                        </a:rPr>
                        <a:t>ID</a:t>
                      </a:r>
                      <a:endParaRPr lang="zh-CN" altLang="en-US" sz="1400" dirty="0">
                        <a:latin typeface="+mn-ea"/>
                        <a:ea typeface="+mn-ea"/>
                      </a:endParaRPr>
                    </a:p>
                  </a:txBody>
                  <a:tcPr anchor="ctr"/>
                </a:tc>
                <a:tc>
                  <a:txBody>
                    <a:bodyPr/>
                    <a:lstStyle/>
                    <a:p>
                      <a:pPr algn="ctr"/>
                      <a:r>
                        <a:rPr lang="zh-CN" altLang="en-US" sz="1400" dirty="0">
                          <a:latin typeface="+mn-ea"/>
                          <a:ea typeface="+mn-ea"/>
                        </a:rPr>
                        <a:t>坐标</a:t>
                      </a:r>
                      <a:r>
                        <a:rPr lang="en-US" altLang="zh-CN" sz="1400" dirty="0">
                          <a:latin typeface="+mn-ea"/>
                          <a:ea typeface="+mn-ea"/>
                        </a:rPr>
                        <a:t>x</a:t>
                      </a:r>
                      <a:endParaRPr lang="zh-CN" altLang="en-US" sz="1400" dirty="0">
                        <a:latin typeface="+mn-ea"/>
                        <a:ea typeface="+mn-ea"/>
                      </a:endParaRPr>
                    </a:p>
                  </a:txBody>
                  <a:tcPr anchor="ctr"/>
                </a:tc>
                <a:tc>
                  <a:txBody>
                    <a:bodyPr/>
                    <a:lstStyle/>
                    <a:p>
                      <a:pPr algn="ctr"/>
                      <a:r>
                        <a:rPr lang="zh-CN" altLang="en-US" sz="1400" dirty="0">
                          <a:latin typeface="+mn-ea"/>
                          <a:ea typeface="+mn-ea"/>
                        </a:rPr>
                        <a:t>坐标</a:t>
                      </a:r>
                      <a:r>
                        <a:rPr lang="en-US" altLang="zh-CN" sz="1400" dirty="0">
                          <a:latin typeface="+mn-ea"/>
                          <a:ea typeface="+mn-ea"/>
                        </a:rPr>
                        <a:t>y</a:t>
                      </a:r>
                      <a:endParaRPr lang="zh-CN" altLang="en-US" sz="1400" dirty="0">
                        <a:latin typeface="+mn-ea"/>
                        <a:ea typeface="+mn-ea"/>
                      </a:endParaRPr>
                    </a:p>
                  </a:txBody>
                  <a:tcPr anchor="ctr"/>
                </a:tc>
                <a:tc>
                  <a:txBody>
                    <a:bodyPr/>
                    <a:lstStyle/>
                    <a:p>
                      <a:pPr algn="ctr"/>
                      <a:r>
                        <a:rPr lang="zh-CN" altLang="en-US" sz="1400" dirty="0">
                          <a:latin typeface="+mn-ea"/>
                          <a:ea typeface="+mn-ea"/>
                        </a:rPr>
                        <a:t>网格</a:t>
                      </a:r>
                      <a:r>
                        <a:rPr lang="en-US" altLang="zh-CN" sz="1400" dirty="0">
                          <a:latin typeface="+mn-ea"/>
                          <a:ea typeface="+mn-ea"/>
                        </a:rPr>
                        <a:t>ID</a:t>
                      </a:r>
                      <a:endParaRPr lang="zh-CN" altLang="en-US" sz="1400" dirty="0">
                        <a:latin typeface="+mn-ea"/>
                        <a:ea typeface="+mn-ea"/>
                      </a:endParaRPr>
                    </a:p>
                  </a:txBody>
                  <a:tcPr anchor="ctr"/>
                </a:tc>
                <a:extLst>
                  <a:ext uri="{0D108BD9-81ED-4DB2-BD59-A6C34878D82A}">
                    <a16:rowId xmlns:a16="http://schemas.microsoft.com/office/drawing/2014/main" val="2091561891"/>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dirty="0">
                          <a:latin typeface="+mn-ea"/>
                          <a:ea typeface="+mn-ea"/>
                        </a:rPr>
                        <a:t>12</a:t>
                      </a:r>
                      <a:endParaRPr lang="zh-CN" altLang="en-US" sz="1400" dirty="0">
                        <a:latin typeface="+mn-ea"/>
                        <a:ea typeface="+mn-ea"/>
                      </a:endParaRPr>
                    </a:p>
                  </a:txBody>
                  <a:tcPr anchor="ctr"/>
                </a:tc>
                <a:tc>
                  <a:txBody>
                    <a:bodyPr/>
                    <a:lstStyle/>
                    <a:p>
                      <a:pPr algn="ctr"/>
                      <a:r>
                        <a:rPr lang="en-US" altLang="zh-CN" sz="1400" dirty="0">
                          <a:latin typeface="+mn-ea"/>
                          <a:ea typeface="+mn-ea"/>
                        </a:rPr>
                        <a:t>2093</a:t>
                      </a:r>
                      <a:endParaRPr lang="zh-CN" altLang="en-US" sz="1400" dirty="0">
                        <a:latin typeface="+mn-ea"/>
                        <a:ea typeface="+mn-ea"/>
                      </a:endParaRPr>
                    </a:p>
                  </a:txBody>
                  <a:tcPr anchor="ctr"/>
                </a:tc>
                <a:tc>
                  <a:txBody>
                    <a:bodyPr/>
                    <a:lstStyle/>
                    <a:p>
                      <a:pPr algn="ctr"/>
                      <a:r>
                        <a:rPr lang="en-US" altLang="zh-CN" sz="1400" dirty="0">
                          <a:latin typeface="+mn-ea"/>
                          <a:ea typeface="+mn-ea"/>
                        </a:rPr>
                        <a:t>91</a:t>
                      </a:r>
                      <a:endParaRPr lang="zh-CN" altLang="en-US" sz="1400" dirty="0">
                        <a:latin typeface="+mn-ea"/>
                        <a:ea typeface="+mn-ea"/>
                      </a:endParaRPr>
                    </a:p>
                  </a:txBody>
                  <a:tcPr anchor="ctr"/>
                </a:tc>
                <a:tc>
                  <a:txBody>
                    <a:bodyPr/>
                    <a:lstStyle/>
                    <a:p>
                      <a:pPr algn="ctr"/>
                      <a:r>
                        <a:rPr lang="en-US" altLang="zh-CN" sz="1400" dirty="0">
                          <a:latin typeface="+mn-ea"/>
                          <a:ea typeface="+mn-ea"/>
                        </a:rPr>
                        <a:t>30</a:t>
                      </a:r>
                      <a:endParaRPr lang="zh-CN" altLang="en-US" sz="1400" dirty="0">
                        <a:latin typeface="+mn-ea"/>
                        <a:ea typeface="+mn-ea"/>
                      </a:endParaRPr>
                    </a:p>
                  </a:txBody>
                  <a:tcPr anchor="ctr">
                    <a:solidFill>
                      <a:srgbClr val="80B94D"/>
                    </a:solidFill>
                  </a:tcPr>
                </a:tc>
                <a:extLst>
                  <a:ext uri="{0D108BD9-81ED-4DB2-BD59-A6C34878D82A}">
                    <a16:rowId xmlns:a16="http://schemas.microsoft.com/office/drawing/2014/main" val="1499566556"/>
                  </a:ext>
                </a:extLst>
              </a:tr>
              <a:tr h="343501">
                <a:tc>
                  <a:txBody>
                    <a:bodyPr/>
                    <a:lstStyle/>
                    <a:p>
                      <a:pPr algn="ctr"/>
                      <a:r>
                        <a:rPr lang="en-US" altLang="zh-CN" sz="1400" dirty="0">
                          <a:latin typeface="+mn-ea"/>
                          <a:ea typeface="+mn-ea"/>
                        </a:rPr>
                        <a:t>12</a:t>
                      </a:r>
                      <a:endParaRPr lang="zh-CN" altLang="en-US" sz="1400" dirty="0">
                        <a:latin typeface="+mn-ea"/>
                        <a:ea typeface="+mn-ea"/>
                      </a:endParaRPr>
                    </a:p>
                  </a:txBody>
                  <a:tcPr anchor="ctr"/>
                </a:tc>
                <a:tc>
                  <a:txBody>
                    <a:bodyPr/>
                    <a:lstStyle/>
                    <a:p>
                      <a:pPr algn="ctr"/>
                      <a:r>
                        <a:rPr lang="en-US" altLang="zh-CN" sz="1400" dirty="0">
                          <a:latin typeface="+mn-ea"/>
                          <a:ea typeface="+mn-ea"/>
                        </a:rPr>
                        <a:t>2499</a:t>
                      </a:r>
                      <a:endParaRPr lang="zh-CN" altLang="en-US" sz="1400" dirty="0">
                        <a:latin typeface="+mn-ea"/>
                        <a:ea typeface="+mn-ea"/>
                      </a:endParaRPr>
                    </a:p>
                  </a:txBody>
                  <a:tcPr anchor="ctr"/>
                </a:tc>
                <a:tc>
                  <a:txBody>
                    <a:bodyPr/>
                    <a:lstStyle/>
                    <a:p>
                      <a:pPr algn="ctr"/>
                      <a:r>
                        <a:rPr lang="en-US" altLang="zh-CN" sz="1400" dirty="0">
                          <a:latin typeface="+mn-ea"/>
                          <a:ea typeface="+mn-ea"/>
                        </a:rPr>
                        <a:t>404</a:t>
                      </a:r>
                      <a:endParaRPr lang="zh-CN" altLang="en-US" sz="1400" dirty="0">
                        <a:latin typeface="+mn-ea"/>
                        <a:ea typeface="+mn-ea"/>
                      </a:endParaRPr>
                    </a:p>
                  </a:txBody>
                  <a:tcPr anchor="ctr"/>
                </a:tc>
                <a:tc>
                  <a:txBody>
                    <a:bodyPr/>
                    <a:lstStyle/>
                    <a:p>
                      <a:pPr algn="ctr"/>
                      <a:r>
                        <a:rPr lang="en-US" altLang="zh-CN" sz="1400" dirty="0">
                          <a:latin typeface="+mn-ea"/>
                          <a:ea typeface="+mn-ea"/>
                        </a:rPr>
                        <a:t>27</a:t>
                      </a:r>
                      <a:endParaRPr lang="zh-CN" altLang="en-US" sz="1400" dirty="0">
                        <a:latin typeface="+mn-ea"/>
                        <a:ea typeface="+mn-ea"/>
                      </a:endParaRPr>
                    </a:p>
                  </a:txBody>
                  <a:tcPr anchor="ctr">
                    <a:solidFill>
                      <a:srgbClr val="80B94D"/>
                    </a:solidFill>
                  </a:tcPr>
                </a:tc>
                <a:extLst>
                  <a:ext uri="{0D108BD9-81ED-4DB2-BD59-A6C34878D82A}">
                    <a16:rowId xmlns:a16="http://schemas.microsoft.com/office/drawing/2014/main" val="3580067055"/>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12</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3728</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1024</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36</a:t>
                      </a:r>
                      <a:endParaRPr lang="zh-CN" altLang="en-US" sz="1400" kern="1200" dirty="0">
                        <a:solidFill>
                          <a:schemeClr val="dk1"/>
                        </a:solidFill>
                        <a:latin typeface="+mn-ea"/>
                        <a:ea typeface="+mn-ea"/>
                        <a:cs typeface="+mn-cs"/>
                      </a:endParaRPr>
                    </a:p>
                  </a:txBody>
                  <a:tcPr anchor="ctr">
                    <a:solidFill>
                      <a:srgbClr val="80B94D"/>
                    </a:solidFill>
                  </a:tcPr>
                </a:tc>
                <a:extLst>
                  <a:ext uri="{0D108BD9-81ED-4DB2-BD59-A6C34878D82A}">
                    <a16:rowId xmlns:a16="http://schemas.microsoft.com/office/drawing/2014/main" val="623855950"/>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12</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3211</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777</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36</a:t>
                      </a:r>
                      <a:endParaRPr lang="zh-CN" altLang="en-US" sz="1400" kern="1200" dirty="0">
                        <a:solidFill>
                          <a:schemeClr val="dk1"/>
                        </a:solidFill>
                        <a:latin typeface="+mn-ea"/>
                        <a:ea typeface="+mn-ea"/>
                        <a:cs typeface="+mn-cs"/>
                      </a:endParaRPr>
                    </a:p>
                  </a:txBody>
                  <a:tcPr anchor="ctr">
                    <a:solidFill>
                      <a:srgbClr val="80B94D"/>
                    </a:solidFill>
                  </a:tcPr>
                </a:tc>
                <a:extLst>
                  <a:ext uri="{0D108BD9-81ED-4DB2-BD59-A6C34878D82A}">
                    <a16:rowId xmlns:a16="http://schemas.microsoft.com/office/drawing/2014/main" val="1183667812"/>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12</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2300</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1224</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58</a:t>
                      </a:r>
                      <a:endParaRPr lang="zh-CN" altLang="en-US" sz="1400" kern="1200" dirty="0">
                        <a:solidFill>
                          <a:schemeClr val="dk1"/>
                        </a:solidFill>
                        <a:latin typeface="+mn-ea"/>
                        <a:ea typeface="+mn-ea"/>
                        <a:cs typeface="+mn-cs"/>
                      </a:endParaRPr>
                    </a:p>
                  </a:txBody>
                  <a:tcPr anchor="ctr">
                    <a:solidFill>
                      <a:srgbClr val="80B94D"/>
                    </a:solidFill>
                  </a:tcPr>
                </a:tc>
                <a:extLst>
                  <a:ext uri="{0D108BD9-81ED-4DB2-BD59-A6C34878D82A}">
                    <a16:rowId xmlns:a16="http://schemas.microsoft.com/office/drawing/2014/main" val="231454886"/>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solidFill>
                      <a:srgbClr val="80B94D"/>
                    </a:solidFill>
                  </a:tcPr>
                </a:tc>
                <a:extLst>
                  <a:ext uri="{0D108BD9-81ED-4DB2-BD59-A6C34878D82A}">
                    <a16:rowId xmlns:a16="http://schemas.microsoft.com/office/drawing/2014/main" val="622429526"/>
                  </a:ext>
                </a:extLst>
              </a:tr>
            </a:tbl>
          </a:graphicData>
        </a:graphic>
      </p:graphicFrame>
      <p:sp>
        <p:nvSpPr>
          <p:cNvPr id="89" name="文本框 88">
            <a:extLst>
              <a:ext uri="{FF2B5EF4-FFF2-40B4-BE49-F238E27FC236}">
                <a16:creationId xmlns:a16="http://schemas.microsoft.com/office/drawing/2014/main" id="{E2245C8D-3B7E-4B9D-97AE-55FB80A31D13}"/>
              </a:ext>
            </a:extLst>
          </p:cNvPr>
          <p:cNvSpPr txBox="1"/>
          <p:nvPr/>
        </p:nvSpPr>
        <p:spPr>
          <a:xfrm>
            <a:off x="1170401" y="6324798"/>
            <a:ext cx="1906941" cy="307777"/>
          </a:xfrm>
          <a:prstGeom prst="rect">
            <a:avLst/>
          </a:prstGeom>
          <a:noFill/>
        </p:spPr>
        <p:txBody>
          <a:bodyPr wrap="square" rtlCol="0">
            <a:spAutoFit/>
          </a:bodyPr>
          <a:lstStyle/>
          <a:p>
            <a:pPr algn="ctr"/>
            <a:r>
              <a:rPr lang="zh-CN" altLang="en-US" sz="1400" b="1" dirty="0">
                <a:latin typeface="+mn-ea"/>
                <a:ea typeface="+mn-ea"/>
              </a:rPr>
              <a:t>数据库中的某条轨迹</a:t>
            </a:r>
          </a:p>
        </p:txBody>
      </p:sp>
      <p:sp>
        <p:nvSpPr>
          <p:cNvPr id="90" name="文本框 89">
            <a:extLst>
              <a:ext uri="{FF2B5EF4-FFF2-40B4-BE49-F238E27FC236}">
                <a16:creationId xmlns:a16="http://schemas.microsoft.com/office/drawing/2014/main" id="{38A86E10-CA14-47B1-9547-474FBBB25841}"/>
              </a:ext>
            </a:extLst>
          </p:cNvPr>
          <p:cNvSpPr txBox="1"/>
          <p:nvPr/>
        </p:nvSpPr>
        <p:spPr>
          <a:xfrm>
            <a:off x="1072638" y="3048198"/>
            <a:ext cx="2102466" cy="307777"/>
          </a:xfrm>
          <a:prstGeom prst="rect">
            <a:avLst/>
          </a:prstGeom>
          <a:noFill/>
        </p:spPr>
        <p:txBody>
          <a:bodyPr wrap="square" rtlCol="0">
            <a:spAutoFit/>
          </a:bodyPr>
          <a:lstStyle/>
          <a:p>
            <a:pPr algn="ctr"/>
            <a:r>
              <a:rPr lang="zh-CN" altLang="en-US" sz="1400" b="1" dirty="0">
                <a:latin typeface="+mn-ea"/>
                <a:ea typeface="+mn-ea"/>
              </a:rPr>
              <a:t>网格</a:t>
            </a:r>
            <a:r>
              <a:rPr lang="en-US" altLang="zh-CN" sz="1400" b="1" dirty="0">
                <a:latin typeface="+mn-ea"/>
                <a:ea typeface="+mn-ea"/>
              </a:rPr>
              <a:t>ID</a:t>
            </a:r>
            <a:r>
              <a:rPr lang="zh-CN" altLang="en-US" sz="1400" b="1" dirty="0">
                <a:latin typeface="+mn-ea"/>
                <a:ea typeface="+mn-ea"/>
              </a:rPr>
              <a:t>的向量表</a:t>
            </a:r>
          </a:p>
        </p:txBody>
      </p:sp>
      <p:sp>
        <p:nvSpPr>
          <p:cNvPr id="91" name="文本框 90">
            <a:extLst>
              <a:ext uri="{FF2B5EF4-FFF2-40B4-BE49-F238E27FC236}">
                <a16:creationId xmlns:a16="http://schemas.microsoft.com/office/drawing/2014/main" id="{7C3CAB39-197A-4835-B999-1F4EBF61732F}"/>
              </a:ext>
            </a:extLst>
          </p:cNvPr>
          <p:cNvSpPr txBox="1"/>
          <p:nvPr/>
        </p:nvSpPr>
        <p:spPr>
          <a:xfrm>
            <a:off x="3880686" y="1663293"/>
            <a:ext cx="3035243" cy="523220"/>
          </a:xfrm>
          <a:prstGeom prst="rect">
            <a:avLst/>
          </a:prstGeom>
          <a:noFill/>
        </p:spPr>
        <p:txBody>
          <a:bodyPr wrap="square" rtlCol="0">
            <a:spAutoFit/>
          </a:bodyPr>
          <a:lstStyle/>
          <a:p>
            <a:pPr algn="just"/>
            <a:r>
              <a:rPr lang="en-US" altLang="zh-CN" sz="1400" b="1" dirty="0">
                <a:latin typeface="+mn-ea"/>
                <a:ea typeface="+mn-ea"/>
              </a:rPr>
              <a:t>4. </a:t>
            </a:r>
            <a:r>
              <a:rPr lang="zh-CN" altLang="en-US" sz="1400" dirty="0">
                <a:latin typeface="+mn-ea"/>
                <a:ea typeface="+mn-ea"/>
              </a:rPr>
              <a:t>对于一条渔船轨迹而言，渔船的向量表示为：</a:t>
            </a:r>
          </a:p>
        </p:txBody>
      </p:sp>
      <p:grpSp>
        <p:nvGrpSpPr>
          <p:cNvPr id="5" name="组合 4">
            <a:extLst>
              <a:ext uri="{FF2B5EF4-FFF2-40B4-BE49-F238E27FC236}">
                <a16:creationId xmlns:a16="http://schemas.microsoft.com/office/drawing/2014/main" id="{52FA991B-071D-4C91-9A4A-12B0D4BC0038}"/>
              </a:ext>
            </a:extLst>
          </p:cNvPr>
          <p:cNvGrpSpPr/>
          <p:nvPr/>
        </p:nvGrpSpPr>
        <p:grpSpPr>
          <a:xfrm rot="16200000">
            <a:off x="3307778" y="2907215"/>
            <a:ext cx="604345" cy="986839"/>
            <a:chOff x="8674734" y="3350313"/>
            <a:chExt cx="604345" cy="1181695"/>
          </a:xfrm>
        </p:grpSpPr>
        <p:sp>
          <p:nvSpPr>
            <p:cNvPr id="93" name="椭圆 92">
              <a:extLst>
                <a:ext uri="{FF2B5EF4-FFF2-40B4-BE49-F238E27FC236}">
                  <a16:creationId xmlns:a16="http://schemas.microsoft.com/office/drawing/2014/main" id="{6796DD8A-7A8B-4CE2-B2C8-E1DFABB605BC}"/>
                </a:ext>
              </a:extLst>
            </p:cNvPr>
            <p:cNvSpPr/>
            <p:nvPr/>
          </p:nvSpPr>
          <p:spPr>
            <a:xfrm>
              <a:off x="8674734" y="3350313"/>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822C4BF3-6C4F-4E52-9FA1-E62CFC64DE4D}"/>
                </a:ext>
              </a:extLst>
            </p:cNvPr>
            <p:cNvSpPr/>
            <p:nvPr/>
          </p:nvSpPr>
          <p:spPr>
            <a:xfrm>
              <a:off x="9200701" y="3350313"/>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连接符: 肘形 94">
              <a:extLst>
                <a:ext uri="{FF2B5EF4-FFF2-40B4-BE49-F238E27FC236}">
                  <a16:creationId xmlns:a16="http://schemas.microsoft.com/office/drawing/2014/main" id="{96DFA7C4-8551-43A4-BDBA-07A6776D5D1F}"/>
                </a:ext>
              </a:extLst>
            </p:cNvPr>
            <p:cNvCxnSpPr>
              <a:cxnSpLocks/>
              <a:stCxn id="93" idx="6"/>
            </p:cNvCxnSpPr>
            <p:nvPr/>
          </p:nvCxnSpPr>
          <p:spPr>
            <a:xfrm>
              <a:off x="8753112" y="3389502"/>
              <a:ext cx="159361" cy="1142506"/>
            </a:xfrm>
            <a:prstGeom prst="bentConnector2">
              <a:avLst/>
            </a:prstGeom>
            <a:noFill/>
            <a:ln w="28575" cap="flat" cmpd="sng" algn="ctr">
              <a:solidFill>
                <a:srgbClr val="7F7F7F"/>
              </a:solidFill>
              <a:prstDash val="solid"/>
              <a:tailEnd type="triangle"/>
            </a:ln>
          </p:spPr>
        </p:cxnSp>
        <p:cxnSp>
          <p:nvCxnSpPr>
            <p:cNvPr id="97" name="连接符: 肘形 96">
              <a:extLst>
                <a:ext uri="{FF2B5EF4-FFF2-40B4-BE49-F238E27FC236}">
                  <a16:creationId xmlns:a16="http://schemas.microsoft.com/office/drawing/2014/main" id="{25A48DF4-696C-42C0-A32D-3CF34A29B2CD}"/>
                </a:ext>
              </a:extLst>
            </p:cNvPr>
            <p:cNvCxnSpPr>
              <a:cxnSpLocks/>
              <a:stCxn id="94" idx="2"/>
            </p:cNvCxnSpPr>
            <p:nvPr/>
          </p:nvCxnSpPr>
          <p:spPr>
            <a:xfrm rot="10800000" flipV="1">
              <a:off x="9049217" y="3389502"/>
              <a:ext cx="151484" cy="1142506"/>
            </a:xfrm>
            <a:prstGeom prst="bentConnector2">
              <a:avLst/>
            </a:prstGeom>
            <a:noFill/>
            <a:ln w="28575" cap="flat" cmpd="sng" algn="ctr">
              <a:solidFill>
                <a:srgbClr val="7F7F7F"/>
              </a:solidFill>
              <a:prstDash val="solid"/>
              <a:tailEnd type="triangle"/>
            </a:ln>
          </p:spPr>
        </p:cxnSp>
      </p:grpSp>
      <p:graphicFrame>
        <p:nvGraphicFramePr>
          <p:cNvPr id="7" name="表格 6">
            <a:extLst>
              <a:ext uri="{FF2B5EF4-FFF2-40B4-BE49-F238E27FC236}">
                <a16:creationId xmlns:a16="http://schemas.microsoft.com/office/drawing/2014/main" id="{984A3170-D214-45AB-ACC3-DFF3F3617BB4}"/>
              </a:ext>
            </a:extLst>
          </p:cNvPr>
          <p:cNvGraphicFramePr>
            <a:graphicFrameLocks noGrp="1"/>
          </p:cNvGraphicFramePr>
          <p:nvPr>
            <p:extLst/>
          </p:nvPr>
        </p:nvGraphicFramePr>
        <p:xfrm>
          <a:off x="4209462" y="3048198"/>
          <a:ext cx="3252906" cy="687002"/>
        </p:xfrm>
        <a:graphic>
          <a:graphicData uri="http://schemas.openxmlformats.org/drawingml/2006/table">
            <a:tbl>
              <a:tblPr firstRow="1" bandRow="1">
                <a:tableStyleId>{073A0DAA-6AF3-43AB-8588-CEC1D06C72B9}</a:tableStyleId>
              </a:tblPr>
              <a:tblGrid>
                <a:gridCol w="917491">
                  <a:extLst>
                    <a:ext uri="{9D8B030D-6E8A-4147-A177-3AD203B41FA5}">
                      <a16:colId xmlns:a16="http://schemas.microsoft.com/office/drawing/2014/main" val="3390986507"/>
                    </a:ext>
                  </a:extLst>
                </a:gridCol>
                <a:gridCol w="2335415">
                  <a:extLst>
                    <a:ext uri="{9D8B030D-6E8A-4147-A177-3AD203B41FA5}">
                      <a16:colId xmlns:a16="http://schemas.microsoft.com/office/drawing/2014/main" val="1153601161"/>
                    </a:ext>
                  </a:extLst>
                </a:gridCol>
              </a:tblGrid>
              <a:tr h="343501">
                <a:tc>
                  <a:txBody>
                    <a:bodyPr/>
                    <a:lstStyle/>
                    <a:p>
                      <a:pPr algn="ctr"/>
                      <a:r>
                        <a:rPr lang="zh-CN" altLang="en-US" sz="1400" dirty="0">
                          <a:latin typeface="+mn-ea"/>
                          <a:ea typeface="+mn-ea"/>
                        </a:rPr>
                        <a:t>渔船</a:t>
                      </a:r>
                      <a:r>
                        <a:rPr lang="en-US" altLang="zh-CN" sz="1400" dirty="0">
                          <a:latin typeface="+mn-ea"/>
                          <a:ea typeface="+mn-ea"/>
                        </a:rPr>
                        <a:t>ID</a:t>
                      </a:r>
                      <a:endParaRPr lang="zh-CN" altLang="en-US" sz="1400" dirty="0">
                        <a:latin typeface="+mn-ea"/>
                        <a:ea typeface="+mn-ea"/>
                      </a:endParaRPr>
                    </a:p>
                  </a:txBody>
                  <a:tcPr anchor="ctr"/>
                </a:tc>
                <a:tc>
                  <a:txBody>
                    <a:bodyPr/>
                    <a:lstStyle/>
                    <a:p>
                      <a:pPr algn="ctr"/>
                      <a:r>
                        <a:rPr lang="zh-CN" altLang="en-US" sz="1400" dirty="0">
                          <a:latin typeface="+mn-ea"/>
                          <a:ea typeface="+mn-ea"/>
                        </a:rPr>
                        <a:t>渔船运动序列的向量表示</a:t>
                      </a:r>
                    </a:p>
                  </a:txBody>
                  <a:tcPr anchor="ctr"/>
                </a:tc>
                <a:extLst>
                  <a:ext uri="{0D108BD9-81ED-4DB2-BD59-A6C34878D82A}">
                    <a16:rowId xmlns:a16="http://schemas.microsoft.com/office/drawing/2014/main" val="4202111683"/>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dirty="0">
                          <a:latin typeface="+mn-ea"/>
                          <a:ea typeface="+mn-ea"/>
                        </a:rPr>
                        <a:t>12</a:t>
                      </a:r>
                      <a:endParaRPr lang="zh-CN" altLang="en-US" sz="1400" dirty="0">
                        <a:latin typeface="+mn-ea"/>
                        <a:ea typeface="+mn-ea"/>
                      </a:endParaRPr>
                    </a:p>
                  </a:txBody>
                  <a:tcPr anchor="ctr">
                    <a:solidFill>
                      <a:srgbClr val="CCCCCC"/>
                    </a:solidFill>
                  </a:tcPr>
                </a:tc>
                <a:tc>
                  <a:txBody>
                    <a:bodyPr/>
                    <a:lstStyle/>
                    <a:p>
                      <a:pPr algn="ctr"/>
                      <a:r>
                        <a:rPr lang="en-US" altLang="zh-CN" sz="1400" dirty="0">
                          <a:latin typeface="+mn-ea"/>
                          <a:ea typeface="+mn-ea"/>
                        </a:rPr>
                        <a:t>[0.32, 0.89, 1.22, 0.53]</a:t>
                      </a:r>
                      <a:endParaRPr lang="zh-CN" altLang="en-US" sz="1400" dirty="0">
                        <a:latin typeface="+mn-ea"/>
                        <a:ea typeface="+mn-ea"/>
                      </a:endParaRPr>
                    </a:p>
                  </a:txBody>
                  <a:tcPr anchor="ctr"/>
                </a:tc>
                <a:extLst>
                  <a:ext uri="{0D108BD9-81ED-4DB2-BD59-A6C34878D82A}">
                    <a16:rowId xmlns:a16="http://schemas.microsoft.com/office/drawing/2014/main" val="3452889982"/>
                  </a:ext>
                </a:extLst>
              </a:tr>
            </a:tbl>
          </a:graphicData>
        </a:graphic>
      </p:graphicFrame>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0FA1FF7-ADC6-4B3F-A1B6-BAC87C559F4E}"/>
                  </a:ext>
                </a:extLst>
              </p:cNvPr>
              <p:cNvSpPr txBox="1"/>
              <p:nvPr/>
            </p:nvSpPr>
            <p:spPr>
              <a:xfrm>
                <a:off x="3880686" y="2208919"/>
                <a:ext cx="3698512" cy="466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ea typeface="+mn-ea"/>
                        </a:rPr>
                        <m:t>渔船的</m:t>
                      </m:r>
                      <m:r>
                        <a:rPr lang="zh-CN" altLang="en-US" sz="1400" i="1">
                          <a:latin typeface="Cambria Math" panose="02040503050406030204" pitchFamily="18" charset="0"/>
                          <a:ea typeface="+mn-ea"/>
                        </a:rPr>
                        <m:t>向量</m:t>
                      </m:r>
                      <m:r>
                        <a:rPr lang="zh-CN" altLang="en-US" sz="1400" i="1" smtClean="0">
                          <a:latin typeface="Cambria Math" panose="02040503050406030204" pitchFamily="18" charset="0"/>
                          <a:ea typeface="+mn-ea"/>
                        </a:rPr>
                        <m:t>表示</m:t>
                      </m:r>
                      <m:r>
                        <a:rPr lang="en-US" altLang="zh-CN" sz="1400" i="1">
                          <a:latin typeface="Cambria Math" panose="02040503050406030204" pitchFamily="18" charset="0"/>
                          <a:ea typeface="+mn-ea"/>
                        </a:rPr>
                        <m:t>=</m:t>
                      </m:r>
                      <m:f>
                        <m:fPr>
                          <m:ctrlPr>
                            <a:rPr lang="en-US" altLang="zh-CN" sz="1400" i="1" smtClean="0">
                              <a:latin typeface="Cambria Math" panose="02040503050406030204" pitchFamily="18" charset="0"/>
                              <a:ea typeface="+mn-ea"/>
                            </a:rPr>
                          </m:ctrlPr>
                        </m:fPr>
                        <m:num>
                          <m:r>
                            <a:rPr lang="zh-CN" altLang="en-US" sz="1400" i="1">
                              <a:latin typeface="Cambria Math" panose="02040503050406030204" pitchFamily="18" charset="0"/>
                              <a:ea typeface="+mn-ea"/>
                            </a:rPr>
                            <m:t>每个</m:t>
                          </m:r>
                          <m:r>
                            <a:rPr lang="zh-CN" altLang="en-US" sz="1400" i="1" smtClean="0">
                              <a:latin typeface="Cambria Math" panose="02040503050406030204" pitchFamily="18" charset="0"/>
                              <a:ea typeface="+mn-ea"/>
                            </a:rPr>
                            <m:t>轨迹</m:t>
                          </m:r>
                          <m:r>
                            <a:rPr lang="zh-CN" altLang="en-US" sz="1400" i="1">
                              <a:latin typeface="Cambria Math" panose="02040503050406030204" pitchFamily="18" charset="0"/>
                              <a:ea typeface="+mn-ea"/>
                            </a:rPr>
                            <m:t>点</m:t>
                          </m:r>
                          <m:r>
                            <a:rPr lang="zh-CN" altLang="en-US" sz="1400" i="1" smtClean="0">
                              <a:latin typeface="Cambria Math" panose="02040503050406030204" pitchFamily="18" charset="0"/>
                              <a:ea typeface="+mn-ea"/>
                            </a:rPr>
                            <m:t>对应</m:t>
                          </m:r>
                          <m:r>
                            <a:rPr lang="zh-CN" altLang="en-US" sz="1400" i="1">
                              <a:latin typeface="Cambria Math" panose="02040503050406030204" pitchFamily="18" charset="0"/>
                              <a:ea typeface="+mn-ea"/>
                            </a:rPr>
                            <m:t>的</m:t>
                          </m:r>
                          <m:r>
                            <a:rPr lang="zh-CN" altLang="en-US" sz="1400" i="1" smtClean="0">
                              <a:latin typeface="Cambria Math" panose="02040503050406030204" pitchFamily="18" charset="0"/>
                              <a:ea typeface="+mn-ea"/>
                            </a:rPr>
                            <m:t>向量</m:t>
                          </m:r>
                          <m:r>
                            <a:rPr lang="zh-CN" altLang="en-US" sz="1400" i="1">
                              <a:latin typeface="Cambria Math" panose="02040503050406030204" pitchFamily="18" charset="0"/>
                              <a:ea typeface="+mn-ea"/>
                            </a:rPr>
                            <m:t>之</m:t>
                          </m:r>
                          <m:r>
                            <a:rPr lang="zh-CN" altLang="en-US" sz="1400" i="1" smtClean="0">
                              <a:latin typeface="Cambria Math" panose="02040503050406030204" pitchFamily="18" charset="0"/>
                              <a:ea typeface="+mn-ea"/>
                            </a:rPr>
                            <m:t>和</m:t>
                          </m:r>
                        </m:num>
                        <m:den>
                          <m:r>
                            <a:rPr lang="zh-CN" altLang="en-US" sz="1400" i="1">
                              <a:latin typeface="Cambria Math" panose="02040503050406030204" pitchFamily="18" charset="0"/>
                              <a:ea typeface="+mn-ea"/>
                            </a:rPr>
                            <m:t>轨迹</m:t>
                          </m:r>
                          <m:r>
                            <a:rPr lang="zh-CN" altLang="en-US" sz="1400" i="1" smtClean="0">
                              <a:latin typeface="Cambria Math" panose="02040503050406030204" pitchFamily="18" charset="0"/>
                              <a:ea typeface="+mn-ea"/>
                            </a:rPr>
                            <m:t>点</m:t>
                          </m:r>
                          <m:r>
                            <a:rPr lang="zh-CN" altLang="en-US" sz="1400" i="1">
                              <a:latin typeface="Cambria Math" panose="02040503050406030204" pitchFamily="18" charset="0"/>
                              <a:ea typeface="+mn-ea"/>
                            </a:rPr>
                            <m:t>的</m:t>
                          </m:r>
                          <m:r>
                            <a:rPr lang="zh-CN" altLang="en-US" sz="1400" i="1" smtClean="0">
                              <a:latin typeface="Cambria Math" panose="02040503050406030204" pitchFamily="18" charset="0"/>
                              <a:ea typeface="+mn-ea"/>
                            </a:rPr>
                            <m:t>个数</m:t>
                          </m:r>
                        </m:den>
                      </m:f>
                    </m:oMath>
                  </m:oMathPara>
                </a14:m>
                <a:endParaRPr lang="zh-CN" altLang="en-US" dirty="0">
                  <a:latin typeface="+mn-ea"/>
                  <a:ea typeface="+mn-ea"/>
                </a:endParaRPr>
              </a:p>
            </p:txBody>
          </p:sp>
        </mc:Choice>
        <mc:Fallback xmlns="">
          <p:sp>
            <p:nvSpPr>
              <p:cNvPr id="10" name="文本框 9">
                <a:extLst>
                  <a:ext uri="{FF2B5EF4-FFF2-40B4-BE49-F238E27FC236}">
                    <a16:creationId xmlns:a16="http://schemas.microsoft.com/office/drawing/2014/main" id="{60FA1FF7-ADC6-4B3F-A1B6-BAC87C559F4E}"/>
                  </a:ext>
                </a:extLst>
              </p:cNvPr>
              <p:cNvSpPr txBox="1">
                <a:spLocks noRot="1" noChangeAspect="1" noMove="1" noResize="1" noEditPoints="1" noAdjustHandles="1" noChangeArrowheads="1" noChangeShapeType="1" noTextEdit="1"/>
              </p:cNvSpPr>
              <p:nvPr/>
            </p:nvSpPr>
            <p:spPr>
              <a:xfrm>
                <a:off x="3880686" y="2208919"/>
                <a:ext cx="3698512" cy="466538"/>
              </a:xfrm>
              <a:prstGeom prst="rect">
                <a:avLst/>
              </a:prstGeom>
              <a:blipFill>
                <a:blip r:embed="rId3"/>
                <a:stretch>
                  <a:fillRect/>
                </a:stretch>
              </a:blipFill>
            </p:spPr>
            <p:txBody>
              <a:bodyPr/>
              <a:lstStyle/>
              <a:p>
                <a:r>
                  <a:rPr lang="zh-CN" altLang="en-US">
                    <a:noFill/>
                  </a:rPr>
                  <a:t> </a:t>
                </a:r>
              </a:p>
            </p:txBody>
          </p:sp>
        </mc:Fallback>
      </mc:AlternateContent>
      <p:graphicFrame>
        <p:nvGraphicFramePr>
          <p:cNvPr id="104" name="表格 103">
            <a:extLst>
              <a:ext uri="{FF2B5EF4-FFF2-40B4-BE49-F238E27FC236}">
                <a16:creationId xmlns:a16="http://schemas.microsoft.com/office/drawing/2014/main" id="{89BBA24C-95EB-480A-BA8C-1218DADD29CD}"/>
              </a:ext>
            </a:extLst>
          </p:cNvPr>
          <p:cNvGraphicFramePr>
            <a:graphicFrameLocks noGrp="1"/>
          </p:cNvGraphicFramePr>
          <p:nvPr>
            <p:extLst/>
          </p:nvPr>
        </p:nvGraphicFramePr>
        <p:xfrm>
          <a:off x="4198339" y="4597448"/>
          <a:ext cx="3252906" cy="1717505"/>
        </p:xfrm>
        <a:graphic>
          <a:graphicData uri="http://schemas.openxmlformats.org/drawingml/2006/table">
            <a:tbl>
              <a:tblPr firstRow="1" bandRow="1">
                <a:tableStyleId>{073A0DAA-6AF3-43AB-8588-CEC1D06C72B9}</a:tableStyleId>
              </a:tblPr>
              <a:tblGrid>
                <a:gridCol w="940641">
                  <a:extLst>
                    <a:ext uri="{9D8B030D-6E8A-4147-A177-3AD203B41FA5}">
                      <a16:colId xmlns:a16="http://schemas.microsoft.com/office/drawing/2014/main" val="1276814329"/>
                    </a:ext>
                  </a:extLst>
                </a:gridCol>
                <a:gridCol w="2312265">
                  <a:extLst>
                    <a:ext uri="{9D8B030D-6E8A-4147-A177-3AD203B41FA5}">
                      <a16:colId xmlns:a16="http://schemas.microsoft.com/office/drawing/2014/main" val="3312331228"/>
                    </a:ext>
                  </a:extLst>
                </a:gridCol>
              </a:tblGrid>
              <a:tr h="343501">
                <a:tc>
                  <a:txBody>
                    <a:bodyPr/>
                    <a:lstStyle/>
                    <a:p>
                      <a:pPr algn="ctr"/>
                      <a:r>
                        <a:rPr lang="zh-CN" altLang="en-US" sz="1400" dirty="0">
                          <a:latin typeface="+mn-ea"/>
                          <a:ea typeface="+mn-ea"/>
                        </a:rPr>
                        <a:t>渔船</a:t>
                      </a:r>
                      <a:r>
                        <a:rPr lang="en-US" altLang="zh-CN" sz="1400" dirty="0">
                          <a:latin typeface="+mn-ea"/>
                          <a:ea typeface="+mn-ea"/>
                        </a:rPr>
                        <a:t>ID</a:t>
                      </a:r>
                      <a:endParaRPr lang="zh-CN" altLang="en-US" sz="1400" dirty="0">
                        <a:latin typeface="+mn-ea"/>
                        <a:ea typeface="+mn-ea"/>
                      </a:endParaRPr>
                    </a:p>
                  </a:txBody>
                  <a:tcPr anchor="ctr"/>
                </a:tc>
                <a:tc>
                  <a:txBody>
                    <a:bodyPr/>
                    <a:lstStyle/>
                    <a:p>
                      <a:pPr algn="ctr"/>
                      <a:r>
                        <a:rPr lang="zh-CN" altLang="en-US" sz="1400" dirty="0">
                          <a:latin typeface="+mn-ea"/>
                          <a:ea typeface="+mn-ea"/>
                        </a:rPr>
                        <a:t>渔船运动序列的向量表示</a:t>
                      </a:r>
                    </a:p>
                  </a:txBody>
                  <a:tcPr anchor="ctr"/>
                </a:tc>
                <a:extLst>
                  <a:ext uri="{0D108BD9-81ED-4DB2-BD59-A6C34878D82A}">
                    <a16:rowId xmlns:a16="http://schemas.microsoft.com/office/drawing/2014/main" val="2091561891"/>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dirty="0">
                          <a:latin typeface="+mn-ea"/>
                          <a:ea typeface="+mn-ea"/>
                        </a:rPr>
                        <a:t>382</a:t>
                      </a:r>
                      <a:endParaRPr lang="zh-CN" altLang="en-US" sz="1400" dirty="0">
                        <a:latin typeface="+mn-ea"/>
                        <a:ea typeface="+mn-ea"/>
                      </a:endParaRPr>
                    </a:p>
                  </a:txBody>
                  <a:tcPr anchor="ctr"/>
                </a:tc>
                <a:tc>
                  <a:txBody>
                    <a:bodyPr/>
                    <a:lstStyle/>
                    <a:p>
                      <a:pPr algn="ctr"/>
                      <a:r>
                        <a:rPr lang="en-US" altLang="zh-CN" sz="1400" dirty="0">
                          <a:latin typeface="+mn-ea"/>
                          <a:ea typeface="+mn-ea"/>
                        </a:rPr>
                        <a:t>[0.12, 0.45, 0.52, 0.33]</a:t>
                      </a:r>
                      <a:endParaRPr lang="zh-CN" altLang="en-US" sz="1400" dirty="0">
                        <a:latin typeface="+mn-ea"/>
                        <a:ea typeface="+mn-ea"/>
                      </a:endParaRPr>
                    </a:p>
                  </a:txBody>
                  <a:tcPr anchor="ctr"/>
                </a:tc>
                <a:extLst>
                  <a:ext uri="{0D108BD9-81ED-4DB2-BD59-A6C34878D82A}">
                    <a16:rowId xmlns:a16="http://schemas.microsoft.com/office/drawing/2014/main" val="1499566556"/>
                  </a:ext>
                </a:extLst>
              </a:tr>
              <a:tr h="343501">
                <a:tc>
                  <a:txBody>
                    <a:bodyPr/>
                    <a:lstStyle/>
                    <a:p>
                      <a:pPr algn="ctr"/>
                      <a:r>
                        <a:rPr lang="en-US" altLang="zh-CN" sz="1400" dirty="0">
                          <a:latin typeface="+mn-ea"/>
                          <a:ea typeface="+mn-ea"/>
                        </a:rPr>
                        <a:t>943</a:t>
                      </a:r>
                      <a:endParaRPr lang="zh-CN" altLang="en-US" sz="1400" dirty="0">
                        <a:latin typeface="+mn-ea"/>
                        <a:ea typeface="+mn-ea"/>
                      </a:endParaRPr>
                    </a:p>
                  </a:txBody>
                  <a:tcPr anchor="ctr"/>
                </a:tc>
                <a:tc>
                  <a:txBody>
                    <a:bodyPr/>
                    <a:lstStyle/>
                    <a:p>
                      <a:pPr algn="ctr"/>
                      <a:r>
                        <a:rPr lang="en-US" altLang="zh-CN" sz="1400" dirty="0">
                          <a:latin typeface="+mn-ea"/>
                          <a:ea typeface="+mn-ea"/>
                        </a:rPr>
                        <a:t>[1.32, 0.58, 6.3, 0.84]</a:t>
                      </a:r>
                      <a:endParaRPr lang="zh-CN" altLang="en-US" sz="1400" dirty="0">
                        <a:latin typeface="+mn-ea"/>
                        <a:ea typeface="+mn-ea"/>
                      </a:endParaRPr>
                    </a:p>
                  </a:txBody>
                  <a:tcPr anchor="ctr"/>
                </a:tc>
                <a:extLst>
                  <a:ext uri="{0D108BD9-81ED-4DB2-BD59-A6C34878D82A}">
                    <a16:rowId xmlns:a16="http://schemas.microsoft.com/office/drawing/2014/main" val="3580067055"/>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249</a:t>
                      </a:r>
                      <a:endParaRPr lang="zh-CN" altLang="en-US" sz="1400"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kern="1200" dirty="0">
                          <a:solidFill>
                            <a:schemeClr val="dk1"/>
                          </a:solidFill>
                          <a:latin typeface="+mn-ea"/>
                          <a:ea typeface="+mn-ea"/>
                          <a:cs typeface="+mn-cs"/>
                        </a:rPr>
                        <a:t>[0.98,</a:t>
                      </a:r>
                      <a:r>
                        <a:rPr lang="zh-CN" altLang="en-US" sz="1400" kern="1200" dirty="0">
                          <a:solidFill>
                            <a:schemeClr val="dk1"/>
                          </a:solidFill>
                          <a:latin typeface="+mn-ea"/>
                          <a:ea typeface="+mn-ea"/>
                          <a:cs typeface="+mn-cs"/>
                        </a:rPr>
                        <a:t> </a:t>
                      </a:r>
                      <a:r>
                        <a:rPr lang="en-US" altLang="zh-CN" sz="1400" kern="1200" dirty="0">
                          <a:solidFill>
                            <a:schemeClr val="dk1"/>
                          </a:solidFill>
                          <a:latin typeface="+mn-ea"/>
                          <a:ea typeface="+mn-ea"/>
                          <a:cs typeface="+mn-cs"/>
                        </a:rPr>
                        <a:t>0.91,</a:t>
                      </a:r>
                      <a:r>
                        <a:rPr lang="zh-CN" altLang="en-US" sz="1400" kern="1200" dirty="0">
                          <a:solidFill>
                            <a:schemeClr val="dk1"/>
                          </a:solidFill>
                          <a:latin typeface="+mn-ea"/>
                          <a:ea typeface="+mn-ea"/>
                          <a:cs typeface="+mn-cs"/>
                        </a:rPr>
                        <a:t> </a:t>
                      </a:r>
                      <a:r>
                        <a:rPr lang="en-US" altLang="zh-CN" sz="1400" kern="1200" dirty="0">
                          <a:solidFill>
                            <a:schemeClr val="dk1"/>
                          </a:solidFill>
                          <a:latin typeface="+mn-ea"/>
                          <a:ea typeface="+mn-ea"/>
                          <a:cs typeface="+mn-cs"/>
                        </a:rPr>
                        <a:t>0.02,</a:t>
                      </a:r>
                      <a:r>
                        <a:rPr lang="zh-CN" altLang="en-US" sz="1400" kern="1200" dirty="0">
                          <a:solidFill>
                            <a:schemeClr val="dk1"/>
                          </a:solidFill>
                          <a:latin typeface="+mn-ea"/>
                          <a:ea typeface="+mn-ea"/>
                          <a:cs typeface="+mn-cs"/>
                        </a:rPr>
                        <a:t> </a:t>
                      </a:r>
                      <a:r>
                        <a:rPr lang="en-US" altLang="zh-CN" sz="1400" kern="1200" dirty="0">
                          <a:solidFill>
                            <a:schemeClr val="dk1"/>
                          </a:solidFill>
                          <a:latin typeface="+mn-ea"/>
                          <a:ea typeface="+mn-ea"/>
                          <a:cs typeface="+mn-cs"/>
                        </a:rPr>
                        <a:t>1.11]</a:t>
                      </a:r>
                      <a:endParaRPr lang="zh-CN" altLang="en-US" sz="1400" kern="1200" dirty="0">
                        <a:solidFill>
                          <a:schemeClr val="dk1"/>
                        </a:solidFill>
                        <a:latin typeface="+mn-ea"/>
                        <a:ea typeface="+mn-ea"/>
                        <a:cs typeface="+mn-cs"/>
                      </a:endParaRPr>
                    </a:p>
                  </a:txBody>
                  <a:tcPr anchor="ctr"/>
                </a:tc>
                <a:extLst>
                  <a:ext uri="{0D108BD9-81ED-4DB2-BD59-A6C34878D82A}">
                    <a16:rowId xmlns:a16="http://schemas.microsoft.com/office/drawing/2014/main" val="623855950"/>
                  </a:ext>
                </a:extLst>
              </a:tr>
              <a:tr h="3435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dk1"/>
                          </a:solidFill>
                          <a:latin typeface="+mn-ea"/>
                          <a:ea typeface="+mn-ea"/>
                          <a:cs typeface="+mn-cs"/>
                        </a:rPr>
                        <a:t>…</a:t>
                      </a:r>
                      <a:endParaRPr lang="zh-CN" altLang="en-US" sz="1400" b="1" kern="1200" dirty="0">
                        <a:solidFill>
                          <a:schemeClr val="dk1"/>
                        </a:solidFill>
                        <a:latin typeface="+mn-ea"/>
                        <a:ea typeface="+mn-ea"/>
                        <a:cs typeface="+mn-cs"/>
                      </a:endParaRPr>
                    </a:p>
                  </a:txBody>
                  <a:tcPr anchor="ctr"/>
                </a:tc>
                <a:extLst>
                  <a:ext uri="{0D108BD9-81ED-4DB2-BD59-A6C34878D82A}">
                    <a16:rowId xmlns:a16="http://schemas.microsoft.com/office/drawing/2014/main" val="1183667812"/>
                  </a:ext>
                </a:extLst>
              </a:tr>
            </a:tbl>
          </a:graphicData>
        </a:graphic>
      </p:graphicFrame>
      <p:sp>
        <p:nvSpPr>
          <p:cNvPr id="106" name="文本框 105">
            <a:extLst>
              <a:ext uri="{FF2B5EF4-FFF2-40B4-BE49-F238E27FC236}">
                <a16:creationId xmlns:a16="http://schemas.microsoft.com/office/drawing/2014/main" id="{43982AE4-768B-429D-8D0D-5FE9F4387350}"/>
              </a:ext>
            </a:extLst>
          </p:cNvPr>
          <p:cNvSpPr txBox="1"/>
          <p:nvPr/>
        </p:nvSpPr>
        <p:spPr>
          <a:xfrm>
            <a:off x="3801952" y="3906791"/>
            <a:ext cx="2112014" cy="523220"/>
          </a:xfrm>
          <a:prstGeom prst="rect">
            <a:avLst/>
          </a:prstGeom>
          <a:noFill/>
        </p:spPr>
        <p:txBody>
          <a:bodyPr wrap="square" rtlCol="0">
            <a:spAutoFit/>
          </a:bodyPr>
          <a:lstStyle/>
          <a:p>
            <a:pPr algn="just"/>
            <a:r>
              <a:rPr lang="en-US" altLang="zh-CN" sz="1400" b="1" dirty="0">
                <a:latin typeface="+mn-ea"/>
                <a:ea typeface="+mn-ea"/>
              </a:rPr>
              <a:t>5. </a:t>
            </a:r>
            <a:r>
              <a:rPr lang="zh-CN" altLang="en-US" sz="1400" dirty="0">
                <a:latin typeface="+mn-ea"/>
                <a:ea typeface="+mn-ea"/>
              </a:rPr>
              <a:t>对于每一条渔船的轨迹，获取其向量表示：</a:t>
            </a:r>
          </a:p>
        </p:txBody>
      </p:sp>
      <p:sp>
        <p:nvSpPr>
          <p:cNvPr id="3" name="等腰三角形 2">
            <a:extLst>
              <a:ext uri="{FF2B5EF4-FFF2-40B4-BE49-F238E27FC236}">
                <a16:creationId xmlns:a16="http://schemas.microsoft.com/office/drawing/2014/main" id="{13586886-D1D4-45B4-84B4-921F97635E8B}"/>
              </a:ext>
            </a:extLst>
          </p:cNvPr>
          <p:cNvSpPr/>
          <p:nvPr/>
        </p:nvSpPr>
        <p:spPr>
          <a:xfrm rot="5400000">
            <a:off x="5226087" y="3739221"/>
            <a:ext cx="5128259" cy="360483"/>
          </a:xfrm>
          <a:prstGeom prst="triangl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8F0958FF-514D-404C-9E45-E73E932C4401}"/>
              </a:ext>
            </a:extLst>
          </p:cNvPr>
          <p:cNvSpPr/>
          <p:nvPr/>
        </p:nvSpPr>
        <p:spPr>
          <a:xfrm>
            <a:off x="5956078" y="3763021"/>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96933CCD-F0CB-4DCA-B1C3-73BA720D4AAA}"/>
              </a:ext>
            </a:extLst>
          </p:cNvPr>
          <p:cNvCxnSpPr>
            <a:cxnSpLocks/>
            <a:stCxn id="23" idx="4"/>
          </p:cNvCxnSpPr>
          <p:nvPr/>
        </p:nvCxnSpPr>
        <p:spPr>
          <a:xfrm>
            <a:off x="5995267" y="3841399"/>
            <a:ext cx="0" cy="723668"/>
          </a:xfrm>
          <a:prstGeom prst="straightConnector1">
            <a:avLst/>
          </a:prstGeom>
          <a:noFill/>
          <a:ln w="28575" cap="flat" cmpd="sng" algn="ctr">
            <a:solidFill>
              <a:srgbClr val="7F7F7F"/>
            </a:solidFill>
            <a:prstDash val="solid"/>
            <a:tailEnd type="triangle"/>
          </a:ln>
        </p:spPr>
      </p:cxnSp>
      <p:pic>
        <p:nvPicPr>
          <p:cNvPr id="103" name="图片 102">
            <a:extLst>
              <a:ext uri="{FF2B5EF4-FFF2-40B4-BE49-F238E27FC236}">
                <a16:creationId xmlns:a16="http://schemas.microsoft.com/office/drawing/2014/main" id="{67339C60-EE25-4CDA-9360-3B34319BB4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1647" y="1210877"/>
            <a:ext cx="3849194" cy="5391828"/>
          </a:xfrm>
          <a:prstGeom prst="rect">
            <a:avLst/>
          </a:prstGeom>
        </p:spPr>
      </p:pic>
      <p:sp>
        <p:nvSpPr>
          <p:cNvPr id="2" name="灯片编号占位符 1">
            <a:extLst>
              <a:ext uri="{FF2B5EF4-FFF2-40B4-BE49-F238E27FC236}">
                <a16:creationId xmlns:a16="http://schemas.microsoft.com/office/drawing/2014/main" id="{20C38016-46A5-49B8-B3D2-2BA2F4282783}"/>
              </a:ext>
            </a:extLst>
          </p:cNvPr>
          <p:cNvSpPr>
            <a:spLocks noGrp="1"/>
          </p:cNvSpPr>
          <p:nvPr>
            <p:ph type="sldNum" sz="quarter" idx="10"/>
          </p:nvPr>
        </p:nvSpPr>
        <p:spPr/>
        <p:txBody>
          <a:bodyPr/>
          <a:lstStyle/>
          <a:p>
            <a:pPr>
              <a:defRPr/>
            </a:pPr>
            <a:fld id="{448D2F9F-663C-42D7-B659-B78D1D99B89B}" type="slidenum">
              <a:rPr lang="en-US" altLang="zh-CN" smtClean="0"/>
              <a:t>33</a:t>
            </a:fld>
            <a:endParaRPr lang="en-US" altLang="zh-CN" dirty="0"/>
          </a:p>
        </p:txBody>
      </p:sp>
    </p:spTree>
    <p:extLst>
      <p:ext uri="{BB962C8B-B14F-4D97-AF65-F5344CB8AC3E}">
        <p14:creationId xmlns:p14="http://schemas.microsoft.com/office/powerpoint/2010/main" val="267177265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AIS</a:t>
            </a:r>
            <a:r>
              <a:rPr lang="zh-CN" altLang="en-US" dirty="0">
                <a:latin typeface="Arial" panose="020B0604020202020204" pitchFamily="34" charset="0"/>
                <a:cs typeface="Arial" panose="020B0604020202020204" pitchFamily="34" charset="0"/>
              </a:rPr>
              <a:t>与北斗轨迹匹配排序策略</a:t>
            </a:r>
          </a:p>
        </p:txBody>
      </p:sp>
      <p:sp>
        <p:nvSpPr>
          <p:cNvPr id="5" name="文本框 4">
            <a:extLst>
              <a:ext uri="{FF2B5EF4-FFF2-40B4-BE49-F238E27FC236}">
                <a16:creationId xmlns:a16="http://schemas.microsoft.com/office/drawing/2014/main" id="{667594BD-2115-42D1-BCAE-F78DB70C7BC2}"/>
              </a:ext>
            </a:extLst>
          </p:cNvPr>
          <p:cNvSpPr txBox="1"/>
          <p:nvPr/>
        </p:nvSpPr>
        <p:spPr>
          <a:xfrm>
            <a:off x="310426" y="1176021"/>
            <a:ext cx="2748701" cy="307777"/>
          </a:xfrm>
          <a:prstGeom prst="rect">
            <a:avLst/>
          </a:prstGeom>
          <a:noFill/>
        </p:spPr>
        <p:txBody>
          <a:bodyPr wrap="square" rtlCol="0">
            <a:spAutoFit/>
          </a:bodyPr>
          <a:lstStyle/>
          <a:p>
            <a:r>
              <a:rPr lang="zh-CN" altLang="en-US" sz="1400" b="1" dirty="0">
                <a:latin typeface="+mn-ea"/>
                <a:ea typeface="+mn-ea"/>
              </a:rPr>
              <a:t>轨迹数据的</a:t>
            </a:r>
            <a:r>
              <a:rPr lang="en-US" altLang="zh-CN" sz="1400" b="1" dirty="0">
                <a:latin typeface="+mn-ea"/>
                <a:ea typeface="+mn-ea"/>
              </a:rPr>
              <a:t>embedding</a:t>
            </a:r>
            <a:r>
              <a:rPr lang="zh-CN" altLang="en-US" sz="1400" b="1" dirty="0">
                <a:latin typeface="+mn-ea"/>
                <a:ea typeface="+mn-ea"/>
              </a:rPr>
              <a:t>查找表</a:t>
            </a:r>
          </a:p>
        </p:txBody>
      </p:sp>
      <p:pic>
        <p:nvPicPr>
          <p:cNvPr id="6" name="图片 5">
            <a:extLst>
              <a:ext uri="{FF2B5EF4-FFF2-40B4-BE49-F238E27FC236}">
                <a16:creationId xmlns:a16="http://schemas.microsoft.com/office/drawing/2014/main" id="{AD442883-19E6-450B-AB38-940EAB08DE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9212" y="1329909"/>
            <a:ext cx="2997828" cy="1540064"/>
          </a:xfrm>
          <a:prstGeom prst="rect">
            <a:avLst/>
          </a:prstGeom>
        </p:spPr>
      </p:pic>
      <p:pic>
        <p:nvPicPr>
          <p:cNvPr id="9" name="图片 8">
            <a:extLst>
              <a:ext uri="{FF2B5EF4-FFF2-40B4-BE49-F238E27FC236}">
                <a16:creationId xmlns:a16="http://schemas.microsoft.com/office/drawing/2014/main" id="{72FEFDEA-7ADA-4FFD-88D2-65B69EFC7B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9620" y="3843365"/>
            <a:ext cx="2997828" cy="1580690"/>
          </a:xfrm>
          <a:prstGeom prst="rect">
            <a:avLst/>
          </a:prstGeom>
        </p:spPr>
      </p:pic>
      <p:pic>
        <p:nvPicPr>
          <p:cNvPr id="11" name="图片 10">
            <a:extLst>
              <a:ext uri="{FF2B5EF4-FFF2-40B4-BE49-F238E27FC236}">
                <a16:creationId xmlns:a16="http://schemas.microsoft.com/office/drawing/2014/main" id="{AAEF57F7-A8FA-44AC-97EA-B986F05775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706" y="1473632"/>
            <a:ext cx="2997828" cy="5264106"/>
          </a:xfrm>
          <a:prstGeom prst="rect">
            <a:avLst/>
          </a:prstGeom>
        </p:spPr>
      </p:pic>
      <p:sp>
        <p:nvSpPr>
          <p:cNvPr id="12" name="椭圆 11">
            <a:extLst>
              <a:ext uri="{FF2B5EF4-FFF2-40B4-BE49-F238E27FC236}">
                <a16:creationId xmlns:a16="http://schemas.microsoft.com/office/drawing/2014/main" id="{11338DF7-2536-4E16-8969-C760A7B25F0C}"/>
              </a:ext>
            </a:extLst>
          </p:cNvPr>
          <p:cNvSpPr/>
          <p:nvPr/>
        </p:nvSpPr>
        <p:spPr>
          <a:xfrm rot="16200000">
            <a:off x="6069853" y="3488959"/>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3A8457F-88B5-498D-A4F3-631864D64FF5}"/>
              </a:ext>
            </a:extLst>
          </p:cNvPr>
          <p:cNvSpPr/>
          <p:nvPr/>
        </p:nvSpPr>
        <p:spPr>
          <a:xfrm>
            <a:off x="3645410" y="3512274"/>
            <a:ext cx="3038012" cy="307777"/>
          </a:xfrm>
          <a:prstGeom prst="rect">
            <a:avLst/>
          </a:prstGeom>
        </p:spPr>
        <p:txBody>
          <a:bodyPr wrap="none">
            <a:spAutoFit/>
          </a:bodyPr>
          <a:lstStyle/>
          <a:p>
            <a:pPr lvl="0" algn="ctr" defTabSz="685800" eaLnBrk="1" fontAlgn="auto" hangingPunct="1">
              <a:spcBef>
                <a:spcPts val="0"/>
              </a:spcBef>
              <a:spcAft>
                <a:spcPts val="0"/>
              </a:spcAft>
              <a:defRPr/>
            </a:pPr>
            <a:r>
              <a:rPr lang="zh-CN" altLang="en-US" sz="1400" dirty="0">
                <a:solidFill>
                  <a:schemeClr val="dk1"/>
                </a:solidFill>
                <a:latin typeface="+mn-ea"/>
                <a:ea typeface="+mn-ea"/>
              </a:rPr>
              <a:t>轨迹</a:t>
            </a:r>
            <a:r>
              <a:rPr lang="en-US" altLang="zh-CN" sz="1400" dirty="0">
                <a:solidFill>
                  <a:schemeClr val="dk1"/>
                </a:solidFill>
                <a:latin typeface="+mn-ea"/>
                <a:ea typeface="+mn-ea"/>
              </a:rPr>
              <a:t>2</a:t>
            </a:r>
            <a:r>
              <a:rPr lang="zh-CN" altLang="en-US" sz="1400" dirty="0">
                <a:solidFill>
                  <a:schemeClr val="dk1"/>
                </a:solidFill>
                <a:latin typeface="+mn-ea"/>
                <a:ea typeface="+mn-ea"/>
              </a:rPr>
              <a:t>向量：</a:t>
            </a:r>
            <a:r>
              <a:rPr lang="en-US" altLang="zh-CN" sz="1400" dirty="0">
                <a:solidFill>
                  <a:schemeClr val="dk1"/>
                </a:solidFill>
                <a:latin typeface="+mn-ea"/>
                <a:ea typeface="+mn-ea"/>
              </a:rPr>
              <a:t>[0.78,</a:t>
            </a:r>
            <a:r>
              <a:rPr lang="zh-CN" altLang="en-US" sz="1400" dirty="0">
                <a:solidFill>
                  <a:schemeClr val="dk1"/>
                </a:solidFill>
                <a:latin typeface="+mn-ea"/>
                <a:ea typeface="+mn-ea"/>
              </a:rPr>
              <a:t> </a:t>
            </a:r>
            <a:r>
              <a:rPr lang="en-US" altLang="zh-CN" sz="1400" dirty="0">
                <a:solidFill>
                  <a:schemeClr val="dk1"/>
                </a:solidFill>
                <a:latin typeface="+mn-ea"/>
                <a:ea typeface="+mn-ea"/>
              </a:rPr>
              <a:t>0.91,</a:t>
            </a:r>
            <a:r>
              <a:rPr lang="zh-CN" altLang="en-US" sz="1400" dirty="0">
                <a:solidFill>
                  <a:schemeClr val="dk1"/>
                </a:solidFill>
                <a:latin typeface="+mn-ea"/>
                <a:ea typeface="+mn-ea"/>
              </a:rPr>
              <a:t> </a:t>
            </a:r>
            <a:r>
              <a:rPr lang="en-US" altLang="zh-CN" sz="1400" dirty="0">
                <a:solidFill>
                  <a:schemeClr val="dk1"/>
                </a:solidFill>
                <a:latin typeface="+mn-ea"/>
                <a:ea typeface="+mn-ea"/>
              </a:rPr>
              <a:t>1.02,</a:t>
            </a:r>
            <a:r>
              <a:rPr lang="zh-CN" altLang="en-US" sz="1400" dirty="0">
                <a:solidFill>
                  <a:schemeClr val="dk1"/>
                </a:solidFill>
                <a:latin typeface="+mn-ea"/>
                <a:ea typeface="+mn-ea"/>
              </a:rPr>
              <a:t> </a:t>
            </a:r>
            <a:r>
              <a:rPr lang="en-US" altLang="zh-CN" sz="1400" dirty="0">
                <a:solidFill>
                  <a:schemeClr val="dk1"/>
                </a:solidFill>
                <a:latin typeface="+mn-ea"/>
                <a:ea typeface="+mn-ea"/>
              </a:rPr>
              <a:t>4.11]</a:t>
            </a:r>
            <a:endParaRPr lang="zh-CN" altLang="en-US" sz="1400" dirty="0">
              <a:solidFill>
                <a:schemeClr val="dk1"/>
              </a:solidFill>
              <a:latin typeface="+mn-ea"/>
              <a:ea typeface="+mn-ea"/>
            </a:endParaRPr>
          </a:p>
        </p:txBody>
      </p:sp>
      <p:sp>
        <p:nvSpPr>
          <p:cNvPr id="21" name="矩形 20">
            <a:extLst>
              <a:ext uri="{FF2B5EF4-FFF2-40B4-BE49-F238E27FC236}">
                <a16:creationId xmlns:a16="http://schemas.microsoft.com/office/drawing/2014/main" id="{052C4224-6116-41E2-839C-F75CEE4CE73C}"/>
              </a:ext>
            </a:extLst>
          </p:cNvPr>
          <p:cNvSpPr/>
          <p:nvPr/>
        </p:nvSpPr>
        <p:spPr>
          <a:xfrm>
            <a:off x="3645002" y="2904087"/>
            <a:ext cx="3038012" cy="307777"/>
          </a:xfrm>
          <a:prstGeom prst="rect">
            <a:avLst/>
          </a:prstGeom>
        </p:spPr>
        <p:txBody>
          <a:bodyPr wrap="none">
            <a:spAutoFit/>
          </a:bodyPr>
          <a:lstStyle/>
          <a:p>
            <a:pPr lvl="0" algn="ctr" defTabSz="685800" eaLnBrk="1" fontAlgn="auto" hangingPunct="1">
              <a:spcBef>
                <a:spcPts val="0"/>
              </a:spcBef>
              <a:spcAft>
                <a:spcPts val="0"/>
              </a:spcAft>
              <a:defRPr/>
            </a:pPr>
            <a:r>
              <a:rPr lang="zh-CN" altLang="en-US" sz="1400" dirty="0">
                <a:solidFill>
                  <a:schemeClr val="dk1"/>
                </a:solidFill>
                <a:latin typeface="+mn-ea"/>
                <a:ea typeface="+mn-ea"/>
              </a:rPr>
              <a:t>轨迹</a:t>
            </a:r>
            <a:r>
              <a:rPr lang="en-US" altLang="zh-CN" sz="1400" dirty="0">
                <a:solidFill>
                  <a:schemeClr val="dk1"/>
                </a:solidFill>
                <a:latin typeface="+mn-ea"/>
                <a:ea typeface="+mn-ea"/>
              </a:rPr>
              <a:t>1</a:t>
            </a:r>
            <a:r>
              <a:rPr lang="zh-CN" altLang="en-US" sz="1400" dirty="0">
                <a:solidFill>
                  <a:schemeClr val="dk1"/>
                </a:solidFill>
                <a:latin typeface="+mn-ea"/>
                <a:ea typeface="+mn-ea"/>
              </a:rPr>
              <a:t>向量：</a:t>
            </a:r>
            <a:r>
              <a:rPr lang="en-US" altLang="zh-CN" sz="1400" dirty="0">
                <a:solidFill>
                  <a:schemeClr val="dk1"/>
                </a:solidFill>
                <a:latin typeface="+mn-ea"/>
                <a:ea typeface="+mn-ea"/>
              </a:rPr>
              <a:t>[0.28,</a:t>
            </a:r>
            <a:r>
              <a:rPr lang="zh-CN" altLang="en-US" sz="1400" dirty="0">
                <a:solidFill>
                  <a:schemeClr val="dk1"/>
                </a:solidFill>
                <a:latin typeface="+mn-ea"/>
                <a:ea typeface="+mn-ea"/>
              </a:rPr>
              <a:t> </a:t>
            </a:r>
            <a:r>
              <a:rPr lang="en-US" altLang="zh-CN" sz="1400" dirty="0">
                <a:solidFill>
                  <a:schemeClr val="dk1"/>
                </a:solidFill>
                <a:latin typeface="+mn-ea"/>
                <a:ea typeface="+mn-ea"/>
              </a:rPr>
              <a:t>0.01,</a:t>
            </a:r>
            <a:r>
              <a:rPr lang="zh-CN" altLang="en-US" sz="1400" dirty="0">
                <a:solidFill>
                  <a:schemeClr val="dk1"/>
                </a:solidFill>
                <a:latin typeface="+mn-ea"/>
                <a:ea typeface="+mn-ea"/>
              </a:rPr>
              <a:t> </a:t>
            </a:r>
            <a:r>
              <a:rPr lang="en-US" altLang="zh-CN" sz="1400" dirty="0">
                <a:solidFill>
                  <a:schemeClr val="dk1"/>
                </a:solidFill>
                <a:latin typeface="+mn-ea"/>
                <a:ea typeface="+mn-ea"/>
              </a:rPr>
              <a:t>3.02,</a:t>
            </a:r>
            <a:r>
              <a:rPr lang="zh-CN" altLang="en-US" sz="1400" dirty="0">
                <a:solidFill>
                  <a:schemeClr val="dk1"/>
                </a:solidFill>
                <a:latin typeface="+mn-ea"/>
                <a:ea typeface="+mn-ea"/>
              </a:rPr>
              <a:t> </a:t>
            </a:r>
            <a:r>
              <a:rPr lang="en-US" altLang="zh-CN" sz="1400" dirty="0">
                <a:solidFill>
                  <a:schemeClr val="dk1"/>
                </a:solidFill>
                <a:latin typeface="+mn-ea"/>
                <a:ea typeface="+mn-ea"/>
              </a:rPr>
              <a:t>1.11]</a:t>
            </a:r>
            <a:endParaRPr lang="zh-CN" altLang="en-US" sz="1400" dirty="0">
              <a:solidFill>
                <a:schemeClr val="dk1"/>
              </a:solidFill>
              <a:latin typeface="+mn-ea"/>
              <a:ea typeface="+mn-ea"/>
            </a:endParaRPr>
          </a:p>
        </p:txBody>
      </p:sp>
      <p:sp>
        <p:nvSpPr>
          <p:cNvPr id="22" name="矩形 21">
            <a:extLst>
              <a:ext uri="{FF2B5EF4-FFF2-40B4-BE49-F238E27FC236}">
                <a16:creationId xmlns:a16="http://schemas.microsoft.com/office/drawing/2014/main" id="{7DEC5269-BB13-468C-A667-E3A091438D9F}"/>
              </a:ext>
            </a:extLst>
          </p:cNvPr>
          <p:cNvSpPr/>
          <p:nvPr/>
        </p:nvSpPr>
        <p:spPr>
          <a:xfrm>
            <a:off x="294972" y="3344417"/>
            <a:ext cx="2463614" cy="19060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连接符: 肘形 23">
            <a:extLst>
              <a:ext uri="{FF2B5EF4-FFF2-40B4-BE49-F238E27FC236}">
                <a16:creationId xmlns:a16="http://schemas.microsoft.com/office/drawing/2014/main" id="{F23DE3CA-082D-44F8-9D26-B8DC92958283}"/>
              </a:ext>
            </a:extLst>
          </p:cNvPr>
          <p:cNvCxnSpPr>
            <a:stCxn id="22" idx="3"/>
            <a:endCxn id="20" idx="1"/>
          </p:cNvCxnSpPr>
          <p:nvPr/>
        </p:nvCxnSpPr>
        <p:spPr>
          <a:xfrm>
            <a:off x="2758586" y="3439719"/>
            <a:ext cx="886824" cy="226444"/>
          </a:xfrm>
          <a:prstGeom prst="bentConnector3">
            <a:avLst>
              <a:gd name="adj1" fmla="val 42267"/>
            </a:avLst>
          </a:prstGeom>
          <a:noFill/>
          <a:ln w="28575" cap="flat" cmpd="sng" algn="ctr">
            <a:solidFill>
              <a:srgbClr val="00B050"/>
            </a:solidFill>
            <a:prstDash val="sysDash"/>
            <a:tailEnd type="triangle"/>
          </a:ln>
        </p:spPr>
      </p:cxnSp>
      <p:sp>
        <p:nvSpPr>
          <p:cNvPr id="26" name="矩形 25">
            <a:extLst>
              <a:ext uri="{FF2B5EF4-FFF2-40B4-BE49-F238E27FC236}">
                <a16:creationId xmlns:a16="http://schemas.microsoft.com/office/drawing/2014/main" id="{86112BFA-94D4-48AD-B557-35D1B419746D}"/>
              </a:ext>
            </a:extLst>
          </p:cNvPr>
          <p:cNvSpPr/>
          <p:nvPr/>
        </p:nvSpPr>
        <p:spPr>
          <a:xfrm>
            <a:off x="261761" y="5360849"/>
            <a:ext cx="2463614" cy="19060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连接符: 肘形 26">
            <a:extLst>
              <a:ext uri="{FF2B5EF4-FFF2-40B4-BE49-F238E27FC236}">
                <a16:creationId xmlns:a16="http://schemas.microsoft.com/office/drawing/2014/main" id="{76E96B20-6857-4ED6-98FC-E5A3C9B0692D}"/>
              </a:ext>
            </a:extLst>
          </p:cNvPr>
          <p:cNvCxnSpPr>
            <a:cxnSpLocks/>
            <a:stCxn id="26" idx="3"/>
            <a:endCxn id="21" idx="1"/>
          </p:cNvCxnSpPr>
          <p:nvPr/>
        </p:nvCxnSpPr>
        <p:spPr>
          <a:xfrm flipV="1">
            <a:off x="2725375" y="3057976"/>
            <a:ext cx="919627" cy="2398175"/>
          </a:xfrm>
          <a:prstGeom prst="bentConnector3">
            <a:avLst>
              <a:gd name="adj1" fmla="val 69886"/>
            </a:avLst>
          </a:prstGeom>
          <a:noFill/>
          <a:ln w="28575" cap="flat" cmpd="sng" algn="ctr">
            <a:solidFill>
              <a:srgbClr val="00B050"/>
            </a:solidFill>
            <a:prstDash val="sysDash"/>
            <a:tailEnd type="triangle"/>
          </a:ln>
        </p:spPr>
      </p:cxnSp>
      <p:sp>
        <p:nvSpPr>
          <p:cNvPr id="34" name="椭圆 33">
            <a:extLst>
              <a:ext uri="{FF2B5EF4-FFF2-40B4-BE49-F238E27FC236}">
                <a16:creationId xmlns:a16="http://schemas.microsoft.com/office/drawing/2014/main" id="{CEE2E031-24B2-41B4-A3B4-52DCA3E3C65B}"/>
              </a:ext>
            </a:extLst>
          </p:cNvPr>
          <p:cNvSpPr/>
          <p:nvPr/>
        </p:nvSpPr>
        <p:spPr>
          <a:xfrm rot="16200000">
            <a:off x="6069445" y="3167600"/>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4466DAE-9A95-40A8-B66F-A478672B4B14}"/>
              </a:ext>
            </a:extLst>
          </p:cNvPr>
          <p:cNvSpPr txBox="1"/>
          <p:nvPr/>
        </p:nvSpPr>
        <p:spPr>
          <a:xfrm>
            <a:off x="3185188" y="5719663"/>
            <a:ext cx="3941790" cy="954107"/>
          </a:xfrm>
          <a:prstGeom prst="rect">
            <a:avLst/>
          </a:prstGeom>
          <a:noFill/>
        </p:spPr>
        <p:txBody>
          <a:bodyPr wrap="square" rtlCol="0">
            <a:spAutoFit/>
          </a:bodyPr>
          <a:lstStyle/>
          <a:p>
            <a:pPr algn="just"/>
            <a:r>
              <a:rPr lang="en-US" altLang="zh-CN" sz="1400" b="1" dirty="0">
                <a:latin typeface="+mn-ea"/>
                <a:ea typeface="+mn-ea"/>
              </a:rPr>
              <a:t>1. </a:t>
            </a:r>
            <a:r>
              <a:rPr lang="zh-CN" altLang="en-US" sz="1400" b="1" dirty="0">
                <a:latin typeface="+mn-ea"/>
                <a:ea typeface="+mn-ea"/>
              </a:rPr>
              <a:t>召回粗排：</a:t>
            </a:r>
            <a:r>
              <a:rPr lang="zh-CN" altLang="en-US" sz="1400" dirty="0">
                <a:latin typeface="+mn-ea"/>
                <a:ea typeface="+mn-ea"/>
              </a:rPr>
              <a:t>对于待检索的北斗轨迹，通过</a:t>
            </a:r>
            <a:r>
              <a:rPr lang="en-US" altLang="zh-CN" sz="1400" dirty="0">
                <a:latin typeface="+mn-ea"/>
                <a:ea typeface="+mn-ea"/>
              </a:rPr>
              <a:t>embedding</a:t>
            </a:r>
            <a:r>
              <a:rPr lang="zh-CN" altLang="en-US" sz="1400" dirty="0">
                <a:latin typeface="+mn-ea"/>
                <a:ea typeface="+mn-ea"/>
              </a:rPr>
              <a:t>向量的查找表，查找其向量表示，并计算其与所有</a:t>
            </a:r>
            <a:r>
              <a:rPr lang="en-US" altLang="zh-CN" sz="1400" dirty="0">
                <a:latin typeface="+mn-ea"/>
                <a:ea typeface="+mn-ea"/>
              </a:rPr>
              <a:t>AIS</a:t>
            </a:r>
            <a:r>
              <a:rPr lang="zh-CN" altLang="en-US" sz="1400" dirty="0">
                <a:latin typeface="+mn-ea"/>
                <a:ea typeface="+mn-ea"/>
              </a:rPr>
              <a:t>轨迹的向量表示的</a:t>
            </a:r>
            <a:r>
              <a:rPr lang="zh-CN" altLang="en-US" sz="1400" dirty="0">
                <a:solidFill>
                  <a:srgbClr val="C00000"/>
                </a:solidFill>
                <a:latin typeface="+mn-ea"/>
                <a:ea typeface="+mn-ea"/>
              </a:rPr>
              <a:t>余弦相似度</a:t>
            </a:r>
            <a:r>
              <a:rPr lang="en-US" altLang="zh-CN" sz="1400" dirty="0">
                <a:solidFill>
                  <a:srgbClr val="C00000"/>
                </a:solidFill>
                <a:latin typeface="+mn-ea"/>
                <a:ea typeface="+mn-ea"/>
              </a:rPr>
              <a:t>(Cosine distance)</a:t>
            </a:r>
            <a:r>
              <a:rPr lang="zh-CN" altLang="en-US" sz="1400" dirty="0">
                <a:solidFill>
                  <a:srgbClr val="C00000"/>
                </a:solidFill>
                <a:latin typeface="+mn-ea"/>
                <a:ea typeface="+mn-ea"/>
              </a:rPr>
              <a:t>，</a:t>
            </a:r>
            <a:r>
              <a:rPr lang="zh-CN" altLang="en-US" sz="1400" dirty="0">
                <a:latin typeface="+mn-ea"/>
                <a:ea typeface="+mn-ea"/>
              </a:rPr>
              <a:t>取其</a:t>
            </a:r>
            <a:r>
              <a:rPr lang="en-US" altLang="zh-CN" sz="1400" dirty="0">
                <a:solidFill>
                  <a:srgbClr val="C00000"/>
                </a:solidFill>
                <a:latin typeface="+mn-ea"/>
                <a:ea typeface="+mn-ea"/>
              </a:rPr>
              <a:t>TOP K</a:t>
            </a:r>
            <a:r>
              <a:rPr lang="zh-CN" altLang="en-US" sz="1400" dirty="0">
                <a:latin typeface="+mn-ea"/>
                <a:ea typeface="+mn-ea"/>
              </a:rPr>
              <a:t>相似轨迹。</a:t>
            </a:r>
          </a:p>
        </p:txBody>
      </p:sp>
      <p:sp>
        <p:nvSpPr>
          <p:cNvPr id="46" name="文本框 45">
            <a:extLst>
              <a:ext uri="{FF2B5EF4-FFF2-40B4-BE49-F238E27FC236}">
                <a16:creationId xmlns:a16="http://schemas.microsoft.com/office/drawing/2014/main" id="{5046459A-83B9-4F13-98AA-2B7989B863C2}"/>
              </a:ext>
            </a:extLst>
          </p:cNvPr>
          <p:cNvSpPr txBox="1"/>
          <p:nvPr/>
        </p:nvSpPr>
        <p:spPr>
          <a:xfrm>
            <a:off x="4660092" y="1065047"/>
            <a:ext cx="1681255" cy="307777"/>
          </a:xfrm>
          <a:prstGeom prst="rect">
            <a:avLst/>
          </a:prstGeom>
          <a:noFill/>
        </p:spPr>
        <p:txBody>
          <a:bodyPr wrap="square" rtlCol="0">
            <a:spAutoFit/>
          </a:bodyPr>
          <a:lstStyle/>
          <a:p>
            <a:r>
              <a:rPr lang="zh-CN" altLang="en-US" sz="1400" b="1" dirty="0">
                <a:solidFill>
                  <a:srgbClr val="00B050"/>
                </a:solidFill>
                <a:latin typeface="+mn-ea"/>
                <a:ea typeface="+mn-ea"/>
              </a:rPr>
              <a:t>待检索的北斗轨迹</a:t>
            </a:r>
          </a:p>
        </p:txBody>
      </p:sp>
      <p:sp>
        <p:nvSpPr>
          <p:cNvPr id="49" name="文本框 48">
            <a:extLst>
              <a:ext uri="{FF2B5EF4-FFF2-40B4-BE49-F238E27FC236}">
                <a16:creationId xmlns:a16="http://schemas.microsoft.com/office/drawing/2014/main" id="{80057963-FE7C-46D3-9D76-B346EBD1B9FA}"/>
              </a:ext>
            </a:extLst>
          </p:cNvPr>
          <p:cNvSpPr txBox="1"/>
          <p:nvPr/>
        </p:nvSpPr>
        <p:spPr>
          <a:xfrm>
            <a:off x="4027678" y="5366239"/>
            <a:ext cx="2496765" cy="307777"/>
          </a:xfrm>
          <a:prstGeom prst="rect">
            <a:avLst/>
          </a:prstGeom>
          <a:noFill/>
        </p:spPr>
        <p:txBody>
          <a:bodyPr wrap="square" rtlCol="0">
            <a:spAutoFit/>
          </a:bodyPr>
          <a:lstStyle/>
          <a:p>
            <a:r>
              <a:rPr lang="zh-CN" altLang="en-US" sz="1400" b="1" dirty="0">
                <a:solidFill>
                  <a:srgbClr val="C00000"/>
                </a:solidFill>
                <a:latin typeface="+mn-ea"/>
                <a:ea typeface="+mn-ea"/>
              </a:rPr>
              <a:t>数据库中某条</a:t>
            </a:r>
            <a:r>
              <a:rPr lang="en-US" altLang="zh-CN" sz="1400" b="1" dirty="0">
                <a:solidFill>
                  <a:srgbClr val="C00000"/>
                </a:solidFill>
                <a:latin typeface="+mn-ea"/>
                <a:ea typeface="+mn-ea"/>
              </a:rPr>
              <a:t>AIS</a:t>
            </a:r>
            <a:r>
              <a:rPr lang="zh-CN" altLang="en-US" sz="1400" b="1" dirty="0">
                <a:solidFill>
                  <a:srgbClr val="C00000"/>
                </a:solidFill>
                <a:latin typeface="+mn-ea"/>
                <a:ea typeface="+mn-ea"/>
              </a:rPr>
              <a:t>轨迹数据</a:t>
            </a:r>
          </a:p>
        </p:txBody>
      </p:sp>
      <p:sp>
        <p:nvSpPr>
          <p:cNvPr id="53" name="文本框 52">
            <a:extLst>
              <a:ext uri="{FF2B5EF4-FFF2-40B4-BE49-F238E27FC236}">
                <a16:creationId xmlns:a16="http://schemas.microsoft.com/office/drawing/2014/main" id="{F1B779E1-9E70-4E19-9059-2CC48E523FEE}"/>
              </a:ext>
            </a:extLst>
          </p:cNvPr>
          <p:cNvSpPr txBox="1"/>
          <p:nvPr/>
        </p:nvSpPr>
        <p:spPr>
          <a:xfrm>
            <a:off x="7215735" y="3039043"/>
            <a:ext cx="1310686" cy="523220"/>
          </a:xfrm>
          <a:prstGeom prst="rect">
            <a:avLst/>
          </a:prstGeom>
          <a:noFill/>
        </p:spPr>
        <p:txBody>
          <a:bodyPr wrap="square" rtlCol="0">
            <a:spAutoFit/>
          </a:bodyPr>
          <a:lstStyle/>
          <a:p>
            <a:pPr algn="ctr"/>
            <a:r>
              <a:rPr lang="zh-CN" altLang="en-US" sz="1400" b="1" dirty="0">
                <a:latin typeface="+mn-ea"/>
                <a:ea typeface="+mn-ea"/>
              </a:rPr>
              <a:t>余弦相似度取</a:t>
            </a:r>
            <a:r>
              <a:rPr lang="en-US" altLang="zh-CN" sz="1400" b="1" dirty="0">
                <a:solidFill>
                  <a:srgbClr val="C00000"/>
                </a:solidFill>
                <a:latin typeface="+mn-ea"/>
                <a:ea typeface="+mn-ea"/>
              </a:rPr>
              <a:t>TOP K</a:t>
            </a:r>
            <a:endParaRPr lang="zh-CN" altLang="en-US" sz="1400" dirty="0">
              <a:solidFill>
                <a:srgbClr val="C00000"/>
              </a:solidFill>
              <a:latin typeface="+mn-ea"/>
              <a:ea typeface="+mn-ea"/>
            </a:endParaRPr>
          </a:p>
        </p:txBody>
      </p:sp>
      <p:graphicFrame>
        <p:nvGraphicFramePr>
          <p:cNvPr id="54" name="表格 53">
            <a:extLst>
              <a:ext uri="{FF2B5EF4-FFF2-40B4-BE49-F238E27FC236}">
                <a16:creationId xmlns:a16="http://schemas.microsoft.com/office/drawing/2014/main" id="{92C0943D-425C-4D39-A9AF-2E55D4379B50}"/>
              </a:ext>
            </a:extLst>
          </p:cNvPr>
          <p:cNvGraphicFramePr>
            <a:graphicFrameLocks noGrp="1"/>
          </p:cNvGraphicFramePr>
          <p:nvPr>
            <p:extLst/>
          </p:nvPr>
        </p:nvGraphicFramePr>
        <p:xfrm>
          <a:off x="8740237" y="1202889"/>
          <a:ext cx="2386106" cy="2225040"/>
        </p:xfrm>
        <a:graphic>
          <a:graphicData uri="http://schemas.openxmlformats.org/drawingml/2006/table">
            <a:tbl>
              <a:tblPr firstRow="1" bandRow="1">
                <a:tableStyleId>{073A0DAA-6AF3-43AB-8588-CEC1D06C72B9}</a:tableStyleId>
              </a:tblPr>
              <a:tblGrid>
                <a:gridCol w="1193053">
                  <a:extLst>
                    <a:ext uri="{9D8B030D-6E8A-4147-A177-3AD203B41FA5}">
                      <a16:colId xmlns:a16="http://schemas.microsoft.com/office/drawing/2014/main" val="250311516"/>
                    </a:ext>
                  </a:extLst>
                </a:gridCol>
                <a:gridCol w="1193053">
                  <a:extLst>
                    <a:ext uri="{9D8B030D-6E8A-4147-A177-3AD203B41FA5}">
                      <a16:colId xmlns:a16="http://schemas.microsoft.com/office/drawing/2014/main" val="3530671693"/>
                    </a:ext>
                  </a:extLst>
                </a:gridCol>
              </a:tblGrid>
              <a:tr h="370840">
                <a:tc>
                  <a:txBody>
                    <a:bodyPr/>
                    <a:lstStyle/>
                    <a:p>
                      <a:pPr algn="ctr"/>
                      <a:r>
                        <a:rPr lang="en-US" altLang="zh-CN" sz="1400" dirty="0" err="1">
                          <a:latin typeface="+mn-ea"/>
                          <a:ea typeface="+mn-ea"/>
                        </a:rPr>
                        <a:t>ais_id</a:t>
                      </a:r>
                      <a:endParaRPr lang="zh-CN" altLang="en-US" sz="1400" dirty="0">
                        <a:latin typeface="+mn-ea"/>
                        <a:ea typeface="+mn-ea"/>
                      </a:endParaRPr>
                    </a:p>
                  </a:txBody>
                  <a:tcPr/>
                </a:tc>
                <a:tc>
                  <a:txBody>
                    <a:bodyPr/>
                    <a:lstStyle/>
                    <a:p>
                      <a:pPr algn="ctr"/>
                      <a:r>
                        <a:rPr lang="zh-CN" altLang="en-US" sz="1400" dirty="0">
                          <a:latin typeface="+mn-ea"/>
                          <a:ea typeface="+mn-ea"/>
                        </a:rPr>
                        <a:t>余弦相似度</a:t>
                      </a:r>
                    </a:p>
                  </a:txBody>
                  <a:tcPr/>
                </a:tc>
                <a:extLst>
                  <a:ext uri="{0D108BD9-81ED-4DB2-BD59-A6C34878D82A}">
                    <a16:rowId xmlns:a16="http://schemas.microsoft.com/office/drawing/2014/main" val="3564621672"/>
                  </a:ext>
                </a:extLst>
              </a:tr>
              <a:tr h="370840">
                <a:tc>
                  <a:txBody>
                    <a:bodyPr/>
                    <a:lstStyle/>
                    <a:p>
                      <a:pPr algn="ctr"/>
                      <a:r>
                        <a:rPr lang="en-US" altLang="zh-CN" sz="1400" dirty="0">
                          <a:latin typeface="+mn-ea"/>
                          <a:ea typeface="+mn-ea"/>
                        </a:rPr>
                        <a:t>1923</a:t>
                      </a:r>
                      <a:endParaRPr lang="zh-CN" altLang="en-US" sz="1400" dirty="0">
                        <a:latin typeface="+mn-ea"/>
                        <a:ea typeface="+mn-ea"/>
                      </a:endParaRPr>
                    </a:p>
                  </a:txBody>
                  <a:tcPr/>
                </a:tc>
                <a:tc>
                  <a:txBody>
                    <a:bodyPr/>
                    <a:lstStyle/>
                    <a:p>
                      <a:pPr algn="ctr"/>
                      <a:r>
                        <a:rPr lang="en-US" altLang="zh-CN" sz="1400" dirty="0">
                          <a:latin typeface="+mn-ea"/>
                          <a:ea typeface="+mn-ea"/>
                        </a:rPr>
                        <a:t>0.981</a:t>
                      </a:r>
                      <a:endParaRPr lang="zh-CN" altLang="en-US" sz="1400" dirty="0">
                        <a:latin typeface="+mn-ea"/>
                        <a:ea typeface="+mn-ea"/>
                      </a:endParaRPr>
                    </a:p>
                  </a:txBody>
                  <a:tcPr/>
                </a:tc>
                <a:extLst>
                  <a:ext uri="{0D108BD9-81ED-4DB2-BD59-A6C34878D82A}">
                    <a16:rowId xmlns:a16="http://schemas.microsoft.com/office/drawing/2014/main" val="698737773"/>
                  </a:ext>
                </a:extLst>
              </a:tr>
              <a:tr h="370840">
                <a:tc>
                  <a:txBody>
                    <a:bodyPr/>
                    <a:lstStyle/>
                    <a:p>
                      <a:pPr algn="ctr"/>
                      <a:r>
                        <a:rPr lang="en-US" altLang="zh-CN" sz="1400" dirty="0">
                          <a:latin typeface="+mn-ea"/>
                          <a:ea typeface="+mn-ea"/>
                        </a:rPr>
                        <a:t>3940</a:t>
                      </a:r>
                      <a:endParaRPr lang="zh-CN" altLang="en-US" sz="1400" dirty="0">
                        <a:latin typeface="+mn-ea"/>
                        <a:ea typeface="+mn-ea"/>
                      </a:endParaRPr>
                    </a:p>
                  </a:txBody>
                  <a:tcPr/>
                </a:tc>
                <a:tc>
                  <a:txBody>
                    <a:bodyPr/>
                    <a:lstStyle/>
                    <a:p>
                      <a:pPr algn="ctr"/>
                      <a:r>
                        <a:rPr lang="en-US" altLang="zh-CN" sz="1400" dirty="0">
                          <a:latin typeface="+mn-ea"/>
                          <a:ea typeface="+mn-ea"/>
                        </a:rPr>
                        <a:t>0.859</a:t>
                      </a:r>
                      <a:endParaRPr lang="zh-CN" altLang="en-US" sz="1400" dirty="0">
                        <a:latin typeface="+mn-ea"/>
                        <a:ea typeface="+mn-ea"/>
                      </a:endParaRPr>
                    </a:p>
                  </a:txBody>
                  <a:tcPr/>
                </a:tc>
                <a:extLst>
                  <a:ext uri="{0D108BD9-81ED-4DB2-BD59-A6C34878D82A}">
                    <a16:rowId xmlns:a16="http://schemas.microsoft.com/office/drawing/2014/main" val="1554448338"/>
                  </a:ext>
                </a:extLst>
              </a:tr>
              <a:tr h="370840">
                <a:tc>
                  <a:txBody>
                    <a:bodyPr/>
                    <a:lstStyle/>
                    <a:p>
                      <a:pPr algn="ctr"/>
                      <a:r>
                        <a:rPr lang="en-US" altLang="zh-CN" sz="1400" dirty="0">
                          <a:latin typeface="+mn-ea"/>
                          <a:ea typeface="+mn-ea"/>
                        </a:rPr>
                        <a:t>8211</a:t>
                      </a:r>
                      <a:endParaRPr lang="zh-CN" altLang="en-US" sz="1400" dirty="0">
                        <a:latin typeface="+mn-ea"/>
                        <a:ea typeface="+mn-ea"/>
                      </a:endParaRPr>
                    </a:p>
                  </a:txBody>
                  <a:tcPr/>
                </a:tc>
                <a:tc>
                  <a:txBody>
                    <a:bodyPr/>
                    <a:lstStyle/>
                    <a:p>
                      <a:pPr algn="ctr"/>
                      <a:r>
                        <a:rPr lang="en-US" altLang="zh-CN" sz="1400" dirty="0">
                          <a:latin typeface="+mn-ea"/>
                          <a:ea typeface="+mn-ea"/>
                        </a:rPr>
                        <a:t>0.833</a:t>
                      </a:r>
                      <a:endParaRPr lang="zh-CN" altLang="en-US" sz="1400" dirty="0">
                        <a:latin typeface="+mn-ea"/>
                        <a:ea typeface="+mn-ea"/>
                      </a:endParaRPr>
                    </a:p>
                  </a:txBody>
                  <a:tcPr/>
                </a:tc>
                <a:extLst>
                  <a:ext uri="{0D108BD9-81ED-4DB2-BD59-A6C34878D82A}">
                    <a16:rowId xmlns:a16="http://schemas.microsoft.com/office/drawing/2014/main" val="2769065970"/>
                  </a:ext>
                </a:extLst>
              </a:tr>
              <a:tr h="370840">
                <a:tc>
                  <a:txBody>
                    <a:bodyPr/>
                    <a:lstStyle/>
                    <a:p>
                      <a:pPr algn="ctr"/>
                      <a:r>
                        <a:rPr lang="en-US" altLang="zh-CN" sz="1400" dirty="0">
                          <a:latin typeface="+mn-ea"/>
                          <a:ea typeface="+mn-ea"/>
                        </a:rPr>
                        <a:t>9302</a:t>
                      </a:r>
                      <a:endParaRPr lang="zh-CN" altLang="en-US" sz="1400" dirty="0">
                        <a:latin typeface="+mn-ea"/>
                        <a:ea typeface="+mn-ea"/>
                      </a:endParaRPr>
                    </a:p>
                  </a:txBody>
                  <a:tcPr/>
                </a:tc>
                <a:tc>
                  <a:txBody>
                    <a:bodyPr/>
                    <a:lstStyle/>
                    <a:p>
                      <a:pPr algn="ctr"/>
                      <a:r>
                        <a:rPr lang="en-US" altLang="zh-CN" sz="1400" dirty="0">
                          <a:latin typeface="+mn-ea"/>
                          <a:ea typeface="+mn-ea"/>
                        </a:rPr>
                        <a:t>0.801</a:t>
                      </a:r>
                      <a:endParaRPr lang="zh-CN" altLang="en-US" sz="1400" dirty="0">
                        <a:latin typeface="+mn-ea"/>
                        <a:ea typeface="+mn-ea"/>
                      </a:endParaRPr>
                    </a:p>
                  </a:txBody>
                  <a:tcPr/>
                </a:tc>
                <a:extLst>
                  <a:ext uri="{0D108BD9-81ED-4DB2-BD59-A6C34878D82A}">
                    <a16:rowId xmlns:a16="http://schemas.microsoft.com/office/drawing/2014/main" val="2361887625"/>
                  </a:ext>
                </a:extLst>
              </a:tr>
              <a:tr h="370840">
                <a:tc>
                  <a:txBody>
                    <a:bodyPr/>
                    <a:lstStyle/>
                    <a:p>
                      <a:pPr algn="ctr"/>
                      <a:r>
                        <a:rPr lang="en-US" altLang="zh-CN" sz="1400" dirty="0">
                          <a:latin typeface="+mn-ea"/>
                          <a:ea typeface="+mn-ea"/>
                        </a:rPr>
                        <a:t>…</a:t>
                      </a:r>
                      <a:endParaRPr lang="zh-CN" altLang="en-US" sz="1400" dirty="0">
                        <a:latin typeface="+mn-ea"/>
                        <a:ea typeface="+mn-ea"/>
                      </a:endParaRPr>
                    </a:p>
                  </a:txBody>
                  <a:tcPr/>
                </a:tc>
                <a:tc>
                  <a:txBody>
                    <a:bodyPr/>
                    <a:lstStyle/>
                    <a:p>
                      <a:pPr algn="ctr"/>
                      <a:r>
                        <a:rPr lang="en-US" altLang="zh-CN" sz="1400" dirty="0">
                          <a:latin typeface="+mn-ea"/>
                          <a:ea typeface="+mn-ea"/>
                        </a:rPr>
                        <a:t>…</a:t>
                      </a:r>
                      <a:endParaRPr lang="zh-CN" altLang="en-US" sz="1400" dirty="0">
                        <a:latin typeface="+mn-ea"/>
                        <a:ea typeface="+mn-ea"/>
                      </a:endParaRPr>
                    </a:p>
                  </a:txBody>
                  <a:tcPr/>
                </a:tc>
                <a:extLst>
                  <a:ext uri="{0D108BD9-81ED-4DB2-BD59-A6C34878D82A}">
                    <a16:rowId xmlns:a16="http://schemas.microsoft.com/office/drawing/2014/main" val="243145690"/>
                  </a:ext>
                </a:extLst>
              </a:tr>
            </a:tbl>
          </a:graphicData>
        </a:graphic>
      </p:graphicFrame>
      <p:sp>
        <p:nvSpPr>
          <p:cNvPr id="55" name="文本框 54">
            <a:extLst>
              <a:ext uri="{FF2B5EF4-FFF2-40B4-BE49-F238E27FC236}">
                <a16:creationId xmlns:a16="http://schemas.microsoft.com/office/drawing/2014/main" id="{02FAF125-5A0D-4EC7-BE28-EA9EF44970CC}"/>
              </a:ext>
            </a:extLst>
          </p:cNvPr>
          <p:cNvSpPr txBox="1"/>
          <p:nvPr/>
        </p:nvSpPr>
        <p:spPr>
          <a:xfrm>
            <a:off x="7129885" y="1979466"/>
            <a:ext cx="1243973" cy="307777"/>
          </a:xfrm>
          <a:prstGeom prst="rect">
            <a:avLst/>
          </a:prstGeom>
          <a:noFill/>
        </p:spPr>
        <p:txBody>
          <a:bodyPr wrap="square" rtlCol="0">
            <a:spAutoFit/>
          </a:bodyPr>
          <a:lstStyle/>
          <a:p>
            <a:r>
              <a:rPr lang="en-US" altLang="zh-CN" sz="1400" b="1" dirty="0" err="1"/>
              <a:t>boat_id</a:t>
            </a:r>
            <a:r>
              <a:rPr lang="en-US" altLang="zh-CN" sz="1400" b="1" dirty="0"/>
              <a:t>: 320</a:t>
            </a:r>
            <a:endParaRPr lang="zh-CN" altLang="en-US" sz="1400" b="1" dirty="0"/>
          </a:p>
        </p:txBody>
      </p:sp>
      <p:sp>
        <p:nvSpPr>
          <p:cNvPr id="56" name="左大括号 55">
            <a:extLst>
              <a:ext uri="{FF2B5EF4-FFF2-40B4-BE49-F238E27FC236}">
                <a16:creationId xmlns:a16="http://schemas.microsoft.com/office/drawing/2014/main" id="{7834BCB2-83D1-4DFA-9402-FBAF3C767422}"/>
              </a:ext>
            </a:extLst>
          </p:cNvPr>
          <p:cNvSpPr/>
          <p:nvPr/>
        </p:nvSpPr>
        <p:spPr>
          <a:xfrm>
            <a:off x="8297658" y="1697229"/>
            <a:ext cx="359428" cy="1615470"/>
          </a:xfrm>
          <a:prstGeom prst="leftBrace">
            <a:avLst>
              <a:gd name="adj1" fmla="val 85654"/>
              <a:gd name="adj2" fmla="val 28302"/>
            </a:avLst>
          </a:prstGeom>
          <a:noFill/>
          <a:ln w="28575" cap="flat" cmpd="sng" algn="ctr">
            <a:solidFill>
              <a:schemeClr val="tx1"/>
            </a:solidFill>
            <a:prstDash val="solid"/>
          </a:ln>
        </p:spPr>
        <p:txBody>
          <a:bodyPr rtlCol="0" anchor="ctr"/>
          <a:lstStyle/>
          <a:p>
            <a:pPr algn="ctr"/>
            <a:endParaRPr lang="zh-CN" altLang="en-US"/>
          </a:p>
        </p:txBody>
      </p:sp>
      <p:grpSp>
        <p:nvGrpSpPr>
          <p:cNvPr id="178" name="组合 177">
            <a:extLst>
              <a:ext uri="{FF2B5EF4-FFF2-40B4-BE49-F238E27FC236}">
                <a16:creationId xmlns:a16="http://schemas.microsoft.com/office/drawing/2014/main" id="{E90AA675-CB39-4704-998D-7E615858781A}"/>
              </a:ext>
            </a:extLst>
          </p:cNvPr>
          <p:cNvGrpSpPr/>
          <p:nvPr/>
        </p:nvGrpSpPr>
        <p:grpSpPr>
          <a:xfrm>
            <a:off x="7945674" y="4271391"/>
            <a:ext cx="3744740" cy="1300297"/>
            <a:chOff x="7763633" y="4060552"/>
            <a:chExt cx="3744740" cy="1300297"/>
          </a:xfrm>
        </p:grpSpPr>
        <p:sp>
          <p:nvSpPr>
            <p:cNvPr id="57" name="椭圆 56">
              <a:extLst>
                <a:ext uri="{FF2B5EF4-FFF2-40B4-BE49-F238E27FC236}">
                  <a16:creationId xmlns:a16="http://schemas.microsoft.com/office/drawing/2014/main" id="{7F536115-5766-47BE-AA60-2EA6885AE47B}"/>
                </a:ext>
              </a:extLst>
            </p:cNvPr>
            <p:cNvSpPr/>
            <p:nvPr/>
          </p:nvSpPr>
          <p:spPr>
            <a:xfrm>
              <a:off x="9376347" y="4356520"/>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A4BAD4B0-8373-4B5C-B764-D9CDB940D259}"/>
                </a:ext>
              </a:extLst>
            </p:cNvPr>
            <p:cNvSpPr/>
            <p:nvPr/>
          </p:nvSpPr>
          <p:spPr>
            <a:xfrm>
              <a:off x="8122269" y="4444239"/>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6E1C01E-67DC-45E1-AA0A-EA71C55FDE74}"/>
                </a:ext>
              </a:extLst>
            </p:cNvPr>
            <p:cNvSpPr/>
            <p:nvPr/>
          </p:nvSpPr>
          <p:spPr>
            <a:xfrm>
              <a:off x="9544908" y="4333441"/>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6B5A37E5-7CCF-49DB-8D47-47830318BB01}"/>
                </a:ext>
              </a:extLst>
            </p:cNvPr>
            <p:cNvSpPr/>
            <p:nvPr/>
          </p:nvSpPr>
          <p:spPr>
            <a:xfrm>
              <a:off x="9531050" y="4425805"/>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10E0CDC5-F7E4-4EA9-9BBD-AC34C582E47F}"/>
                </a:ext>
              </a:extLst>
            </p:cNvPr>
            <p:cNvSpPr/>
            <p:nvPr/>
          </p:nvSpPr>
          <p:spPr>
            <a:xfrm>
              <a:off x="9658886" y="4387215"/>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8F581BEF-D355-4595-BEB0-A3A2C0EA6C73}"/>
                </a:ext>
              </a:extLst>
            </p:cNvPr>
            <p:cNvSpPr/>
            <p:nvPr/>
          </p:nvSpPr>
          <p:spPr>
            <a:xfrm>
              <a:off x="9688074" y="4264157"/>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9BD484A-B8A2-4DE4-9D69-210E321B181D}"/>
                </a:ext>
              </a:extLst>
            </p:cNvPr>
            <p:cNvSpPr/>
            <p:nvPr/>
          </p:nvSpPr>
          <p:spPr>
            <a:xfrm>
              <a:off x="8551838" y="4315203"/>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B6E09A5-4C72-4864-9CC0-3C4C1F7B5A3F}"/>
                </a:ext>
              </a:extLst>
            </p:cNvPr>
            <p:cNvSpPr/>
            <p:nvPr/>
          </p:nvSpPr>
          <p:spPr>
            <a:xfrm>
              <a:off x="8860259" y="4471987"/>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869C974-4D6B-4E66-85F5-3EA2185493F4}"/>
                </a:ext>
              </a:extLst>
            </p:cNvPr>
            <p:cNvSpPr/>
            <p:nvPr/>
          </p:nvSpPr>
          <p:spPr>
            <a:xfrm>
              <a:off x="11089072" y="4415566"/>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EFEB915-1521-415C-9922-7AFDFCDDBFB1}"/>
                </a:ext>
              </a:extLst>
            </p:cNvPr>
            <p:cNvSpPr/>
            <p:nvPr/>
          </p:nvSpPr>
          <p:spPr>
            <a:xfrm>
              <a:off x="10731931" y="4286284"/>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A7E0C4F8-CD2C-4C14-AC2A-8783DD567E54}"/>
                </a:ext>
              </a:extLst>
            </p:cNvPr>
            <p:cNvSpPr/>
            <p:nvPr/>
          </p:nvSpPr>
          <p:spPr>
            <a:xfrm>
              <a:off x="10327848" y="4448883"/>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B881EA87-765E-4F37-9EC7-E73902F80A8F}"/>
                </a:ext>
              </a:extLst>
            </p:cNvPr>
            <p:cNvCxnSpPr>
              <a:stCxn id="63" idx="6"/>
              <a:endCxn id="64" idx="2"/>
            </p:cNvCxnSpPr>
            <p:nvPr/>
          </p:nvCxnSpPr>
          <p:spPr>
            <a:xfrm>
              <a:off x="8644201" y="4361385"/>
              <a:ext cx="216058" cy="156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E183191-D41B-4152-84A2-3960F46E96F3}"/>
                </a:ext>
              </a:extLst>
            </p:cNvPr>
            <p:cNvCxnSpPr>
              <a:cxnSpLocks/>
              <a:stCxn id="58" idx="6"/>
              <a:endCxn id="63" idx="2"/>
            </p:cNvCxnSpPr>
            <p:nvPr/>
          </p:nvCxnSpPr>
          <p:spPr>
            <a:xfrm flipV="1">
              <a:off x="8214632" y="4361385"/>
              <a:ext cx="337206" cy="129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D264C926-F150-47EF-95F3-94C66B84BA03}"/>
                </a:ext>
              </a:extLst>
            </p:cNvPr>
            <p:cNvCxnSpPr>
              <a:stCxn id="64" idx="6"/>
              <a:endCxn id="57" idx="2"/>
            </p:cNvCxnSpPr>
            <p:nvPr/>
          </p:nvCxnSpPr>
          <p:spPr>
            <a:xfrm flipV="1">
              <a:off x="8952622" y="4402702"/>
              <a:ext cx="423725" cy="1154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3E85451-1D7A-486E-9A5A-92A10A7D9B36}"/>
                </a:ext>
              </a:extLst>
            </p:cNvPr>
            <p:cNvCxnSpPr>
              <a:stCxn id="57" idx="6"/>
              <a:endCxn id="60" idx="2"/>
            </p:cNvCxnSpPr>
            <p:nvPr/>
          </p:nvCxnSpPr>
          <p:spPr>
            <a:xfrm>
              <a:off x="9468710" y="4402702"/>
              <a:ext cx="62340" cy="692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D0922F0-B004-4643-AD35-82B861A28288}"/>
                </a:ext>
              </a:extLst>
            </p:cNvPr>
            <p:cNvCxnSpPr>
              <a:stCxn id="60" idx="6"/>
              <a:endCxn id="61" idx="2"/>
            </p:cNvCxnSpPr>
            <p:nvPr/>
          </p:nvCxnSpPr>
          <p:spPr>
            <a:xfrm flipV="1">
              <a:off x="9623413" y="4433397"/>
              <a:ext cx="35473" cy="38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76D5BA0-77A7-405D-A0A2-7F49BB15A2A7}"/>
                </a:ext>
              </a:extLst>
            </p:cNvPr>
            <p:cNvCxnSpPr>
              <a:stCxn id="59" idx="6"/>
              <a:endCxn id="61" idx="0"/>
            </p:cNvCxnSpPr>
            <p:nvPr/>
          </p:nvCxnSpPr>
          <p:spPr>
            <a:xfrm>
              <a:off x="9637271" y="4379623"/>
              <a:ext cx="67797" cy="7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9E8BE25-9371-4F2B-8D08-DA8167D787EA}"/>
                </a:ext>
              </a:extLst>
            </p:cNvPr>
            <p:cNvCxnSpPr>
              <a:stCxn id="59" idx="0"/>
              <a:endCxn id="62" idx="3"/>
            </p:cNvCxnSpPr>
            <p:nvPr/>
          </p:nvCxnSpPr>
          <p:spPr>
            <a:xfrm>
              <a:off x="9591090" y="4333441"/>
              <a:ext cx="110510" cy="9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F302B9E-C67E-4133-BC84-F2680A77C58F}"/>
                </a:ext>
              </a:extLst>
            </p:cNvPr>
            <p:cNvCxnSpPr>
              <a:stCxn id="62" idx="6"/>
              <a:endCxn id="67" idx="2"/>
            </p:cNvCxnSpPr>
            <p:nvPr/>
          </p:nvCxnSpPr>
          <p:spPr>
            <a:xfrm>
              <a:off x="9780437" y="4310339"/>
              <a:ext cx="547411" cy="184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6F5194D-9C89-42ED-8966-C572D40E8D16}"/>
                </a:ext>
              </a:extLst>
            </p:cNvPr>
            <p:cNvCxnSpPr>
              <a:stCxn id="67" idx="6"/>
              <a:endCxn id="66" idx="2"/>
            </p:cNvCxnSpPr>
            <p:nvPr/>
          </p:nvCxnSpPr>
          <p:spPr>
            <a:xfrm flipV="1">
              <a:off x="10420211" y="4332466"/>
              <a:ext cx="311720" cy="162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B0EB1F3-455C-4051-B5BC-8B31678B12A8}"/>
                </a:ext>
              </a:extLst>
            </p:cNvPr>
            <p:cNvCxnSpPr>
              <a:stCxn id="66" idx="6"/>
              <a:endCxn id="65" idx="2"/>
            </p:cNvCxnSpPr>
            <p:nvPr/>
          </p:nvCxnSpPr>
          <p:spPr>
            <a:xfrm>
              <a:off x="10824294" y="4332466"/>
              <a:ext cx="264778" cy="1292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椭圆 87">
              <a:extLst>
                <a:ext uri="{FF2B5EF4-FFF2-40B4-BE49-F238E27FC236}">
                  <a16:creationId xmlns:a16="http://schemas.microsoft.com/office/drawing/2014/main" id="{EC297E60-5433-420B-BC94-5B7F48C49E47}"/>
                </a:ext>
              </a:extLst>
            </p:cNvPr>
            <p:cNvSpPr/>
            <p:nvPr/>
          </p:nvSpPr>
          <p:spPr>
            <a:xfrm>
              <a:off x="9139580" y="5114267"/>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3317351E-8F4D-4C65-8792-B37FDB5F0C6C}"/>
                </a:ext>
              </a:extLst>
            </p:cNvPr>
            <p:cNvSpPr/>
            <p:nvPr/>
          </p:nvSpPr>
          <p:spPr>
            <a:xfrm>
              <a:off x="7975986" y="4979099"/>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BAB80F00-CEE5-4339-B341-8F8995AC6201}"/>
                </a:ext>
              </a:extLst>
            </p:cNvPr>
            <p:cNvSpPr/>
            <p:nvPr/>
          </p:nvSpPr>
          <p:spPr>
            <a:xfrm>
              <a:off x="9412910" y="4966730"/>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713887A5-D48A-40E9-BC79-9FD4BA1EF5CA}"/>
                </a:ext>
              </a:extLst>
            </p:cNvPr>
            <p:cNvSpPr/>
            <p:nvPr/>
          </p:nvSpPr>
          <p:spPr>
            <a:xfrm>
              <a:off x="9407699" y="5199321"/>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D6D303B0-6508-4148-81FD-60DDFEDE2951}"/>
                </a:ext>
              </a:extLst>
            </p:cNvPr>
            <p:cNvSpPr/>
            <p:nvPr/>
          </p:nvSpPr>
          <p:spPr>
            <a:xfrm>
              <a:off x="9276245" y="5007323"/>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6C746AA9-944B-42FA-80BF-43941ED7281F}"/>
                </a:ext>
              </a:extLst>
            </p:cNvPr>
            <p:cNvSpPr/>
            <p:nvPr/>
          </p:nvSpPr>
          <p:spPr>
            <a:xfrm>
              <a:off x="9541791" y="4924094"/>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5614A366-799C-40FE-8703-CE05E32EC5E6}"/>
                </a:ext>
              </a:extLst>
            </p:cNvPr>
            <p:cNvSpPr/>
            <p:nvPr/>
          </p:nvSpPr>
          <p:spPr>
            <a:xfrm>
              <a:off x="8352773" y="4882777"/>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BBB93959-AAD7-4A00-A9DC-6050411020E3}"/>
                </a:ext>
              </a:extLst>
            </p:cNvPr>
            <p:cNvSpPr/>
            <p:nvPr/>
          </p:nvSpPr>
          <p:spPr>
            <a:xfrm>
              <a:off x="8733501" y="4808615"/>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82A8B3D7-76C7-451C-A291-5076C9C0291A}"/>
                </a:ext>
              </a:extLst>
            </p:cNvPr>
            <p:cNvSpPr/>
            <p:nvPr/>
          </p:nvSpPr>
          <p:spPr>
            <a:xfrm>
              <a:off x="11015611" y="5006972"/>
              <a:ext cx="92363" cy="92363"/>
            </a:xfrm>
            <a:prstGeom prst="ellipse">
              <a:avLst/>
            </a:prstGeom>
            <a:solidFill>
              <a:srgbClr val="34343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0C56CFDE-BA1F-4AFE-AF84-B887E000B36A}"/>
                </a:ext>
              </a:extLst>
            </p:cNvPr>
            <p:cNvSpPr/>
            <p:nvPr/>
          </p:nvSpPr>
          <p:spPr>
            <a:xfrm>
              <a:off x="10522564" y="5099686"/>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4729A639-BB93-429E-B5C3-2825E685C02E}"/>
                </a:ext>
              </a:extLst>
            </p:cNvPr>
            <p:cNvSpPr/>
            <p:nvPr/>
          </p:nvSpPr>
          <p:spPr>
            <a:xfrm>
              <a:off x="10181565" y="5108820"/>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41B59713-6D72-4843-A62A-3E145D973A56}"/>
                </a:ext>
              </a:extLst>
            </p:cNvPr>
            <p:cNvCxnSpPr>
              <a:stCxn id="94" idx="6"/>
              <a:endCxn id="95" idx="2"/>
            </p:cNvCxnSpPr>
            <p:nvPr/>
          </p:nvCxnSpPr>
          <p:spPr>
            <a:xfrm flipV="1">
              <a:off x="8445136" y="4854797"/>
              <a:ext cx="288365" cy="741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C0170998-DD80-4BF6-90E5-C66CD1B7F3A6}"/>
                </a:ext>
              </a:extLst>
            </p:cNvPr>
            <p:cNvCxnSpPr>
              <a:cxnSpLocks/>
              <a:stCxn id="89" idx="6"/>
              <a:endCxn id="94" idx="2"/>
            </p:cNvCxnSpPr>
            <p:nvPr/>
          </p:nvCxnSpPr>
          <p:spPr>
            <a:xfrm flipV="1">
              <a:off x="8068349" y="4928959"/>
              <a:ext cx="284424" cy="963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9D0F22BF-4B6F-4489-9A3B-147088A1FFF7}"/>
                </a:ext>
              </a:extLst>
            </p:cNvPr>
            <p:cNvCxnSpPr>
              <a:stCxn id="95" idx="6"/>
              <a:endCxn id="88" idx="2"/>
            </p:cNvCxnSpPr>
            <p:nvPr/>
          </p:nvCxnSpPr>
          <p:spPr>
            <a:xfrm>
              <a:off x="8825864" y="4854797"/>
              <a:ext cx="313716" cy="305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ECB8FEF7-0C9B-442C-BCEF-4841F3916F41}"/>
                </a:ext>
              </a:extLst>
            </p:cNvPr>
            <p:cNvCxnSpPr>
              <a:stCxn id="88" idx="6"/>
              <a:endCxn id="91" idx="2"/>
            </p:cNvCxnSpPr>
            <p:nvPr/>
          </p:nvCxnSpPr>
          <p:spPr>
            <a:xfrm>
              <a:off x="9231943" y="5160449"/>
              <a:ext cx="175756" cy="850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9E2156FA-7351-4BBE-913A-2BAD5E75960D}"/>
                </a:ext>
              </a:extLst>
            </p:cNvPr>
            <p:cNvCxnSpPr>
              <a:cxnSpLocks/>
              <a:stCxn id="91" idx="6"/>
              <a:endCxn id="92" idx="2"/>
            </p:cNvCxnSpPr>
            <p:nvPr/>
          </p:nvCxnSpPr>
          <p:spPr>
            <a:xfrm flipH="1" flipV="1">
              <a:off x="9276245" y="5053505"/>
              <a:ext cx="223817" cy="1919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52CDD344-0FE0-4CD2-82F5-E72E8CFAAD82}"/>
                </a:ext>
              </a:extLst>
            </p:cNvPr>
            <p:cNvCxnSpPr>
              <a:cxnSpLocks/>
              <a:stCxn id="90" idx="3"/>
              <a:endCxn id="92" idx="0"/>
            </p:cNvCxnSpPr>
            <p:nvPr/>
          </p:nvCxnSpPr>
          <p:spPr>
            <a:xfrm flipH="1" flipV="1">
              <a:off x="9322427" y="5007323"/>
              <a:ext cx="104009" cy="38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9F403B0-FFE9-419D-A1E9-E72EE0A74272}"/>
                </a:ext>
              </a:extLst>
            </p:cNvPr>
            <p:cNvCxnSpPr>
              <a:cxnSpLocks/>
              <a:stCxn id="90" idx="5"/>
              <a:endCxn id="93" idx="3"/>
            </p:cNvCxnSpPr>
            <p:nvPr/>
          </p:nvCxnSpPr>
          <p:spPr>
            <a:xfrm flipV="1">
              <a:off x="9491747" y="5002931"/>
              <a:ext cx="63570" cy="42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77F4B4FA-DB9A-49CC-8A57-9243EAC5D313}"/>
                </a:ext>
              </a:extLst>
            </p:cNvPr>
            <p:cNvCxnSpPr>
              <a:stCxn id="93" idx="6"/>
              <a:endCxn id="98" idx="2"/>
            </p:cNvCxnSpPr>
            <p:nvPr/>
          </p:nvCxnSpPr>
          <p:spPr>
            <a:xfrm>
              <a:off x="9634154" y="4970276"/>
              <a:ext cx="547411" cy="184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7A7A0986-FBB0-42D1-921C-1AC9BA3261B3}"/>
                </a:ext>
              </a:extLst>
            </p:cNvPr>
            <p:cNvCxnSpPr>
              <a:stCxn id="98" idx="6"/>
              <a:endCxn id="97" idx="2"/>
            </p:cNvCxnSpPr>
            <p:nvPr/>
          </p:nvCxnSpPr>
          <p:spPr>
            <a:xfrm flipV="1">
              <a:off x="10273928" y="5145868"/>
              <a:ext cx="248636" cy="9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C52E8160-D5EF-40AF-B2BA-EDCC3E7AC088}"/>
                </a:ext>
              </a:extLst>
            </p:cNvPr>
            <p:cNvCxnSpPr>
              <a:stCxn id="97" idx="6"/>
              <a:endCxn id="96" idx="2"/>
            </p:cNvCxnSpPr>
            <p:nvPr/>
          </p:nvCxnSpPr>
          <p:spPr>
            <a:xfrm flipV="1">
              <a:off x="10614927" y="5053154"/>
              <a:ext cx="400684" cy="92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椭圆 137">
              <a:extLst>
                <a:ext uri="{FF2B5EF4-FFF2-40B4-BE49-F238E27FC236}">
                  <a16:creationId xmlns:a16="http://schemas.microsoft.com/office/drawing/2014/main" id="{BD17F72F-ECD8-4129-BDAF-A3A1275D2AE9}"/>
                </a:ext>
              </a:extLst>
            </p:cNvPr>
            <p:cNvSpPr/>
            <p:nvPr/>
          </p:nvSpPr>
          <p:spPr>
            <a:xfrm>
              <a:off x="8042604" y="4269022"/>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5AF1AF57-316C-4417-96F1-74B689CC9FA5}"/>
                </a:ext>
              </a:extLst>
            </p:cNvPr>
            <p:cNvSpPr/>
            <p:nvPr/>
          </p:nvSpPr>
          <p:spPr>
            <a:xfrm>
              <a:off x="7952555" y="4472250"/>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0" name="直接连接符 139">
              <a:extLst>
                <a:ext uri="{FF2B5EF4-FFF2-40B4-BE49-F238E27FC236}">
                  <a16:creationId xmlns:a16="http://schemas.microsoft.com/office/drawing/2014/main" id="{A66D9329-A089-435B-8E10-1CA0CBCCAFAB}"/>
                </a:ext>
              </a:extLst>
            </p:cNvPr>
            <p:cNvCxnSpPr>
              <a:cxnSpLocks/>
              <a:stCxn id="138" idx="5"/>
              <a:endCxn id="58" idx="1"/>
            </p:cNvCxnSpPr>
            <p:nvPr/>
          </p:nvCxnSpPr>
          <p:spPr>
            <a:xfrm>
              <a:off x="8121441" y="4347859"/>
              <a:ext cx="14354" cy="1099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5E4AC6FC-9FC7-4446-8E3C-61E1A7A52ADF}"/>
                </a:ext>
              </a:extLst>
            </p:cNvPr>
            <p:cNvCxnSpPr>
              <a:cxnSpLocks/>
              <a:stCxn id="139" idx="0"/>
              <a:endCxn id="138" idx="3"/>
            </p:cNvCxnSpPr>
            <p:nvPr/>
          </p:nvCxnSpPr>
          <p:spPr>
            <a:xfrm flipV="1">
              <a:off x="7998737" y="4347859"/>
              <a:ext cx="57393" cy="12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椭圆 146">
              <a:extLst>
                <a:ext uri="{FF2B5EF4-FFF2-40B4-BE49-F238E27FC236}">
                  <a16:creationId xmlns:a16="http://schemas.microsoft.com/office/drawing/2014/main" id="{1C6A4F01-07B4-43D7-985D-D00DBADA1A3A}"/>
                </a:ext>
              </a:extLst>
            </p:cNvPr>
            <p:cNvSpPr/>
            <p:nvPr/>
          </p:nvSpPr>
          <p:spPr>
            <a:xfrm>
              <a:off x="11349960" y="4268197"/>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D1070435-68BB-49F3-98EA-44D5B10FCCBA}"/>
                </a:ext>
              </a:extLst>
            </p:cNvPr>
            <p:cNvSpPr/>
            <p:nvPr/>
          </p:nvSpPr>
          <p:spPr>
            <a:xfrm>
              <a:off x="11266613" y="4461747"/>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E336ECDD-EF87-49D4-959F-92DADA86D46B}"/>
                </a:ext>
              </a:extLst>
            </p:cNvPr>
            <p:cNvSpPr/>
            <p:nvPr/>
          </p:nvSpPr>
          <p:spPr>
            <a:xfrm>
              <a:off x="11184529" y="4259537"/>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a:extLst>
                <a:ext uri="{FF2B5EF4-FFF2-40B4-BE49-F238E27FC236}">
                  <a16:creationId xmlns:a16="http://schemas.microsoft.com/office/drawing/2014/main" id="{F5445D74-1AD6-4DE4-A779-5825CBC0C193}"/>
                </a:ext>
              </a:extLst>
            </p:cNvPr>
            <p:cNvCxnSpPr>
              <a:cxnSpLocks/>
              <a:stCxn id="148" idx="5"/>
              <a:endCxn id="147" idx="4"/>
            </p:cNvCxnSpPr>
            <p:nvPr/>
          </p:nvCxnSpPr>
          <p:spPr>
            <a:xfrm flipV="1">
              <a:off x="11345450" y="4360560"/>
              <a:ext cx="50692" cy="180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A062F0C7-8BF7-49D2-A312-FAD466919164}"/>
                </a:ext>
              </a:extLst>
            </p:cNvPr>
            <p:cNvCxnSpPr>
              <a:cxnSpLocks/>
              <a:stCxn id="149" idx="0"/>
              <a:endCxn id="148" idx="0"/>
            </p:cNvCxnSpPr>
            <p:nvPr/>
          </p:nvCxnSpPr>
          <p:spPr>
            <a:xfrm>
              <a:off x="11230711" y="4259537"/>
              <a:ext cx="82084" cy="202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EC974343-7A6E-4825-8A5E-D65A0DA6050D}"/>
                </a:ext>
              </a:extLst>
            </p:cNvPr>
            <p:cNvCxnSpPr>
              <a:cxnSpLocks/>
              <a:stCxn id="65" idx="7"/>
              <a:endCxn id="149" idx="3"/>
            </p:cNvCxnSpPr>
            <p:nvPr/>
          </p:nvCxnSpPr>
          <p:spPr>
            <a:xfrm flipV="1">
              <a:off x="11167909" y="4338374"/>
              <a:ext cx="30146" cy="90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9F48E952-3C20-40B7-8A90-DBB721593777}"/>
                </a:ext>
              </a:extLst>
            </p:cNvPr>
            <p:cNvSpPr/>
            <p:nvPr/>
          </p:nvSpPr>
          <p:spPr>
            <a:xfrm>
              <a:off x="7763633" y="4060552"/>
              <a:ext cx="589140" cy="1300297"/>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522A257A-B39E-4B8A-AA30-9D6DD293FDDA}"/>
                </a:ext>
              </a:extLst>
            </p:cNvPr>
            <p:cNvSpPr/>
            <p:nvPr/>
          </p:nvSpPr>
          <p:spPr>
            <a:xfrm>
              <a:off x="9081776" y="4060552"/>
              <a:ext cx="758789" cy="1300297"/>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C9E60D44-B771-4219-B1B9-66BB6E6C34BF}"/>
                </a:ext>
              </a:extLst>
            </p:cNvPr>
            <p:cNvSpPr/>
            <p:nvPr/>
          </p:nvSpPr>
          <p:spPr>
            <a:xfrm>
              <a:off x="10880380" y="4064593"/>
              <a:ext cx="627993" cy="1296256"/>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8" name="箭头: 下 167">
            <a:extLst>
              <a:ext uri="{FF2B5EF4-FFF2-40B4-BE49-F238E27FC236}">
                <a16:creationId xmlns:a16="http://schemas.microsoft.com/office/drawing/2014/main" id="{9C3DC67A-866E-4D9B-8B85-4ED9173DCDBC}"/>
              </a:ext>
            </a:extLst>
          </p:cNvPr>
          <p:cNvSpPr/>
          <p:nvPr/>
        </p:nvSpPr>
        <p:spPr>
          <a:xfrm>
            <a:off x="8760417" y="3567337"/>
            <a:ext cx="1448064" cy="3565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箭头连接符 171">
            <a:extLst>
              <a:ext uri="{FF2B5EF4-FFF2-40B4-BE49-F238E27FC236}">
                <a16:creationId xmlns:a16="http://schemas.microsoft.com/office/drawing/2014/main" id="{9C2B3BAD-4915-4FA1-BF5B-A361BAECE5CE}"/>
              </a:ext>
            </a:extLst>
          </p:cNvPr>
          <p:cNvCxnSpPr>
            <a:cxnSpLocks/>
            <a:stCxn id="12" idx="5"/>
          </p:cNvCxnSpPr>
          <p:nvPr/>
        </p:nvCxnSpPr>
        <p:spPr>
          <a:xfrm flipV="1">
            <a:off x="6136753" y="2797448"/>
            <a:ext cx="1845166" cy="702989"/>
          </a:xfrm>
          <a:prstGeom prst="straightConnector1">
            <a:avLst/>
          </a:prstGeom>
          <a:noFill/>
          <a:ln w="28575" cap="flat" cmpd="sng" algn="ctr">
            <a:solidFill>
              <a:srgbClr val="7F7F7F"/>
            </a:solidFill>
            <a:prstDash val="solid"/>
            <a:tailEnd type="triangle"/>
          </a:ln>
        </p:spPr>
      </p:cxnSp>
      <p:cxnSp>
        <p:nvCxnSpPr>
          <p:cNvPr id="174" name="直接箭头连接符 173">
            <a:extLst>
              <a:ext uri="{FF2B5EF4-FFF2-40B4-BE49-F238E27FC236}">
                <a16:creationId xmlns:a16="http://schemas.microsoft.com/office/drawing/2014/main" id="{520AC1DC-B785-4984-B3B0-578735CC75CC}"/>
              </a:ext>
            </a:extLst>
          </p:cNvPr>
          <p:cNvCxnSpPr>
            <a:stCxn id="34" idx="5"/>
          </p:cNvCxnSpPr>
          <p:nvPr/>
        </p:nvCxnSpPr>
        <p:spPr>
          <a:xfrm flipV="1">
            <a:off x="6136345" y="2696500"/>
            <a:ext cx="1809329" cy="482578"/>
          </a:xfrm>
          <a:prstGeom prst="straightConnector1">
            <a:avLst/>
          </a:prstGeom>
          <a:noFill/>
          <a:ln w="28575" cap="flat" cmpd="sng" algn="ctr">
            <a:solidFill>
              <a:srgbClr val="7F7F7F"/>
            </a:solidFill>
            <a:prstDash val="solid"/>
            <a:tailEnd type="triangle"/>
          </a:ln>
        </p:spPr>
      </p:cxnSp>
      <p:sp>
        <p:nvSpPr>
          <p:cNvPr id="179" name="文本框 178">
            <a:extLst>
              <a:ext uri="{FF2B5EF4-FFF2-40B4-BE49-F238E27FC236}">
                <a16:creationId xmlns:a16="http://schemas.microsoft.com/office/drawing/2014/main" id="{52BDE458-908D-4349-8966-C40ADC191F65}"/>
              </a:ext>
            </a:extLst>
          </p:cNvPr>
          <p:cNvSpPr txBox="1"/>
          <p:nvPr/>
        </p:nvSpPr>
        <p:spPr>
          <a:xfrm>
            <a:off x="7628403" y="3953314"/>
            <a:ext cx="1243973" cy="307777"/>
          </a:xfrm>
          <a:prstGeom prst="rect">
            <a:avLst/>
          </a:prstGeom>
          <a:noFill/>
        </p:spPr>
        <p:txBody>
          <a:bodyPr wrap="square" rtlCol="0">
            <a:spAutoFit/>
          </a:bodyPr>
          <a:lstStyle/>
          <a:p>
            <a:r>
              <a:rPr lang="en-US" altLang="zh-CN" sz="1400" b="1" dirty="0" err="1"/>
              <a:t>POI_id</a:t>
            </a:r>
            <a:r>
              <a:rPr lang="en-US" altLang="zh-CN" sz="1400" b="1" dirty="0"/>
              <a:t>: 230</a:t>
            </a:r>
            <a:endParaRPr lang="zh-CN" altLang="en-US" sz="1400" b="1" dirty="0"/>
          </a:p>
        </p:txBody>
      </p:sp>
      <p:sp>
        <p:nvSpPr>
          <p:cNvPr id="180" name="文本框 179">
            <a:extLst>
              <a:ext uri="{FF2B5EF4-FFF2-40B4-BE49-F238E27FC236}">
                <a16:creationId xmlns:a16="http://schemas.microsoft.com/office/drawing/2014/main" id="{A46599B9-16C3-4DD0-AEE0-9FA949179C61}"/>
              </a:ext>
            </a:extLst>
          </p:cNvPr>
          <p:cNvSpPr txBox="1"/>
          <p:nvPr/>
        </p:nvSpPr>
        <p:spPr>
          <a:xfrm>
            <a:off x="9065327" y="3955689"/>
            <a:ext cx="1243973" cy="307777"/>
          </a:xfrm>
          <a:prstGeom prst="rect">
            <a:avLst/>
          </a:prstGeom>
          <a:noFill/>
        </p:spPr>
        <p:txBody>
          <a:bodyPr wrap="square" rtlCol="0">
            <a:spAutoFit/>
          </a:bodyPr>
          <a:lstStyle/>
          <a:p>
            <a:r>
              <a:rPr lang="en-US" altLang="zh-CN" sz="1400" b="1" dirty="0" err="1"/>
              <a:t>POI_id</a:t>
            </a:r>
            <a:r>
              <a:rPr lang="en-US" altLang="zh-CN" sz="1400" b="1" dirty="0"/>
              <a:t>: 10</a:t>
            </a:r>
            <a:endParaRPr lang="zh-CN" altLang="en-US" sz="1400" b="1" dirty="0"/>
          </a:p>
        </p:txBody>
      </p:sp>
      <p:sp>
        <p:nvSpPr>
          <p:cNvPr id="181" name="文本框 180">
            <a:extLst>
              <a:ext uri="{FF2B5EF4-FFF2-40B4-BE49-F238E27FC236}">
                <a16:creationId xmlns:a16="http://schemas.microsoft.com/office/drawing/2014/main" id="{7E1DBF8B-717A-470B-8140-36786119D091}"/>
              </a:ext>
            </a:extLst>
          </p:cNvPr>
          <p:cNvSpPr txBox="1"/>
          <p:nvPr/>
        </p:nvSpPr>
        <p:spPr>
          <a:xfrm>
            <a:off x="10872848" y="3955689"/>
            <a:ext cx="1108640" cy="307777"/>
          </a:xfrm>
          <a:prstGeom prst="rect">
            <a:avLst/>
          </a:prstGeom>
          <a:noFill/>
        </p:spPr>
        <p:txBody>
          <a:bodyPr wrap="square" rtlCol="0">
            <a:spAutoFit/>
          </a:bodyPr>
          <a:lstStyle/>
          <a:p>
            <a:r>
              <a:rPr lang="en-US" altLang="zh-CN" sz="1400" b="1" dirty="0" err="1"/>
              <a:t>POI_id</a:t>
            </a:r>
            <a:r>
              <a:rPr lang="en-US" altLang="zh-CN" sz="1400" b="1" dirty="0"/>
              <a:t>: 24</a:t>
            </a:r>
            <a:endParaRPr lang="zh-CN" altLang="en-US" sz="1400" b="1" dirty="0"/>
          </a:p>
        </p:txBody>
      </p:sp>
      <p:sp>
        <p:nvSpPr>
          <p:cNvPr id="182" name="文本框 181">
            <a:extLst>
              <a:ext uri="{FF2B5EF4-FFF2-40B4-BE49-F238E27FC236}">
                <a16:creationId xmlns:a16="http://schemas.microsoft.com/office/drawing/2014/main" id="{399E034B-D129-4324-B69C-D2D9F36AA057}"/>
              </a:ext>
            </a:extLst>
          </p:cNvPr>
          <p:cNvSpPr txBox="1"/>
          <p:nvPr/>
        </p:nvSpPr>
        <p:spPr>
          <a:xfrm>
            <a:off x="7067181" y="4464516"/>
            <a:ext cx="968254" cy="307777"/>
          </a:xfrm>
          <a:prstGeom prst="rect">
            <a:avLst/>
          </a:prstGeom>
          <a:noFill/>
        </p:spPr>
        <p:txBody>
          <a:bodyPr wrap="square" rtlCol="0">
            <a:spAutoFit/>
          </a:bodyPr>
          <a:lstStyle/>
          <a:p>
            <a:r>
              <a:rPr lang="zh-CN" altLang="en-US" sz="1400" b="1" dirty="0"/>
              <a:t>北斗轨迹</a:t>
            </a:r>
          </a:p>
        </p:txBody>
      </p:sp>
      <p:sp>
        <p:nvSpPr>
          <p:cNvPr id="183" name="文本框 182">
            <a:extLst>
              <a:ext uri="{FF2B5EF4-FFF2-40B4-BE49-F238E27FC236}">
                <a16:creationId xmlns:a16="http://schemas.microsoft.com/office/drawing/2014/main" id="{065C6B3A-3929-493F-8641-1E12CF0ACEF0}"/>
              </a:ext>
            </a:extLst>
          </p:cNvPr>
          <p:cNvSpPr txBox="1"/>
          <p:nvPr/>
        </p:nvSpPr>
        <p:spPr>
          <a:xfrm>
            <a:off x="7067181" y="5070218"/>
            <a:ext cx="968254" cy="307777"/>
          </a:xfrm>
          <a:prstGeom prst="rect">
            <a:avLst/>
          </a:prstGeom>
          <a:noFill/>
        </p:spPr>
        <p:txBody>
          <a:bodyPr wrap="square" rtlCol="0">
            <a:spAutoFit/>
          </a:bodyPr>
          <a:lstStyle/>
          <a:p>
            <a:r>
              <a:rPr lang="en-US" altLang="zh-CN" sz="1400" b="1" dirty="0"/>
              <a:t>AIS</a:t>
            </a:r>
            <a:r>
              <a:rPr lang="zh-CN" altLang="en-US" sz="1400" b="1" dirty="0"/>
              <a:t>轨迹</a:t>
            </a:r>
          </a:p>
        </p:txBody>
      </p:sp>
      <p:sp>
        <p:nvSpPr>
          <p:cNvPr id="184" name="文本框 183">
            <a:extLst>
              <a:ext uri="{FF2B5EF4-FFF2-40B4-BE49-F238E27FC236}">
                <a16:creationId xmlns:a16="http://schemas.microsoft.com/office/drawing/2014/main" id="{1EDEFA89-C02C-4405-9DF2-319FCB87F0E5}"/>
              </a:ext>
            </a:extLst>
          </p:cNvPr>
          <p:cNvSpPr txBox="1"/>
          <p:nvPr/>
        </p:nvSpPr>
        <p:spPr>
          <a:xfrm>
            <a:off x="7415082" y="5733781"/>
            <a:ext cx="4441677" cy="738664"/>
          </a:xfrm>
          <a:prstGeom prst="rect">
            <a:avLst/>
          </a:prstGeom>
          <a:noFill/>
        </p:spPr>
        <p:txBody>
          <a:bodyPr wrap="square" rtlCol="0">
            <a:spAutoFit/>
          </a:bodyPr>
          <a:lstStyle/>
          <a:p>
            <a:pPr algn="just"/>
            <a:r>
              <a:rPr lang="en-US" altLang="zh-CN" sz="1400" b="1" dirty="0">
                <a:latin typeface="+mn-ea"/>
                <a:ea typeface="+mn-ea"/>
              </a:rPr>
              <a:t>2. </a:t>
            </a:r>
            <a:r>
              <a:rPr lang="zh-CN" altLang="en-US" sz="1400" b="1" dirty="0">
                <a:latin typeface="+mn-ea"/>
                <a:ea typeface="+mn-ea"/>
              </a:rPr>
              <a:t>综合精排：</a:t>
            </a:r>
            <a:r>
              <a:rPr lang="zh-CN" altLang="en-US" sz="1400" dirty="0">
                <a:latin typeface="+mn-ea"/>
                <a:ea typeface="+mn-ea"/>
              </a:rPr>
              <a:t>根据轨迹</a:t>
            </a:r>
            <a:r>
              <a:rPr lang="zh-CN" altLang="en-US" sz="1400" dirty="0">
                <a:solidFill>
                  <a:srgbClr val="C00000"/>
                </a:solidFill>
                <a:latin typeface="+mn-ea"/>
                <a:ea typeface="+mn-ea"/>
              </a:rPr>
              <a:t>进入</a:t>
            </a:r>
            <a:r>
              <a:rPr lang="zh-CN" altLang="en-US" sz="1400" dirty="0">
                <a:latin typeface="+mn-ea"/>
                <a:ea typeface="+mn-ea"/>
              </a:rPr>
              <a:t>与</a:t>
            </a:r>
            <a:r>
              <a:rPr lang="zh-CN" altLang="en-US" sz="1400" dirty="0">
                <a:solidFill>
                  <a:srgbClr val="C00000"/>
                </a:solidFill>
                <a:latin typeface="+mn-ea"/>
                <a:ea typeface="+mn-ea"/>
              </a:rPr>
              <a:t>离开</a:t>
            </a:r>
            <a:r>
              <a:rPr lang="en-US" altLang="zh-CN" sz="1400" dirty="0">
                <a:solidFill>
                  <a:srgbClr val="C00000"/>
                </a:solidFill>
                <a:latin typeface="+mn-ea"/>
                <a:ea typeface="+mn-ea"/>
              </a:rPr>
              <a:t>POI</a:t>
            </a:r>
            <a:r>
              <a:rPr lang="zh-CN" altLang="en-US" sz="1400" dirty="0">
                <a:solidFill>
                  <a:srgbClr val="C00000"/>
                </a:solidFill>
                <a:latin typeface="+mn-ea"/>
                <a:ea typeface="+mn-ea"/>
              </a:rPr>
              <a:t>点</a:t>
            </a:r>
            <a:r>
              <a:rPr lang="zh-CN" altLang="en-US" sz="1400" dirty="0">
                <a:latin typeface="+mn-ea"/>
                <a:ea typeface="+mn-ea"/>
              </a:rPr>
              <a:t>的时间，以及</a:t>
            </a:r>
            <a:r>
              <a:rPr lang="zh-CN" altLang="en-US" sz="1400" dirty="0">
                <a:solidFill>
                  <a:srgbClr val="C00000"/>
                </a:solidFill>
                <a:latin typeface="+mn-ea"/>
                <a:ea typeface="+mn-ea"/>
              </a:rPr>
              <a:t>访问的</a:t>
            </a:r>
            <a:r>
              <a:rPr lang="en-US" altLang="zh-CN" sz="1400" dirty="0">
                <a:solidFill>
                  <a:srgbClr val="C00000"/>
                </a:solidFill>
                <a:latin typeface="+mn-ea"/>
                <a:ea typeface="+mn-ea"/>
              </a:rPr>
              <a:t>POI</a:t>
            </a:r>
            <a:r>
              <a:rPr lang="zh-CN" altLang="en-US" sz="1400" dirty="0">
                <a:solidFill>
                  <a:srgbClr val="C00000"/>
                </a:solidFill>
                <a:latin typeface="+mn-ea"/>
                <a:ea typeface="+mn-ea"/>
              </a:rPr>
              <a:t>序列</a:t>
            </a:r>
            <a:r>
              <a:rPr lang="zh-CN" altLang="en-US" sz="1400" dirty="0">
                <a:latin typeface="+mn-ea"/>
                <a:ea typeface="+mn-ea"/>
              </a:rPr>
              <a:t>，对与前</a:t>
            </a:r>
            <a:r>
              <a:rPr lang="en-US" altLang="zh-CN" sz="1400" dirty="0">
                <a:latin typeface="+mn-ea"/>
                <a:ea typeface="+mn-ea"/>
              </a:rPr>
              <a:t>TOP K</a:t>
            </a:r>
            <a:r>
              <a:rPr lang="zh-CN" altLang="en-US" sz="1400" dirty="0">
                <a:latin typeface="+mn-ea"/>
                <a:ea typeface="+mn-ea"/>
              </a:rPr>
              <a:t>的轨迹进行精排，借助</a:t>
            </a:r>
            <a:r>
              <a:rPr lang="en-US" altLang="zh-CN" sz="1400" dirty="0">
                <a:latin typeface="+mn-ea"/>
                <a:ea typeface="+mn-ea"/>
              </a:rPr>
              <a:t>LCSS</a:t>
            </a:r>
            <a:r>
              <a:rPr lang="zh-CN" altLang="en-US" sz="1400" dirty="0">
                <a:latin typeface="+mn-ea"/>
                <a:ea typeface="+mn-ea"/>
              </a:rPr>
              <a:t>距离，选取前</a:t>
            </a:r>
            <a:r>
              <a:rPr lang="en-US" altLang="zh-CN" sz="1400" dirty="0">
                <a:latin typeface="+mn-ea"/>
                <a:ea typeface="+mn-ea"/>
              </a:rPr>
              <a:t>TOP 1</a:t>
            </a:r>
            <a:r>
              <a:rPr lang="zh-CN" altLang="en-US" sz="1400" dirty="0">
                <a:latin typeface="+mn-ea"/>
                <a:ea typeface="+mn-ea"/>
              </a:rPr>
              <a:t>作为匹配序列。</a:t>
            </a:r>
          </a:p>
        </p:txBody>
      </p:sp>
      <p:sp>
        <p:nvSpPr>
          <p:cNvPr id="2" name="灯片编号占位符 1">
            <a:extLst>
              <a:ext uri="{FF2B5EF4-FFF2-40B4-BE49-F238E27FC236}">
                <a16:creationId xmlns:a16="http://schemas.microsoft.com/office/drawing/2014/main" id="{AC5D4EC8-C63A-4BEC-8DD1-DE1F60226F70}"/>
              </a:ext>
            </a:extLst>
          </p:cNvPr>
          <p:cNvSpPr>
            <a:spLocks noGrp="1"/>
          </p:cNvSpPr>
          <p:nvPr>
            <p:ph type="sldNum" sz="quarter" idx="10"/>
          </p:nvPr>
        </p:nvSpPr>
        <p:spPr/>
        <p:txBody>
          <a:bodyPr/>
          <a:lstStyle/>
          <a:p>
            <a:pPr>
              <a:defRPr/>
            </a:pPr>
            <a:fld id="{448D2F9F-663C-42D7-B659-B78D1D99B89B}" type="slidenum">
              <a:rPr lang="en-US" altLang="zh-CN" smtClean="0"/>
              <a:t>34</a:t>
            </a:fld>
            <a:endParaRPr lang="en-US" altLang="zh-CN" dirty="0"/>
          </a:p>
        </p:txBody>
      </p:sp>
    </p:spTree>
    <p:extLst>
      <p:ext uri="{BB962C8B-B14F-4D97-AF65-F5344CB8AC3E}">
        <p14:creationId xmlns:p14="http://schemas.microsoft.com/office/powerpoint/2010/main" val="270861888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9FD1E28-87E2-4D86-9DDF-4AC0519C21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995" y="4027694"/>
            <a:ext cx="5495998" cy="2466000"/>
          </a:xfrm>
          <a:prstGeom prst="rect">
            <a:avLst/>
          </a:prstGeom>
        </p:spPr>
      </p:pic>
      <p:pic>
        <p:nvPicPr>
          <p:cNvPr id="17" name="图片 16">
            <a:extLst>
              <a:ext uri="{FF2B5EF4-FFF2-40B4-BE49-F238E27FC236}">
                <a16:creationId xmlns:a16="http://schemas.microsoft.com/office/drawing/2014/main" id="{7B79B6D0-72CE-49FF-BC07-F172FCBFAF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5421" y="4047153"/>
            <a:ext cx="5521676" cy="2466000"/>
          </a:xfrm>
          <a:prstGeom prst="rect">
            <a:avLst/>
          </a:prstGeom>
        </p:spPr>
      </p:pic>
      <p:pic>
        <p:nvPicPr>
          <p:cNvPr id="6" name="图片 5">
            <a:extLst>
              <a:ext uri="{FF2B5EF4-FFF2-40B4-BE49-F238E27FC236}">
                <a16:creationId xmlns:a16="http://schemas.microsoft.com/office/drawing/2014/main" id="{71D3EFB0-5BE1-415F-8B0F-4BA4B57334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6480" y="1240684"/>
            <a:ext cx="5435471" cy="2466000"/>
          </a:xfrm>
          <a:prstGeom prst="rect">
            <a:avLst/>
          </a:prstGeom>
        </p:spPr>
      </p:pic>
      <p:pic>
        <p:nvPicPr>
          <p:cNvPr id="4" name="图片 3">
            <a:extLst>
              <a:ext uri="{FF2B5EF4-FFF2-40B4-BE49-F238E27FC236}">
                <a16:creationId xmlns:a16="http://schemas.microsoft.com/office/drawing/2014/main" id="{9ACB0D60-2635-4551-864B-6A3C5974B3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034" y="1261262"/>
            <a:ext cx="5435471" cy="2466000"/>
          </a:xfrm>
          <a:prstGeom prst="rect">
            <a:avLst/>
          </a:prstGeom>
        </p:spPr>
      </p:pic>
      <p:sp>
        <p:nvSpPr>
          <p:cNvPr id="8" name="标题 7"/>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AIS</a:t>
            </a:r>
            <a:r>
              <a:rPr lang="zh-CN" altLang="en-US" dirty="0">
                <a:latin typeface="Arial" panose="020B0604020202020204" pitchFamily="34" charset="0"/>
                <a:cs typeface="Arial" panose="020B0604020202020204" pitchFamily="34" charset="0"/>
              </a:rPr>
              <a:t>与北斗轨迹匹配结果</a:t>
            </a:r>
          </a:p>
        </p:txBody>
      </p:sp>
      <p:cxnSp>
        <p:nvCxnSpPr>
          <p:cNvPr id="23" name="直接连接符 22">
            <a:extLst>
              <a:ext uri="{FF2B5EF4-FFF2-40B4-BE49-F238E27FC236}">
                <a16:creationId xmlns:a16="http://schemas.microsoft.com/office/drawing/2014/main" id="{38E5A0E2-7AE1-4675-868E-5C6E2CE84F29}"/>
              </a:ext>
            </a:extLst>
          </p:cNvPr>
          <p:cNvCxnSpPr>
            <a:cxnSpLocks/>
          </p:cNvCxnSpPr>
          <p:nvPr/>
        </p:nvCxnSpPr>
        <p:spPr>
          <a:xfrm flipV="1">
            <a:off x="407988" y="3833610"/>
            <a:ext cx="11465742" cy="2"/>
          </a:xfrm>
          <a:prstGeom prst="line">
            <a:avLst/>
          </a:prstGeom>
          <a:noFill/>
          <a:ln w="57150" cap="flat" cmpd="sng" algn="ctr">
            <a:solidFill>
              <a:srgbClr val="00B050"/>
            </a:solidFill>
            <a:prstDash val="sysDot"/>
          </a:ln>
        </p:spPr>
      </p:cxnSp>
      <p:cxnSp>
        <p:nvCxnSpPr>
          <p:cNvPr id="28" name="直接连接符 27">
            <a:extLst>
              <a:ext uri="{FF2B5EF4-FFF2-40B4-BE49-F238E27FC236}">
                <a16:creationId xmlns:a16="http://schemas.microsoft.com/office/drawing/2014/main" id="{E4A02180-4412-43B7-8922-B5757B49899C}"/>
              </a:ext>
            </a:extLst>
          </p:cNvPr>
          <p:cNvCxnSpPr>
            <a:cxnSpLocks/>
          </p:cNvCxnSpPr>
          <p:nvPr/>
        </p:nvCxnSpPr>
        <p:spPr>
          <a:xfrm>
            <a:off x="6201550" y="1268413"/>
            <a:ext cx="52917" cy="5329237"/>
          </a:xfrm>
          <a:prstGeom prst="line">
            <a:avLst/>
          </a:prstGeom>
          <a:noFill/>
          <a:ln w="57150" cap="flat" cmpd="sng" algn="ctr">
            <a:solidFill>
              <a:srgbClr val="00B050"/>
            </a:solidFill>
            <a:prstDash val="sysDot"/>
          </a:ln>
        </p:spPr>
      </p:cxnSp>
      <p:sp>
        <p:nvSpPr>
          <p:cNvPr id="33" name="文本框 32">
            <a:extLst>
              <a:ext uri="{FF2B5EF4-FFF2-40B4-BE49-F238E27FC236}">
                <a16:creationId xmlns:a16="http://schemas.microsoft.com/office/drawing/2014/main" id="{66D4CBFC-054B-4571-B306-B3FE96617C48}"/>
              </a:ext>
            </a:extLst>
          </p:cNvPr>
          <p:cNvSpPr txBox="1"/>
          <p:nvPr/>
        </p:nvSpPr>
        <p:spPr>
          <a:xfrm>
            <a:off x="810228" y="1597306"/>
            <a:ext cx="1099595" cy="307777"/>
          </a:xfrm>
          <a:prstGeom prst="rect">
            <a:avLst/>
          </a:prstGeom>
          <a:noFill/>
        </p:spPr>
        <p:txBody>
          <a:bodyPr wrap="square" rtlCol="0">
            <a:spAutoFit/>
          </a:bodyPr>
          <a:lstStyle/>
          <a:p>
            <a:r>
              <a:rPr lang="zh-CN" altLang="en-US" sz="1400" b="1" dirty="0">
                <a:solidFill>
                  <a:srgbClr val="C00000"/>
                </a:solidFill>
                <a:latin typeface="+mn-ea"/>
              </a:rPr>
              <a:t>北斗</a:t>
            </a:r>
            <a:r>
              <a:rPr lang="en-US" altLang="zh-CN" sz="1400" b="1" dirty="0">
                <a:solidFill>
                  <a:srgbClr val="C00000"/>
                </a:solidFill>
                <a:latin typeface="+mn-ea"/>
              </a:rPr>
              <a:t>Query</a:t>
            </a:r>
            <a:endParaRPr lang="zh-CN" altLang="en-US" sz="1400" b="1" dirty="0">
              <a:solidFill>
                <a:srgbClr val="C00000"/>
              </a:solidFill>
              <a:latin typeface="+mn-ea"/>
            </a:endParaRPr>
          </a:p>
        </p:txBody>
      </p:sp>
      <p:sp>
        <p:nvSpPr>
          <p:cNvPr id="34" name="文本框 33">
            <a:extLst>
              <a:ext uri="{FF2B5EF4-FFF2-40B4-BE49-F238E27FC236}">
                <a16:creationId xmlns:a16="http://schemas.microsoft.com/office/drawing/2014/main" id="{5550B30B-B51A-4638-ADCE-5477E319CE0C}"/>
              </a:ext>
            </a:extLst>
          </p:cNvPr>
          <p:cNvSpPr txBox="1"/>
          <p:nvPr/>
        </p:nvSpPr>
        <p:spPr>
          <a:xfrm>
            <a:off x="3630247" y="1597305"/>
            <a:ext cx="1288994" cy="307777"/>
          </a:xfrm>
          <a:prstGeom prst="rect">
            <a:avLst/>
          </a:prstGeom>
          <a:noFill/>
        </p:spPr>
        <p:txBody>
          <a:bodyPr wrap="square" rtlCol="0">
            <a:spAutoFit/>
          </a:bodyPr>
          <a:lstStyle/>
          <a:p>
            <a:r>
              <a:rPr lang="en-US" altLang="zh-CN" sz="1400" b="1" dirty="0">
                <a:solidFill>
                  <a:srgbClr val="C00000"/>
                </a:solidFill>
                <a:latin typeface="+mn-ea"/>
              </a:rPr>
              <a:t>AIS Match</a:t>
            </a:r>
            <a:endParaRPr lang="zh-CN" altLang="en-US" sz="1400" b="1" dirty="0">
              <a:solidFill>
                <a:srgbClr val="C00000"/>
              </a:solidFill>
              <a:latin typeface="+mn-ea"/>
            </a:endParaRPr>
          </a:p>
        </p:txBody>
      </p:sp>
      <p:sp>
        <p:nvSpPr>
          <p:cNvPr id="35" name="文本框 34">
            <a:extLst>
              <a:ext uri="{FF2B5EF4-FFF2-40B4-BE49-F238E27FC236}">
                <a16:creationId xmlns:a16="http://schemas.microsoft.com/office/drawing/2014/main" id="{1DA0F4F8-978D-4445-B300-718DB9AF3178}"/>
              </a:ext>
            </a:extLst>
          </p:cNvPr>
          <p:cNvSpPr txBox="1"/>
          <p:nvPr/>
        </p:nvSpPr>
        <p:spPr>
          <a:xfrm>
            <a:off x="675298" y="5984682"/>
            <a:ext cx="1099595" cy="307777"/>
          </a:xfrm>
          <a:prstGeom prst="rect">
            <a:avLst/>
          </a:prstGeom>
          <a:noFill/>
        </p:spPr>
        <p:txBody>
          <a:bodyPr wrap="square" rtlCol="0">
            <a:spAutoFit/>
          </a:bodyPr>
          <a:lstStyle/>
          <a:p>
            <a:r>
              <a:rPr lang="zh-CN" altLang="en-US" sz="1400" b="1" dirty="0">
                <a:solidFill>
                  <a:srgbClr val="C00000"/>
                </a:solidFill>
                <a:latin typeface="+mn-ea"/>
              </a:rPr>
              <a:t>北斗</a:t>
            </a:r>
            <a:r>
              <a:rPr lang="en-US" altLang="zh-CN" sz="1400" b="1" dirty="0">
                <a:solidFill>
                  <a:srgbClr val="C00000"/>
                </a:solidFill>
                <a:latin typeface="+mn-ea"/>
              </a:rPr>
              <a:t>Query</a:t>
            </a:r>
            <a:endParaRPr lang="zh-CN" altLang="en-US" sz="1400" b="1" dirty="0">
              <a:solidFill>
                <a:srgbClr val="C00000"/>
              </a:solidFill>
              <a:latin typeface="+mn-ea"/>
            </a:endParaRPr>
          </a:p>
        </p:txBody>
      </p:sp>
      <p:sp>
        <p:nvSpPr>
          <p:cNvPr id="36" name="文本框 35">
            <a:extLst>
              <a:ext uri="{FF2B5EF4-FFF2-40B4-BE49-F238E27FC236}">
                <a16:creationId xmlns:a16="http://schemas.microsoft.com/office/drawing/2014/main" id="{032FD292-C07E-41C3-8DAD-9F754F6382B8}"/>
              </a:ext>
            </a:extLst>
          </p:cNvPr>
          <p:cNvSpPr txBox="1"/>
          <p:nvPr/>
        </p:nvSpPr>
        <p:spPr>
          <a:xfrm>
            <a:off x="3495317" y="5984681"/>
            <a:ext cx="1288994" cy="307777"/>
          </a:xfrm>
          <a:prstGeom prst="rect">
            <a:avLst/>
          </a:prstGeom>
          <a:noFill/>
        </p:spPr>
        <p:txBody>
          <a:bodyPr wrap="square" rtlCol="0">
            <a:spAutoFit/>
          </a:bodyPr>
          <a:lstStyle/>
          <a:p>
            <a:r>
              <a:rPr lang="en-US" altLang="zh-CN" sz="1400" b="1" dirty="0">
                <a:solidFill>
                  <a:srgbClr val="C00000"/>
                </a:solidFill>
                <a:latin typeface="+mn-ea"/>
              </a:rPr>
              <a:t>AIS Match</a:t>
            </a:r>
            <a:endParaRPr lang="zh-CN" altLang="en-US" sz="1400" b="1" dirty="0">
              <a:solidFill>
                <a:srgbClr val="C00000"/>
              </a:solidFill>
              <a:latin typeface="+mn-ea"/>
            </a:endParaRPr>
          </a:p>
        </p:txBody>
      </p:sp>
      <p:sp>
        <p:nvSpPr>
          <p:cNvPr id="37" name="文本框 36">
            <a:extLst>
              <a:ext uri="{FF2B5EF4-FFF2-40B4-BE49-F238E27FC236}">
                <a16:creationId xmlns:a16="http://schemas.microsoft.com/office/drawing/2014/main" id="{EC39A8FE-E31A-44A3-A1A2-C6AAC0B077AE}"/>
              </a:ext>
            </a:extLst>
          </p:cNvPr>
          <p:cNvSpPr txBox="1"/>
          <p:nvPr/>
        </p:nvSpPr>
        <p:spPr>
          <a:xfrm>
            <a:off x="6639665" y="1595817"/>
            <a:ext cx="1099595" cy="307777"/>
          </a:xfrm>
          <a:prstGeom prst="rect">
            <a:avLst/>
          </a:prstGeom>
          <a:noFill/>
        </p:spPr>
        <p:txBody>
          <a:bodyPr wrap="square" rtlCol="0">
            <a:spAutoFit/>
          </a:bodyPr>
          <a:lstStyle/>
          <a:p>
            <a:r>
              <a:rPr lang="zh-CN" altLang="en-US" sz="1400" b="1" dirty="0">
                <a:solidFill>
                  <a:srgbClr val="C00000"/>
                </a:solidFill>
                <a:latin typeface="+mn-ea"/>
              </a:rPr>
              <a:t>北斗</a:t>
            </a:r>
            <a:r>
              <a:rPr lang="en-US" altLang="zh-CN" sz="1400" b="1" dirty="0">
                <a:solidFill>
                  <a:srgbClr val="C00000"/>
                </a:solidFill>
                <a:latin typeface="+mn-ea"/>
              </a:rPr>
              <a:t>Query</a:t>
            </a:r>
            <a:endParaRPr lang="zh-CN" altLang="en-US" sz="1400" b="1" dirty="0">
              <a:solidFill>
                <a:srgbClr val="C00000"/>
              </a:solidFill>
              <a:latin typeface="+mn-ea"/>
            </a:endParaRPr>
          </a:p>
        </p:txBody>
      </p:sp>
      <p:sp>
        <p:nvSpPr>
          <p:cNvPr id="38" name="文本框 37">
            <a:extLst>
              <a:ext uri="{FF2B5EF4-FFF2-40B4-BE49-F238E27FC236}">
                <a16:creationId xmlns:a16="http://schemas.microsoft.com/office/drawing/2014/main" id="{296E07C4-432F-4124-8774-EFC1D7E749E1}"/>
              </a:ext>
            </a:extLst>
          </p:cNvPr>
          <p:cNvSpPr txBox="1"/>
          <p:nvPr/>
        </p:nvSpPr>
        <p:spPr>
          <a:xfrm>
            <a:off x="9459684" y="1595816"/>
            <a:ext cx="1288994" cy="307777"/>
          </a:xfrm>
          <a:prstGeom prst="rect">
            <a:avLst/>
          </a:prstGeom>
          <a:noFill/>
        </p:spPr>
        <p:txBody>
          <a:bodyPr wrap="square" rtlCol="0">
            <a:spAutoFit/>
          </a:bodyPr>
          <a:lstStyle/>
          <a:p>
            <a:r>
              <a:rPr lang="en-US" altLang="zh-CN" sz="1400" b="1" dirty="0">
                <a:solidFill>
                  <a:srgbClr val="C00000"/>
                </a:solidFill>
                <a:latin typeface="+mn-ea"/>
              </a:rPr>
              <a:t>AIS Match</a:t>
            </a:r>
            <a:endParaRPr lang="zh-CN" altLang="en-US" sz="1400" b="1" dirty="0">
              <a:solidFill>
                <a:srgbClr val="C00000"/>
              </a:solidFill>
              <a:latin typeface="+mn-ea"/>
            </a:endParaRPr>
          </a:p>
        </p:txBody>
      </p:sp>
      <p:sp>
        <p:nvSpPr>
          <p:cNvPr id="39" name="文本框 38">
            <a:extLst>
              <a:ext uri="{FF2B5EF4-FFF2-40B4-BE49-F238E27FC236}">
                <a16:creationId xmlns:a16="http://schemas.microsoft.com/office/drawing/2014/main" id="{2E8BCCCA-20BB-4674-80BC-62DF1B39FD32}"/>
              </a:ext>
            </a:extLst>
          </p:cNvPr>
          <p:cNvSpPr txBox="1"/>
          <p:nvPr/>
        </p:nvSpPr>
        <p:spPr>
          <a:xfrm>
            <a:off x="6398617" y="4300451"/>
            <a:ext cx="1099595" cy="307777"/>
          </a:xfrm>
          <a:prstGeom prst="rect">
            <a:avLst/>
          </a:prstGeom>
          <a:noFill/>
        </p:spPr>
        <p:txBody>
          <a:bodyPr wrap="square" rtlCol="0">
            <a:spAutoFit/>
          </a:bodyPr>
          <a:lstStyle/>
          <a:p>
            <a:r>
              <a:rPr lang="zh-CN" altLang="en-US" sz="1400" b="1" dirty="0">
                <a:solidFill>
                  <a:srgbClr val="C00000"/>
                </a:solidFill>
                <a:latin typeface="+mn-ea"/>
              </a:rPr>
              <a:t>北斗</a:t>
            </a:r>
            <a:r>
              <a:rPr lang="en-US" altLang="zh-CN" sz="1400" b="1" dirty="0">
                <a:solidFill>
                  <a:srgbClr val="C00000"/>
                </a:solidFill>
                <a:latin typeface="+mn-ea"/>
              </a:rPr>
              <a:t>Query</a:t>
            </a:r>
            <a:endParaRPr lang="zh-CN" altLang="en-US" sz="1400" b="1" dirty="0">
              <a:solidFill>
                <a:srgbClr val="C00000"/>
              </a:solidFill>
              <a:latin typeface="+mn-ea"/>
            </a:endParaRPr>
          </a:p>
        </p:txBody>
      </p:sp>
      <p:sp>
        <p:nvSpPr>
          <p:cNvPr id="40" name="文本框 39">
            <a:extLst>
              <a:ext uri="{FF2B5EF4-FFF2-40B4-BE49-F238E27FC236}">
                <a16:creationId xmlns:a16="http://schemas.microsoft.com/office/drawing/2014/main" id="{B428B41F-D8AE-452D-82A3-1E02CD3A0B9C}"/>
              </a:ext>
            </a:extLst>
          </p:cNvPr>
          <p:cNvSpPr txBox="1"/>
          <p:nvPr/>
        </p:nvSpPr>
        <p:spPr>
          <a:xfrm>
            <a:off x="9196161" y="4292320"/>
            <a:ext cx="1288994" cy="307777"/>
          </a:xfrm>
          <a:prstGeom prst="rect">
            <a:avLst/>
          </a:prstGeom>
          <a:noFill/>
        </p:spPr>
        <p:txBody>
          <a:bodyPr wrap="square" rtlCol="0">
            <a:spAutoFit/>
          </a:bodyPr>
          <a:lstStyle/>
          <a:p>
            <a:r>
              <a:rPr lang="en-US" altLang="zh-CN" sz="1400" b="1" dirty="0">
                <a:solidFill>
                  <a:srgbClr val="C00000"/>
                </a:solidFill>
                <a:latin typeface="+mn-ea"/>
              </a:rPr>
              <a:t>AIS Match</a:t>
            </a:r>
            <a:endParaRPr lang="zh-CN" altLang="en-US" sz="1400" b="1" dirty="0">
              <a:solidFill>
                <a:srgbClr val="C00000"/>
              </a:solidFill>
              <a:latin typeface="+mn-ea"/>
            </a:endParaRPr>
          </a:p>
        </p:txBody>
      </p:sp>
      <p:sp>
        <p:nvSpPr>
          <p:cNvPr id="2" name="灯片编号占位符 1">
            <a:extLst>
              <a:ext uri="{FF2B5EF4-FFF2-40B4-BE49-F238E27FC236}">
                <a16:creationId xmlns:a16="http://schemas.microsoft.com/office/drawing/2014/main" id="{B9B3F449-481C-46FE-BBCC-7610E24689C7}"/>
              </a:ext>
            </a:extLst>
          </p:cNvPr>
          <p:cNvSpPr>
            <a:spLocks noGrp="1"/>
          </p:cNvSpPr>
          <p:nvPr>
            <p:ph type="sldNum" sz="quarter" idx="10"/>
          </p:nvPr>
        </p:nvSpPr>
        <p:spPr/>
        <p:txBody>
          <a:bodyPr/>
          <a:lstStyle/>
          <a:p>
            <a:pPr>
              <a:defRPr/>
            </a:pPr>
            <a:fld id="{448D2F9F-663C-42D7-B659-B78D1D99B89B}" type="slidenum">
              <a:rPr lang="en-US" altLang="zh-CN" smtClean="0"/>
              <a:t>35</a:t>
            </a:fld>
            <a:endParaRPr lang="en-US" altLang="zh-CN" dirty="0"/>
          </a:p>
        </p:txBody>
      </p:sp>
    </p:spTree>
    <p:extLst>
      <p:ext uri="{BB962C8B-B14F-4D97-AF65-F5344CB8AC3E}">
        <p14:creationId xmlns:p14="http://schemas.microsoft.com/office/powerpoint/2010/main" val="30234095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518FA2-CF5B-4EDE-B9DE-366391ABC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992" y="1235295"/>
            <a:ext cx="5474906" cy="2466000"/>
          </a:xfrm>
          <a:prstGeom prst="rect">
            <a:avLst/>
          </a:prstGeom>
        </p:spPr>
      </p:pic>
      <p:pic>
        <p:nvPicPr>
          <p:cNvPr id="7" name="图片 6">
            <a:extLst>
              <a:ext uri="{FF2B5EF4-FFF2-40B4-BE49-F238E27FC236}">
                <a16:creationId xmlns:a16="http://schemas.microsoft.com/office/drawing/2014/main" id="{AEEE4581-20A2-415D-AB0A-1791FEAB1D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7700" y="1256045"/>
            <a:ext cx="5474906" cy="2466000"/>
          </a:xfrm>
          <a:prstGeom prst="rect">
            <a:avLst/>
          </a:prstGeom>
        </p:spPr>
      </p:pic>
      <p:pic>
        <p:nvPicPr>
          <p:cNvPr id="10" name="图片 9">
            <a:extLst>
              <a:ext uri="{FF2B5EF4-FFF2-40B4-BE49-F238E27FC236}">
                <a16:creationId xmlns:a16="http://schemas.microsoft.com/office/drawing/2014/main" id="{E84CBF5A-6C06-4E48-83B4-EE34FF11D1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078" y="3965927"/>
            <a:ext cx="5474906" cy="2466000"/>
          </a:xfrm>
          <a:prstGeom prst="rect">
            <a:avLst/>
          </a:prstGeom>
        </p:spPr>
      </p:pic>
      <p:pic>
        <p:nvPicPr>
          <p:cNvPr id="12" name="图片 11">
            <a:extLst>
              <a:ext uri="{FF2B5EF4-FFF2-40B4-BE49-F238E27FC236}">
                <a16:creationId xmlns:a16="http://schemas.microsoft.com/office/drawing/2014/main" id="{FC1C4F17-C45C-4BA9-8E25-E0E4547138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3234" y="3965927"/>
            <a:ext cx="5490496" cy="2466000"/>
          </a:xfrm>
          <a:prstGeom prst="rect">
            <a:avLst/>
          </a:prstGeom>
        </p:spPr>
      </p:pic>
      <p:sp>
        <p:nvSpPr>
          <p:cNvPr id="8" name="标题 7"/>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AIS</a:t>
            </a:r>
            <a:r>
              <a:rPr lang="zh-CN" altLang="en-US" dirty="0">
                <a:latin typeface="Arial" panose="020B0604020202020204" pitchFamily="34" charset="0"/>
                <a:cs typeface="Arial" panose="020B0604020202020204" pitchFamily="34" charset="0"/>
              </a:rPr>
              <a:t>与北斗轨迹匹配结果</a:t>
            </a:r>
          </a:p>
        </p:txBody>
      </p:sp>
      <p:cxnSp>
        <p:nvCxnSpPr>
          <p:cNvPr id="23" name="直接连接符 22">
            <a:extLst>
              <a:ext uri="{FF2B5EF4-FFF2-40B4-BE49-F238E27FC236}">
                <a16:creationId xmlns:a16="http://schemas.microsoft.com/office/drawing/2014/main" id="{38E5A0E2-7AE1-4675-868E-5C6E2CE84F29}"/>
              </a:ext>
            </a:extLst>
          </p:cNvPr>
          <p:cNvCxnSpPr>
            <a:cxnSpLocks/>
          </p:cNvCxnSpPr>
          <p:nvPr/>
        </p:nvCxnSpPr>
        <p:spPr>
          <a:xfrm flipV="1">
            <a:off x="407988" y="3833610"/>
            <a:ext cx="11465742" cy="2"/>
          </a:xfrm>
          <a:prstGeom prst="line">
            <a:avLst/>
          </a:prstGeom>
          <a:noFill/>
          <a:ln w="57150" cap="flat" cmpd="sng" algn="ctr">
            <a:solidFill>
              <a:srgbClr val="00B050"/>
            </a:solidFill>
            <a:prstDash val="sysDot"/>
          </a:ln>
        </p:spPr>
      </p:cxnSp>
      <p:cxnSp>
        <p:nvCxnSpPr>
          <p:cNvPr id="28" name="直接连接符 27">
            <a:extLst>
              <a:ext uri="{FF2B5EF4-FFF2-40B4-BE49-F238E27FC236}">
                <a16:creationId xmlns:a16="http://schemas.microsoft.com/office/drawing/2014/main" id="{E4A02180-4412-43B7-8922-B5757B49899C}"/>
              </a:ext>
            </a:extLst>
          </p:cNvPr>
          <p:cNvCxnSpPr>
            <a:cxnSpLocks/>
          </p:cNvCxnSpPr>
          <p:nvPr/>
        </p:nvCxnSpPr>
        <p:spPr>
          <a:xfrm>
            <a:off x="6201550" y="1268413"/>
            <a:ext cx="52917" cy="5329237"/>
          </a:xfrm>
          <a:prstGeom prst="line">
            <a:avLst/>
          </a:prstGeom>
          <a:noFill/>
          <a:ln w="57150" cap="flat" cmpd="sng" algn="ctr">
            <a:solidFill>
              <a:srgbClr val="00B050"/>
            </a:solidFill>
            <a:prstDash val="sysDot"/>
          </a:ln>
        </p:spPr>
      </p:cxnSp>
      <p:sp>
        <p:nvSpPr>
          <p:cNvPr id="33" name="文本框 32">
            <a:extLst>
              <a:ext uri="{FF2B5EF4-FFF2-40B4-BE49-F238E27FC236}">
                <a16:creationId xmlns:a16="http://schemas.microsoft.com/office/drawing/2014/main" id="{66D4CBFC-054B-4571-B306-B3FE96617C48}"/>
              </a:ext>
            </a:extLst>
          </p:cNvPr>
          <p:cNvSpPr txBox="1"/>
          <p:nvPr/>
        </p:nvSpPr>
        <p:spPr>
          <a:xfrm>
            <a:off x="810228" y="3061152"/>
            <a:ext cx="1099595" cy="307777"/>
          </a:xfrm>
          <a:prstGeom prst="rect">
            <a:avLst/>
          </a:prstGeom>
          <a:noFill/>
        </p:spPr>
        <p:txBody>
          <a:bodyPr wrap="square" rtlCol="0">
            <a:spAutoFit/>
          </a:bodyPr>
          <a:lstStyle/>
          <a:p>
            <a:r>
              <a:rPr lang="zh-CN" altLang="en-US" sz="1400" b="1" dirty="0">
                <a:solidFill>
                  <a:srgbClr val="C00000"/>
                </a:solidFill>
                <a:latin typeface="+mj-ea"/>
                <a:ea typeface="+mj-ea"/>
              </a:rPr>
              <a:t>北斗</a:t>
            </a:r>
            <a:r>
              <a:rPr lang="en-US" altLang="zh-CN" sz="1400" b="1" dirty="0">
                <a:solidFill>
                  <a:srgbClr val="C00000"/>
                </a:solidFill>
                <a:latin typeface="+mj-ea"/>
                <a:ea typeface="+mj-ea"/>
              </a:rPr>
              <a:t>Query</a:t>
            </a:r>
            <a:endParaRPr lang="zh-CN" altLang="en-US" sz="1400" b="1" dirty="0">
              <a:solidFill>
                <a:srgbClr val="C00000"/>
              </a:solidFill>
              <a:latin typeface="+mj-ea"/>
              <a:ea typeface="+mj-ea"/>
            </a:endParaRPr>
          </a:p>
        </p:txBody>
      </p:sp>
      <p:sp>
        <p:nvSpPr>
          <p:cNvPr id="34" name="文本框 33">
            <a:extLst>
              <a:ext uri="{FF2B5EF4-FFF2-40B4-BE49-F238E27FC236}">
                <a16:creationId xmlns:a16="http://schemas.microsoft.com/office/drawing/2014/main" id="{5550B30B-B51A-4638-ADCE-5477E319CE0C}"/>
              </a:ext>
            </a:extLst>
          </p:cNvPr>
          <p:cNvSpPr txBox="1"/>
          <p:nvPr/>
        </p:nvSpPr>
        <p:spPr>
          <a:xfrm>
            <a:off x="3630247" y="3061151"/>
            <a:ext cx="1288994" cy="307777"/>
          </a:xfrm>
          <a:prstGeom prst="rect">
            <a:avLst/>
          </a:prstGeom>
          <a:noFill/>
        </p:spPr>
        <p:txBody>
          <a:bodyPr wrap="square" rtlCol="0">
            <a:spAutoFit/>
          </a:bodyPr>
          <a:lstStyle/>
          <a:p>
            <a:r>
              <a:rPr lang="en-US" altLang="zh-CN" sz="1400" b="1" dirty="0">
                <a:solidFill>
                  <a:srgbClr val="C00000"/>
                </a:solidFill>
                <a:latin typeface="+mn-ea"/>
              </a:rPr>
              <a:t>AIS Match</a:t>
            </a:r>
            <a:endParaRPr lang="zh-CN" altLang="en-US" sz="1400" b="1" dirty="0">
              <a:solidFill>
                <a:srgbClr val="C00000"/>
              </a:solidFill>
              <a:latin typeface="+mn-ea"/>
            </a:endParaRPr>
          </a:p>
        </p:txBody>
      </p:sp>
      <p:sp>
        <p:nvSpPr>
          <p:cNvPr id="35" name="文本框 34">
            <a:extLst>
              <a:ext uri="{FF2B5EF4-FFF2-40B4-BE49-F238E27FC236}">
                <a16:creationId xmlns:a16="http://schemas.microsoft.com/office/drawing/2014/main" id="{1DA0F4F8-978D-4445-B300-718DB9AF3178}"/>
              </a:ext>
            </a:extLst>
          </p:cNvPr>
          <p:cNvSpPr txBox="1"/>
          <p:nvPr/>
        </p:nvSpPr>
        <p:spPr>
          <a:xfrm>
            <a:off x="1972806" y="5929426"/>
            <a:ext cx="1099595" cy="307777"/>
          </a:xfrm>
          <a:prstGeom prst="rect">
            <a:avLst/>
          </a:prstGeom>
          <a:noFill/>
        </p:spPr>
        <p:txBody>
          <a:bodyPr wrap="square" rtlCol="0">
            <a:spAutoFit/>
          </a:bodyPr>
          <a:lstStyle/>
          <a:p>
            <a:r>
              <a:rPr lang="zh-CN" altLang="en-US" sz="1400" b="1" dirty="0">
                <a:solidFill>
                  <a:srgbClr val="C00000"/>
                </a:solidFill>
                <a:latin typeface="+mj-ea"/>
                <a:ea typeface="+mj-ea"/>
              </a:rPr>
              <a:t>北斗</a:t>
            </a:r>
            <a:r>
              <a:rPr lang="en-US" altLang="zh-CN" sz="1400" b="1" dirty="0">
                <a:solidFill>
                  <a:srgbClr val="C00000"/>
                </a:solidFill>
                <a:latin typeface="+mj-ea"/>
                <a:ea typeface="+mj-ea"/>
              </a:rPr>
              <a:t>Query</a:t>
            </a:r>
            <a:endParaRPr lang="zh-CN" altLang="en-US" sz="1400" b="1" dirty="0">
              <a:solidFill>
                <a:srgbClr val="C00000"/>
              </a:solidFill>
              <a:latin typeface="+mj-ea"/>
              <a:ea typeface="+mj-ea"/>
            </a:endParaRPr>
          </a:p>
        </p:txBody>
      </p:sp>
      <p:sp>
        <p:nvSpPr>
          <p:cNvPr id="36" name="文本框 35">
            <a:extLst>
              <a:ext uri="{FF2B5EF4-FFF2-40B4-BE49-F238E27FC236}">
                <a16:creationId xmlns:a16="http://schemas.microsoft.com/office/drawing/2014/main" id="{032FD292-C07E-41C3-8DAD-9F754F6382B8}"/>
              </a:ext>
            </a:extLst>
          </p:cNvPr>
          <p:cNvSpPr txBox="1"/>
          <p:nvPr/>
        </p:nvSpPr>
        <p:spPr>
          <a:xfrm>
            <a:off x="4594128" y="5946327"/>
            <a:ext cx="1288994" cy="307777"/>
          </a:xfrm>
          <a:prstGeom prst="rect">
            <a:avLst/>
          </a:prstGeom>
          <a:noFill/>
        </p:spPr>
        <p:txBody>
          <a:bodyPr wrap="square" rtlCol="0">
            <a:spAutoFit/>
          </a:bodyPr>
          <a:lstStyle/>
          <a:p>
            <a:r>
              <a:rPr lang="en-US" altLang="zh-CN" sz="1400" b="1" dirty="0">
                <a:solidFill>
                  <a:srgbClr val="C00000"/>
                </a:solidFill>
                <a:latin typeface="+mn-ea"/>
              </a:rPr>
              <a:t>AIS Match</a:t>
            </a:r>
            <a:endParaRPr lang="zh-CN" altLang="en-US" sz="1400" b="1" dirty="0">
              <a:solidFill>
                <a:srgbClr val="C00000"/>
              </a:solidFill>
              <a:latin typeface="+mn-ea"/>
            </a:endParaRPr>
          </a:p>
        </p:txBody>
      </p:sp>
      <p:sp>
        <p:nvSpPr>
          <p:cNvPr id="37" name="文本框 36">
            <a:extLst>
              <a:ext uri="{FF2B5EF4-FFF2-40B4-BE49-F238E27FC236}">
                <a16:creationId xmlns:a16="http://schemas.microsoft.com/office/drawing/2014/main" id="{EC39A8FE-E31A-44A3-A1A2-C6AAC0B077AE}"/>
              </a:ext>
            </a:extLst>
          </p:cNvPr>
          <p:cNvSpPr txBox="1"/>
          <p:nvPr/>
        </p:nvSpPr>
        <p:spPr>
          <a:xfrm>
            <a:off x="6246223" y="3393518"/>
            <a:ext cx="1099595" cy="307777"/>
          </a:xfrm>
          <a:prstGeom prst="rect">
            <a:avLst/>
          </a:prstGeom>
          <a:noFill/>
        </p:spPr>
        <p:txBody>
          <a:bodyPr wrap="square" rtlCol="0">
            <a:spAutoFit/>
          </a:bodyPr>
          <a:lstStyle/>
          <a:p>
            <a:r>
              <a:rPr lang="zh-CN" altLang="en-US" sz="1400" b="1" dirty="0">
                <a:solidFill>
                  <a:srgbClr val="C00000"/>
                </a:solidFill>
                <a:latin typeface="+mj-ea"/>
                <a:ea typeface="+mj-ea"/>
              </a:rPr>
              <a:t>北斗</a:t>
            </a:r>
            <a:r>
              <a:rPr lang="en-US" altLang="zh-CN" sz="1400" b="1" dirty="0">
                <a:solidFill>
                  <a:srgbClr val="C00000"/>
                </a:solidFill>
                <a:latin typeface="+mj-ea"/>
                <a:ea typeface="+mj-ea"/>
              </a:rPr>
              <a:t>Query</a:t>
            </a:r>
            <a:endParaRPr lang="zh-CN" altLang="en-US" sz="1400" b="1" dirty="0">
              <a:solidFill>
                <a:srgbClr val="C00000"/>
              </a:solidFill>
              <a:latin typeface="+mj-ea"/>
              <a:ea typeface="+mj-ea"/>
            </a:endParaRPr>
          </a:p>
        </p:txBody>
      </p:sp>
      <p:sp>
        <p:nvSpPr>
          <p:cNvPr id="38" name="文本框 37">
            <a:extLst>
              <a:ext uri="{FF2B5EF4-FFF2-40B4-BE49-F238E27FC236}">
                <a16:creationId xmlns:a16="http://schemas.microsoft.com/office/drawing/2014/main" id="{296E07C4-432F-4124-8774-EFC1D7E749E1}"/>
              </a:ext>
            </a:extLst>
          </p:cNvPr>
          <p:cNvSpPr txBox="1"/>
          <p:nvPr/>
        </p:nvSpPr>
        <p:spPr>
          <a:xfrm>
            <a:off x="9253380" y="3366188"/>
            <a:ext cx="1288994" cy="307777"/>
          </a:xfrm>
          <a:prstGeom prst="rect">
            <a:avLst/>
          </a:prstGeom>
          <a:noFill/>
        </p:spPr>
        <p:txBody>
          <a:bodyPr wrap="square" rtlCol="0">
            <a:spAutoFit/>
          </a:bodyPr>
          <a:lstStyle/>
          <a:p>
            <a:r>
              <a:rPr lang="en-US" altLang="zh-CN" sz="1400" b="1" dirty="0">
                <a:solidFill>
                  <a:srgbClr val="C00000"/>
                </a:solidFill>
                <a:latin typeface="+mn-ea"/>
              </a:rPr>
              <a:t>AIS Match</a:t>
            </a:r>
            <a:endParaRPr lang="zh-CN" altLang="en-US" sz="1400" b="1" dirty="0">
              <a:solidFill>
                <a:srgbClr val="C00000"/>
              </a:solidFill>
              <a:latin typeface="+mn-ea"/>
            </a:endParaRPr>
          </a:p>
        </p:txBody>
      </p:sp>
      <p:sp>
        <p:nvSpPr>
          <p:cNvPr id="39" name="文本框 38">
            <a:extLst>
              <a:ext uri="{FF2B5EF4-FFF2-40B4-BE49-F238E27FC236}">
                <a16:creationId xmlns:a16="http://schemas.microsoft.com/office/drawing/2014/main" id="{2E8BCCCA-20BB-4674-80BC-62DF1B39FD32}"/>
              </a:ext>
            </a:extLst>
          </p:cNvPr>
          <p:cNvSpPr txBox="1"/>
          <p:nvPr/>
        </p:nvSpPr>
        <p:spPr>
          <a:xfrm>
            <a:off x="6427939" y="5816220"/>
            <a:ext cx="1099595" cy="307777"/>
          </a:xfrm>
          <a:prstGeom prst="rect">
            <a:avLst/>
          </a:prstGeom>
          <a:noFill/>
        </p:spPr>
        <p:txBody>
          <a:bodyPr wrap="square" rtlCol="0">
            <a:spAutoFit/>
          </a:bodyPr>
          <a:lstStyle/>
          <a:p>
            <a:r>
              <a:rPr lang="zh-CN" altLang="en-US" sz="1400" b="1" dirty="0">
                <a:solidFill>
                  <a:srgbClr val="C00000"/>
                </a:solidFill>
                <a:latin typeface="+mj-ea"/>
                <a:ea typeface="+mj-ea"/>
              </a:rPr>
              <a:t>北斗</a:t>
            </a:r>
            <a:r>
              <a:rPr lang="en-US" altLang="zh-CN" sz="1400" b="1" dirty="0">
                <a:solidFill>
                  <a:srgbClr val="C00000"/>
                </a:solidFill>
                <a:latin typeface="+mj-ea"/>
                <a:ea typeface="+mj-ea"/>
              </a:rPr>
              <a:t>Query</a:t>
            </a:r>
            <a:endParaRPr lang="zh-CN" altLang="en-US" sz="1400" b="1" dirty="0">
              <a:solidFill>
                <a:srgbClr val="C00000"/>
              </a:solidFill>
              <a:latin typeface="+mj-ea"/>
              <a:ea typeface="+mj-ea"/>
            </a:endParaRPr>
          </a:p>
        </p:txBody>
      </p:sp>
      <p:sp>
        <p:nvSpPr>
          <p:cNvPr id="40" name="文本框 39">
            <a:extLst>
              <a:ext uri="{FF2B5EF4-FFF2-40B4-BE49-F238E27FC236}">
                <a16:creationId xmlns:a16="http://schemas.microsoft.com/office/drawing/2014/main" id="{B428B41F-D8AE-452D-82A3-1E02CD3A0B9C}"/>
              </a:ext>
            </a:extLst>
          </p:cNvPr>
          <p:cNvSpPr txBox="1"/>
          <p:nvPr/>
        </p:nvSpPr>
        <p:spPr>
          <a:xfrm>
            <a:off x="9253380" y="5838569"/>
            <a:ext cx="1288994" cy="307777"/>
          </a:xfrm>
          <a:prstGeom prst="rect">
            <a:avLst/>
          </a:prstGeom>
          <a:noFill/>
        </p:spPr>
        <p:txBody>
          <a:bodyPr wrap="square" rtlCol="0">
            <a:spAutoFit/>
          </a:bodyPr>
          <a:lstStyle/>
          <a:p>
            <a:r>
              <a:rPr lang="en-US" altLang="zh-CN" sz="1400" b="1" dirty="0">
                <a:solidFill>
                  <a:srgbClr val="C00000"/>
                </a:solidFill>
                <a:latin typeface="+mn-ea"/>
              </a:rPr>
              <a:t>AIS Match</a:t>
            </a:r>
            <a:endParaRPr lang="zh-CN" altLang="en-US" sz="1400" b="1" dirty="0">
              <a:solidFill>
                <a:srgbClr val="C00000"/>
              </a:solidFill>
              <a:latin typeface="+mn-ea"/>
            </a:endParaRPr>
          </a:p>
        </p:txBody>
      </p:sp>
      <p:sp>
        <p:nvSpPr>
          <p:cNvPr id="2" name="灯片编号占位符 1">
            <a:extLst>
              <a:ext uri="{FF2B5EF4-FFF2-40B4-BE49-F238E27FC236}">
                <a16:creationId xmlns:a16="http://schemas.microsoft.com/office/drawing/2014/main" id="{2FE8D3A5-FE2D-4208-9E62-FC4A7C9813FC}"/>
              </a:ext>
            </a:extLst>
          </p:cNvPr>
          <p:cNvSpPr>
            <a:spLocks noGrp="1"/>
          </p:cNvSpPr>
          <p:nvPr>
            <p:ph type="sldNum" sz="quarter" idx="10"/>
          </p:nvPr>
        </p:nvSpPr>
        <p:spPr/>
        <p:txBody>
          <a:bodyPr/>
          <a:lstStyle/>
          <a:p>
            <a:pPr>
              <a:defRPr/>
            </a:pPr>
            <a:fld id="{448D2F9F-663C-42D7-B659-B78D1D99B89B}" type="slidenum">
              <a:rPr lang="en-US" altLang="zh-CN" smtClean="0"/>
              <a:t>36</a:t>
            </a:fld>
            <a:endParaRPr lang="en-US" altLang="zh-CN" dirty="0"/>
          </a:p>
        </p:txBody>
      </p:sp>
    </p:spTree>
    <p:extLst>
      <p:ext uri="{BB962C8B-B14F-4D97-AF65-F5344CB8AC3E}">
        <p14:creationId xmlns:p14="http://schemas.microsoft.com/office/powerpoint/2010/main" val="7473338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机器学习解决方案</a:t>
            </a:r>
          </a:p>
        </p:txBody>
      </p:sp>
      <p:grpSp>
        <p:nvGrpSpPr>
          <p:cNvPr id="17" name="组合 16">
            <a:extLst>
              <a:ext uri="{FF2B5EF4-FFF2-40B4-BE49-F238E27FC236}">
                <a16:creationId xmlns:a16="http://schemas.microsoft.com/office/drawing/2014/main" id="{DEE54226-40D4-400C-83A9-3DA8E553646F}"/>
              </a:ext>
            </a:extLst>
          </p:cNvPr>
          <p:cNvGrpSpPr/>
          <p:nvPr/>
        </p:nvGrpSpPr>
        <p:grpSpPr>
          <a:xfrm>
            <a:off x="6793964" y="1356431"/>
            <a:ext cx="2064073" cy="987295"/>
            <a:chOff x="8251692" y="1565522"/>
            <a:chExt cx="2069598" cy="987295"/>
          </a:xfrm>
        </p:grpSpPr>
        <p:sp>
          <p:nvSpPr>
            <p:cNvPr id="18" name="矩形: 圆角 17">
              <a:extLst>
                <a:ext uri="{FF2B5EF4-FFF2-40B4-BE49-F238E27FC236}">
                  <a16:creationId xmlns:a16="http://schemas.microsoft.com/office/drawing/2014/main" id="{529AE83D-CCD4-4CD3-9C6A-5B9D00C4EFD6}"/>
                </a:ext>
              </a:extLst>
            </p:cNvPr>
            <p:cNvSpPr/>
            <p:nvPr/>
          </p:nvSpPr>
          <p:spPr>
            <a:xfrm>
              <a:off x="8251693" y="1901850"/>
              <a:ext cx="2069597" cy="650967"/>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rgbClr val="C00000"/>
                  </a:solidFill>
                </a:rPr>
                <a:t>修复异常的轨迹点；修复异常的传感器读数。</a:t>
              </a:r>
            </a:p>
          </p:txBody>
        </p:sp>
        <p:sp>
          <p:nvSpPr>
            <p:cNvPr id="19" name="矩形: 圆角 18">
              <a:extLst>
                <a:ext uri="{FF2B5EF4-FFF2-40B4-BE49-F238E27FC236}">
                  <a16:creationId xmlns:a16="http://schemas.microsoft.com/office/drawing/2014/main" id="{96C981B4-FD16-474D-A91B-F2DF6D220D5D}"/>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C00000"/>
                  </a:solidFill>
                </a:rPr>
                <a:t>数据清洗</a:t>
              </a:r>
            </a:p>
          </p:txBody>
        </p:sp>
      </p:grpSp>
      <p:sp>
        <p:nvSpPr>
          <p:cNvPr id="2" name="圆柱形 1">
            <a:extLst>
              <a:ext uri="{FF2B5EF4-FFF2-40B4-BE49-F238E27FC236}">
                <a16:creationId xmlns:a16="http://schemas.microsoft.com/office/drawing/2014/main" id="{304A278D-FC4B-4D2D-ADFD-0D54329890EA}"/>
              </a:ext>
            </a:extLst>
          </p:cNvPr>
          <p:cNvSpPr/>
          <p:nvPr/>
        </p:nvSpPr>
        <p:spPr>
          <a:xfrm>
            <a:off x="9329829" y="1487583"/>
            <a:ext cx="1215342" cy="780306"/>
          </a:xfrm>
          <a:prstGeom prst="can">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渔船轨迹数据库</a:t>
            </a:r>
          </a:p>
        </p:txBody>
      </p:sp>
      <p:grpSp>
        <p:nvGrpSpPr>
          <p:cNvPr id="21" name="组合 20">
            <a:extLst>
              <a:ext uri="{FF2B5EF4-FFF2-40B4-BE49-F238E27FC236}">
                <a16:creationId xmlns:a16="http://schemas.microsoft.com/office/drawing/2014/main" id="{D55CCBD1-E8F1-4F14-B3BF-BEF0BC4F4667}"/>
              </a:ext>
            </a:extLst>
          </p:cNvPr>
          <p:cNvGrpSpPr/>
          <p:nvPr/>
        </p:nvGrpSpPr>
        <p:grpSpPr>
          <a:xfrm>
            <a:off x="6793965" y="2642470"/>
            <a:ext cx="2064073" cy="972688"/>
            <a:chOff x="8251692" y="1565522"/>
            <a:chExt cx="2069598" cy="972688"/>
          </a:xfrm>
        </p:grpSpPr>
        <p:sp>
          <p:nvSpPr>
            <p:cNvPr id="22" name="矩形: 圆角 21">
              <a:extLst>
                <a:ext uri="{FF2B5EF4-FFF2-40B4-BE49-F238E27FC236}">
                  <a16:creationId xmlns:a16="http://schemas.microsoft.com/office/drawing/2014/main" id="{7C4334B0-917E-4229-ADC3-687E3C6359CF}"/>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rgbClr val="C00000"/>
                  </a:solidFill>
                </a:rPr>
                <a:t>通过聚类方法，挖掘地理上的</a:t>
              </a:r>
              <a:r>
                <a:rPr lang="en-US" altLang="zh-CN" sz="1400" dirty="0">
                  <a:solidFill>
                    <a:srgbClr val="C00000"/>
                  </a:solidFill>
                </a:rPr>
                <a:t>POI</a:t>
              </a:r>
              <a:r>
                <a:rPr lang="zh-CN" altLang="en-US" sz="1400" dirty="0">
                  <a:solidFill>
                    <a:srgbClr val="C00000"/>
                  </a:solidFill>
                </a:rPr>
                <a:t>信息。</a:t>
              </a:r>
            </a:p>
          </p:txBody>
        </p:sp>
        <p:sp>
          <p:nvSpPr>
            <p:cNvPr id="23" name="矩形: 圆角 22">
              <a:extLst>
                <a:ext uri="{FF2B5EF4-FFF2-40B4-BE49-F238E27FC236}">
                  <a16:creationId xmlns:a16="http://schemas.microsoft.com/office/drawing/2014/main" id="{D69516AE-6CE6-4473-9C3D-58D170905AED}"/>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C00000"/>
                  </a:solidFill>
                </a:rPr>
                <a:t>轨迹数据的</a:t>
              </a:r>
              <a:r>
                <a:rPr lang="en-US" altLang="zh-CN" sz="1400" b="1" dirty="0">
                  <a:solidFill>
                    <a:srgbClr val="C00000"/>
                  </a:solidFill>
                </a:rPr>
                <a:t>POI</a:t>
              </a:r>
              <a:r>
                <a:rPr lang="zh-CN" altLang="en-US" sz="1400" b="1" dirty="0">
                  <a:solidFill>
                    <a:srgbClr val="C00000"/>
                  </a:solidFill>
                </a:rPr>
                <a:t>挖掘</a:t>
              </a:r>
            </a:p>
          </p:txBody>
        </p:sp>
      </p:grpSp>
      <p:grpSp>
        <p:nvGrpSpPr>
          <p:cNvPr id="24" name="组合 23">
            <a:extLst>
              <a:ext uri="{FF2B5EF4-FFF2-40B4-BE49-F238E27FC236}">
                <a16:creationId xmlns:a16="http://schemas.microsoft.com/office/drawing/2014/main" id="{F0FCD459-E721-46E5-B04C-79AF502EA3E0}"/>
              </a:ext>
            </a:extLst>
          </p:cNvPr>
          <p:cNvGrpSpPr/>
          <p:nvPr/>
        </p:nvGrpSpPr>
        <p:grpSpPr>
          <a:xfrm>
            <a:off x="8814067" y="4028723"/>
            <a:ext cx="2064073" cy="972688"/>
            <a:chOff x="8251692" y="1565522"/>
            <a:chExt cx="2069598" cy="972688"/>
          </a:xfrm>
        </p:grpSpPr>
        <p:sp>
          <p:nvSpPr>
            <p:cNvPr id="25" name="矩形: 圆角 24">
              <a:extLst>
                <a:ext uri="{FF2B5EF4-FFF2-40B4-BE49-F238E27FC236}">
                  <a16:creationId xmlns:a16="http://schemas.microsoft.com/office/drawing/2014/main" id="{D68A0F03-F717-4BF9-B428-2B4C31DA3543}"/>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结合先期数据探索，构造轨迹的统计特征。</a:t>
              </a:r>
              <a:endParaRPr lang="zh-CN" altLang="en-US" sz="1400" dirty="0">
                <a:solidFill>
                  <a:srgbClr val="C00000"/>
                </a:solidFill>
              </a:endParaRPr>
            </a:p>
          </p:txBody>
        </p:sp>
        <p:sp>
          <p:nvSpPr>
            <p:cNvPr id="26" name="矩形: 圆角 25">
              <a:extLst>
                <a:ext uri="{FF2B5EF4-FFF2-40B4-BE49-F238E27FC236}">
                  <a16:creationId xmlns:a16="http://schemas.microsoft.com/office/drawing/2014/main" id="{3D8A5367-6DB3-4810-8003-ABA6AA4C83C1}"/>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基础轨迹统计信息挖掘</a:t>
              </a:r>
            </a:p>
          </p:txBody>
        </p:sp>
      </p:grpSp>
      <p:grpSp>
        <p:nvGrpSpPr>
          <p:cNvPr id="27" name="组合 26">
            <a:extLst>
              <a:ext uri="{FF2B5EF4-FFF2-40B4-BE49-F238E27FC236}">
                <a16:creationId xmlns:a16="http://schemas.microsoft.com/office/drawing/2014/main" id="{3E2A76F5-1F77-435D-AB6E-0676216C6624}"/>
              </a:ext>
            </a:extLst>
          </p:cNvPr>
          <p:cNvGrpSpPr/>
          <p:nvPr/>
        </p:nvGrpSpPr>
        <p:grpSpPr>
          <a:xfrm>
            <a:off x="6367962" y="4028723"/>
            <a:ext cx="2064073" cy="972688"/>
            <a:chOff x="8251692" y="1565522"/>
            <a:chExt cx="2069598" cy="972688"/>
          </a:xfrm>
        </p:grpSpPr>
        <p:sp>
          <p:nvSpPr>
            <p:cNvPr id="28" name="矩形: 圆角 27">
              <a:extLst>
                <a:ext uri="{FF2B5EF4-FFF2-40B4-BE49-F238E27FC236}">
                  <a16:creationId xmlns:a16="http://schemas.microsoft.com/office/drawing/2014/main" id="{C27BE870-DACC-4FF7-AD6F-5A22C7B8E293}"/>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rgbClr val="C00000"/>
                  </a:solidFill>
                </a:rPr>
                <a:t>通过无监督算法，挖掘轨迹的时序性特征。</a:t>
              </a:r>
            </a:p>
          </p:txBody>
        </p:sp>
        <p:sp>
          <p:nvSpPr>
            <p:cNvPr id="29" name="矩形: 圆角 28">
              <a:extLst>
                <a:ext uri="{FF2B5EF4-FFF2-40B4-BE49-F238E27FC236}">
                  <a16:creationId xmlns:a16="http://schemas.microsoft.com/office/drawing/2014/main" id="{64AF2E9E-0957-46D2-A41F-C8FA7F6864A4}"/>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C00000"/>
                  </a:solidFill>
                </a:rPr>
                <a:t>轨迹时序信息挖掘</a:t>
              </a:r>
            </a:p>
          </p:txBody>
        </p:sp>
      </p:grpSp>
      <p:grpSp>
        <p:nvGrpSpPr>
          <p:cNvPr id="30" name="组合 29">
            <a:extLst>
              <a:ext uri="{FF2B5EF4-FFF2-40B4-BE49-F238E27FC236}">
                <a16:creationId xmlns:a16="http://schemas.microsoft.com/office/drawing/2014/main" id="{6077FA81-5B32-4F4C-89CB-3EF61D7784C6}"/>
              </a:ext>
            </a:extLst>
          </p:cNvPr>
          <p:cNvGrpSpPr/>
          <p:nvPr/>
        </p:nvGrpSpPr>
        <p:grpSpPr>
          <a:xfrm>
            <a:off x="7648247" y="5414977"/>
            <a:ext cx="2064073" cy="972688"/>
            <a:chOff x="8251692" y="1565522"/>
            <a:chExt cx="2069598" cy="972688"/>
          </a:xfrm>
        </p:grpSpPr>
        <p:sp>
          <p:nvSpPr>
            <p:cNvPr id="31" name="矩形: 圆角 30">
              <a:extLst>
                <a:ext uri="{FF2B5EF4-FFF2-40B4-BE49-F238E27FC236}">
                  <a16:creationId xmlns:a16="http://schemas.microsoft.com/office/drawing/2014/main" id="{531F47B3-50D8-415A-BDB9-C7329D375FC1}"/>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利用监督学习算法，训练轨迹分类模型。</a:t>
              </a:r>
              <a:endParaRPr lang="zh-CN" altLang="en-US" sz="1400" dirty="0">
                <a:solidFill>
                  <a:srgbClr val="C00000"/>
                </a:solidFill>
              </a:endParaRPr>
            </a:p>
          </p:txBody>
        </p:sp>
        <p:sp>
          <p:nvSpPr>
            <p:cNvPr id="32" name="矩形: 圆角 31">
              <a:extLst>
                <a:ext uri="{FF2B5EF4-FFF2-40B4-BE49-F238E27FC236}">
                  <a16:creationId xmlns:a16="http://schemas.microsoft.com/office/drawing/2014/main" id="{7302B0B6-125D-460F-8CB8-254C784F85AC}"/>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轨迹分类模型训练</a:t>
              </a:r>
            </a:p>
          </p:txBody>
        </p:sp>
      </p:grpSp>
      <p:sp>
        <p:nvSpPr>
          <p:cNvPr id="36" name="圆柱形 35">
            <a:extLst>
              <a:ext uri="{FF2B5EF4-FFF2-40B4-BE49-F238E27FC236}">
                <a16:creationId xmlns:a16="http://schemas.microsoft.com/office/drawing/2014/main" id="{BBE994CE-E56D-433D-95FC-411EF6914D89}"/>
              </a:ext>
            </a:extLst>
          </p:cNvPr>
          <p:cNvSpPr/>
          <p:nvPr/>
        </p:nvSpPr>
        <p:spPr>
          <a:xfrm>
            <a:off x="9329829" y="2741914"/>
            <a:ext cx="1215342" cy="780306"/>
          </a:xfrm>
          <a:prstGeom prst="can">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POIs</a:t>
            </a:r>
            <a:r>
              <a:rPr lang="zh-CN" altLang="en-US" sz="1400" b="1" dirty="0">
                <a:solidFill>
                  <a:schemeClr val="tx1"/>
                </a:solidFill>
              </a:rPr>
              <a:t>数据库</a:t>
            </a:r>
          </a:p>
        </p:txBody>
      </p:sp>
      <p:sp>
        <p:nvSpPr>
          <p:cNvPr id="3" name="箭头: 左 2">
            <a:extLst>
              <a:ext uri="{FF2B5EF4-FFF2-40B4-BE49-F238E27FC236}">
                <a16:creationId xmlns:a16="http://schemas.microsoft.com/office/drawing/2014/main" id="{180004B0-FF2E-4AFB-A390-38AAD1D65281}"/>
              </a:ext>
            </a:extLst>
          </p:cNvPr>
          <p:cNvSpPr/>
          <p:nvPr/>
        </p:nvSpPr>
        <p:spPr>
          <a:xfrm>
            <a:off x="8814066" y="1785975"/>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FEF83612-22B4-4337-B7FE-5187DC120E08}"/>
              </a:ext>
            </a:extLst>
          </p:cNvPr>
          <p:cNvCxnSpPr>
            <a:stCxn id="18" idx="2"/>
            <a:endCxn id="23" idx="0"/>
          </p:cNvCxnSpPr>
          <p:nvPr/>
        </p:nvCxnSpPr>
        <p:spPr>
          <a:xfrm>
            <a:off x="7826001" y="2343726"/>
            <a:ext cx="0" cy="298744"/>
          </a:xfrm>
          <a:prstGeom prst="straightConnector1">
            <a:avLst/>
          </a:prstGeom>
          <a:noFill/>
          <a:ln w="38100" cap="flat" cmpd="sng" algn="ctr">
            <a:solidFill>
              <a:srgbClr val="80B94D"/>
            </a:solidFill>
            <a:prstDash val="solid"/>
            <a:tailEnd type="triangle"/>
          </a:ln>
        </p:spPr>
      </p:cxnSp>
      <p:cxnSp>
        <p:nvCxnSpPr>
          <p:cNvPr id="37" name="直接箭头连接符 36">
            <a:extLst>
              <a:ext uri="{FF2B5EF4-FFF2-40B4-BE49-F238E27FC236}">
                <a16:creationId xmlns:a16="http://schemas.microsoft.com/office/drawing/2014/main" id="{0F925923-5AB3-4CE5-89D9-5EC5036C1DEA}"/>
              </a:ext>
            </a:extLst>
          </p:cNvPr>
          <p:cNvCxnSpPr>
            <a:cxnSpLocks/>
            <a:stCxn id="22" idx="2"/>
            <a:endCxn id="29" idx="0"/>
          </p:cNvCxnSpPr>
          <p:nvPr/>
        </p:nvCxnSpPr>
        <p:spPr>
          <a:xfrm flipH="1">
            <a:off x="7399998" y="3615158"/>
            <a:ext cx="426004" cy="413565"/>
          </a:xfrm>
          <a:prstGeom prst="straightConnector1">
            <a:avLst/>
          </a:prstGeom>
          <a:noFill/>
          <a:ln w="38100" cap="flat" cmpd="sng" algn="ctr">
            <a:solidFill>
              <a:srgbClr val="80B94D"/>
            </a:solidFill>
            <a:prstDash val="solid"/>
            <a:tailEnd type="triangle"/>
          </a:ln>
        </p:spPr>
      </p:cxnSp>
      <p:cxnSp>
        <p:nvCxnSpPr>
          <p:cNvPr id="39" name="直接箭头连接符 38">
            <a:extLst>
              <a:ext uri="{FF2B5EF4-FFF2-40B4-BE49-F238E27FC236}">
                <a16:creationId xmlns:a16="http://schemas.microsoft.com/office/drawing/2014/main" id="{094987DF-CE2A-4778-A588-309D2D890838}"/>
              </a:ext>
            </a:extLst>
          </p:cNvPr>
          <p:cNvCxnSpPr>
            <a:cxnSpLocks/>
            <a:stCxn id="22" idx="2"/>
            <a:endCxn id="26" idx="0"/>
          </p:cNvCxnSpPr>
          <p:nvPr/>
        </p:nvCxnSpPr>
        <p:spPr>
          <a:xfrm>
            <a:off x="7826002" y="3615158"/>
            <a:ext cx="2020101" cy="413565"/>
          </a:xfrm>
          <a:prstGeom prst="straightConnector1">
            <a:avLst/>
          </a:prstGeom>
          <a:noFill/>
          <a:ln w="38100" cap="flat" cmpd="sng" algn="ctr">
            <a:solidFill>
              <a:srgbClr val="80B94D"/>
            </a:solidFill>
            <a:prstDash val="solid"/>
            <a:tailEnd type="triangle"/>
          </a:ln>
        </p:spPr>
      </p:cxnSp>
      <p:cxnSp>
        <p:nvCxnSpPr>
          <p:cNvPr id="42" name="直接箭头连接符 41">
            <a:extLst>
              <a:ext uri="{FF2B5EF4-FFF2-40B4-BE49-F238E27FC236}">
                <a16:creationId xmlns:a16="http://schemas.microsoft.com/office/drawing/2014/main" id="{44CCC1C9-5940-44BC-A062-1BC158881303}"/>
              </a:ext>
            </a:extLst>
          </p:cNvPr>
          <p:cNvCxnSpPr>
            <a:cxnSpLocks/>
            <a:stCxn id="28" idx="2"/>
            <a:endCxn id="32" idx="0"/>
          </p:cNvCxnSpPr>
          <p:nvPr/>
        </p:nvCxnSpPr>
        <p:spPr>
          <a:xfrm>
            <a:off x="7399999" y="5001411"/>
            <a:ext cx="1280284" cy="413566"/>
          </a:xfrm>
          <a:prstGeom prst="straightConnector1">
            <a:avLst/>
          </a:prstGeom>
          <a:noFill/>
          <a:ln w="38100" cap="flat" cmpd="sng" algn="ctr">
            <a:solidFill>
              <a:srgbClr val="80B94D"/>
            </a:solidFill>
            <a:prstDash val="solid"/>
            <a:tailEnd type="triangle"/>
          </a:ln>
        </p:spPr>
      </p:cxnSp>
      <p:cxnSp>
        <p:nvCxnSpPr>
          <p:cNvPr id="45" name="直接箭头连接符 44">
            <a:extLst>
              <a:ext uri="{FF2B5EF4-FFF2-40B4-BE49-F238E27FC236}">
                <a16:creationId xmlns:a16="http://schemas.microsoft.com/office/drawing/2014/main" id="{DD66A989-697E-4BB7-97D9-2EF4B7090A46}"/>
              </a:ext>
            </a:extLst>
          </p:cNvPr>
          <p:cNvCxnSpPr>
            <a:cxnSpLocks/>
            <a:stCxn id="25" idx="2"/>
            <a:endCxn id="32" idx="0"/>
          </p:cNvCxnSpPr>
          <p:nvPr/>
        </p:nvCxnSpPr>
        <p:spPr>
          <a:xfrm flipH="1">
            <a:off x="8680283" y="5001411"/>
            <a:ext cx="1165821" cy="413566"/>
          </a:xfrm>
          <a:prstGeom prst="straightConnector1">
            <a:avLst/>
          </a:prstGeom>
          <a:noFill/>
          <a:ln w="38100" cap="flat" cmpd="sng" algn="ctr">
            <a:solidFill>
              <a:srgbClr val="80B94D"/>
            </a:solidFill>
            <a:prstDash val="solid"/>
            <a:tailEnd type="triangle"/>
          </a:ln>
        </p:spPr>
      </p:cxnSp>
      <p:sp>
        <p:nvSpPr>
          <p:cNvPr id="48" name="箭头: 左 47">
            <a:extLst>
              <a:ext uri="{FF2B5EF4-FFF2-40B4-BE49-F238E27FC236}">
                <a16:creationId xmlns:a16="http://schemas.microsoft.com/office/drawing/2014/main" id="{C52C1854-8963-40CE-8F68-9B0676872905}"/>
              </a:ext>
            </a:extLst>
          </p:cNvPr>
          <p:cNvSpPr/>
          <p:nvPr/>
        </p:nvSpPr>
        <p:spPr>
          <a:xfrm rot="10800000">
            <a:off x="8949093" y="3039398"/>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左 48">
            <a:extLst>
              <a:ext uri="{FF2B5EF4-FFF2-40B4-BE49-F238E27FC236}">
                <a16:creationId xmlns:a16="http://schemas.microsoft.com/office/drawing/2014/main" id="{C1496AF4-E37E-4FD2-A4A9-2B497AA04AEE}"/>
              </a:ext>
            </a:extLst>
          </p:cNvPr>
          <p:cNvSpPr/>
          <p:nvPr/>
        </p:nvSpPr>
        <p:spPr>
          <a:xfrm rot="16200000">
            <a:off x="9701604" y="3606930"/>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B0C46CAE-9B77-49DD-B840-4EE26FFD0045}"/>
              </a:ext>
            </a:extLst>
          </p:cNvPr>
          <p:cNvGrpSpPr/>
          <p:nvPr/>
        </p:nvGrpSpPr>
        <p:grpSpPr>
          <a:xfrm>
            <a:off x="678398" y="5071335"/>
            <a:ext cx="5524556" cy="1479191"/>
            <a:chOff x="1834415" y="2118352"/>
            <a:chExt cx="3793729" cy="1735904"/>
          </a:xfrm>
        </p:grpSpPr>
        <p:sp>
          <p:nvSpPr>
            <p:cNvPr id="33" name="文本框 32">
              <a:extLst>
                <a:ext uri="{FF2B5EF4-FFF2-40B4-BE49-F238E27FC236}">
                  <a16:creationId xmlns:a16="http://schemas.microsoft.com/office/drawing/2014/main" id="{E775BA47-D94F-4854-923A-C0E53D0AF0EE}"/>
                </a:ext>
              </a:extLst>
            </p:cNvPr>
            <p:cNvSpPr txBox="1"/>
            <p:nvPr/>
          </p:nvSpPr>
          <p:spPr>
            <a:xfrm>
              <a:off x="1834415" y="2592372"/>
              <a:ext cx="3793729" cy="1261884"/>
            </a:xfrm>
            <a:prstGeom prst="rect">
              <a:avLst/>
            </a:prstGeom>
            <a:noFill/>
            <a:ln w="28575">
              <a:solidFill>
                <a:schemeClr val="tx1"/>
              </a:solidFill>
            </a:ln>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能够通过建模的方法，捕获轨迹位置变化的时间关系信息。</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能够通过该建模的方法，捕获轨迹速度与方向传感器变化的时序关系信息。</a:t>
              </a:r>
              <a:endParaRPr lang="en-US" altLang="zh-CN" sz="1400" dirty="0">
                <a:ea typeface="微软雅黑" panose="020B0503020204020204" pitchFamily="34" charset="-122"/>
                <a:cs typeface="Arial" panose="020B0604020202020204" pitchFamily="34" charset="0"/>
              </a:endParaRPr>
            </a:p>
          </p:txBody>
        </p:sp>
        <p:sp>
          <p:nvSpPr>
            <p:cNvPr id="34" name="矩形: 圆角 33">
              <a:extLst>
                <a:ext uri="{FF2B5EF4-FFF2-40B4-BE49-F238E27FC236}">
                  <a16:creationId xmlns:a16="http://schemas.microsoft.com/office/drawing/2014/main" id="{E8BE39B5-3360-4CE7-A1A5-93DD67E52EDB}"/>
                </a:ext>
              </a:extLst>
            </p:cNvPr>
            <p:cNvSpPr/>
            <p:nvPr/>
          </p:nvSpPr>
          <p:spPr>
            <a:xfrm>
              <a:off x="1834415" y="2118352"/>
              <a:ext cx="3793729" cy="47402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时序信息挖掘部分目标</a:t>
              </a:r>
            </a:p>
          </p:txBody>
        </p:sp>
      </p:grpSp>
      <p:grpSp>
        <p:nvGrpSpPr>
          <p:cNvPr id="35" name="组合 34">
            <a:extLst>
              <a:ext uri="{FF2B5EF4-FFF2-40B4-BE49-F238E27FC236}">
                <a16:creationId xmlns:a16="http://schemas.microsoft.com/office/drawing/2014/main" id="{2C4E8CD7-B78A-4A38-A15B-30224C004056}"/>
              </a:ext>
            </a:extLst>
          </p:cNvPr>
          <p:cNvGrpSpPr/>
          <p:nvPr/>
        </p:nvGrpSpPr>
        <p:grpSpPr>
          <a:xfrm>
            <a:off x="678397" y="3201928"/>
            <a:ext cx="5524557" cy="1682967"/>
            <a:chOff x="1834415" y="2118352"/>
            <a:chExt cx="3793729" cy="2373001"/>
          </a:xfrm>
        </p:grpSpPr>
        <p:sp>
          <p:nvSpPr>
            <p:cNvPr id="38" name="文本框 37">
              <a:extLst>
                <a:ext uri="{FF2B5EF4-FFF2-40B4-BE49-F238E27FC236}">
                  <a16:creationId xmlns:a16="http://schemas.microsoft.com/office/drawing/2014/main" id="{7C97394E-BAF8-4D24-B516-BE0825E6D5F1}"/>
                </a:ext>
              </a:extLst>
            </p:cNvPr>
            <p:cNvSpPr txBox="1"/>
            <p:nvPr/>
          </p:nvSpPr>
          <p:spPr>
            <a:xfrm>
              <a:off x="1834415" y="2592372"/>
              <a:ext cx="3793729" cy="1898981"/>
            </a:xfrm>
            <a:prstGeom prst="rect">
              <a:avLst/>
            </a:prstGeom>
            <a:noFill/>
            <a:ln w="28575">
              <a:solidFill>
                <a:schemeClr val="tx1"/>
              </a:solidFill>
            </a:ln>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能够挖掘出潜在</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点，该场景下的</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点可能是港口，也可能是海上渔船聚集的捕鱼区域。</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对</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信息在空间层面进行分析。</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对每条渔船的每个轨迹点进行标注，标注该点是否在语义点附近。</a:t>
              </a:r>
              <a:endParaRPr lang="en-US" altLang="zh-CN" sz="1400" dirty="0">
                <a:ea typeface="微软雅黑" panose="020B0503020204020204" pitchFamily="34" charset="-122"/>
                <a:cs typeface="Arial" panose="020B0604020202020204" pitchFamily="34" charset="0"/>
              </a:endParaRPr>
            </a:p>
          </p:txBody>
        </p:sp>
        <p:sp>
          <p:nvSpPr>
            <p:cNvPr id="40" name="矩形: 圆角 39">
              <a:extLst>
                <a:ext uri="{FF2B5EF4-FFF2-40B4-BE49-F238E27FC236}">
                  <a16:creationId xmlns:a16="http://schemas.microsoft.com/office/drawing/2014/main" id="{CAF600E8-B0C7-4D4F-991F-E3DF7E26A3C0}"/>
                </a:ext>
              </a:extLst>
            </p:cNvPr>
            <p:cNvSpPr/>
            <p:nvPr/>
          </p:nvSpPr>
          <p:spPr>
            <a:xfrm>
              <a:off x="1834415" y="2118352"/>
              <a:ext cx="3793729" cy="47402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轨迹数据</a:t>
              </a:r>
              <a:r>
                <a:rPr lang="en-US" altLang="zh-CN" sz="1400" b="1" dirty="0">
                  <a:solidFill>
                    <a:schemeClr val="tx1"/>
                  </a:solidFill>
                </a:rPr>
                <a:t>POI</a:t>
              </a:r>
              <a:r>
                <a:rPr lang="zh-CN" altLang="en-US" sz="1400" b="1" dirty="0">
                  <a:solidFill>
                    <a:schemeClr val="tx1"/>
                  </a:solidFill>
                </a:rPr>
                <a:t>挖掘部分目标</a:t>
              </a:r>
            </a:p>
          </p:txBody>
        </p:sp>
      </p:grpSp>
      <p:grpSp>
        <p:nvGrpSpPr>
          <p:cNvPr id="41" name="组合 40">
            <a:extLst>
              <a:ext uri="{FF2B5EF4-FFF2-40B4-BE49-F238E27FC236}">
                <a16:creationId xmlns:a16="http://schemas.microsoft.com/office/drawing/2014/main" id="{DEDFCE93-C3C5-4819-92B0-152C69279637}"/>
              </a:ext>
            </a:extLst>
          </p:cNvPr>
          <p:cNvGrpSpPr/>
          <p:nvPr/>
        </p:nvGrpSpPr>
        <p:grpSpPr>
          <a:xfrm>
            <a:off x="673494" y="1370998"/>
            <a:ext cx="5529460" cy="1618367"/>
            <a:chOff x="1834415" y="2118352"/>
            <a:chExt cx="3793729" cy="2653078"/>
          </a:xfrm>
        </p:grpSpPr>
        <p:sp>
          <p:nvSpPr>
            <p:cNvPr id="43" name="文本框 42">
              <a:extLst>
                <a:ext uri="{FF2B5EF4-FFF2-40B4-BE49-F238E27FC236}">
                  <a16:creationId xmlns:a16="http://schemas.microsoft.com/office/drawing/2014/main" id="{13BE2407-1580-4456-996F-23B889B3A736}"/>
                </a:ext>
              </a:extLst>
            </p:cNvPr>
            <p:cNvSpPr txBox="1"/>
            <p:nvPr/>
          </p:nvSpPr>
          <p:spPr>
            <a:xfrm>
              <a:off x="1834415" y="2592372"/>
              <a:ext cx="3793729" cy="2179058"/>
            </a:xfrm>
            <a:prstGeom prst="rect">
              <a:avLst/>
            </a:prstGeom>
            <a:noFill/>
            <a:ln w="28575">
              <a:solidFill>
                <a:schemeClr val="tx1"/>
              </a:solidFill>
            </a:ln>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能够识别全局异常与局部异常的轨迹坐标的读数，例如离群的轨迹点，局部由于传感器跳变导致的异常坐标读数。</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需要识别异常的速度读数，例如</a:t>
              </a:r>
              <a:r>
                <a:rPr lang="en-US" altLang="zh-CN" sz="1400" dirty="0">
                  <a:ea typeface="微软雅黑" panose="020B0503020204020204" pitchFamily="34" charset="-122"/>
                  <a:cs typeface="Arial" panose="020B0604020202020204" pitchFamily="34" charset="0"/>
                </a:rPr>
                <a:t>100</a:t>
              </a:r>
              <a:r>
                <a:rPr lang="zh-CN" altLang="en-US" sz="1400" dirty="0">
                  <a:ea typeface="微软雅黑" panose="020B0503020204020204" pitchFamily="34" charset="-122"/>
                  <a:cs typeface="Arial" panose="020B0604020202020204" pitchFamily="34" charset="0"/>
                </a:rPr>
                <a:t>节的渔船速度。</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需要根据情况修复异常的坐标与异常的速度值。</a:t>
              </a:r>
              <a:endParaRPr lang="en-US" altLang="zh-CN" sz="1400" dirty="0">
                <a:ea typeface="微软雅黑" panose="020B0503020204020204" pitchFamily="34" charset="-122"/>
                <a:cs typeface="Arial" panose="020B0604020202020204" pitchFamily="34" charset="0"/>
              </a:endParaRPr>
            </a:p>
          </p:txBody>
        </p:sp>
        <p:sp>
          <p:nvSpPr>
            <p:cNvPr id="44" name="矩形: 圆角 43">
              <a:extLst>
                <a:ext uri="{FF2B5EF4-FFF2-40B4-BE49-F238E27FC236}">
                  <a16:creationId xmlns:a16="http://schemas.microsoft.com/office/drawing/2014/main" id="{21D3E65B-3111-4FEB-939A-22C076993D13}"/>
                </a:ext>
              </a:extLst>
            </p:cNvPr>
            <p:cNvSpPr/>
            <p:nvPr/>
          </p:nvSpPr>
          <p:spPr>
            <a:xfrm>
              <a:off x="1834415" y="2118352"/>
              <a:ext cx="3793729" cy="47402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数据清洗部分目标</a:t>
              </a:r>
            </a:p>
          </p:txBody>
        </p:sp>
      </p:grpSp>
      <p:sp>
        <p:nvSpPr>
          <p:cNvPr id="6" name="灯片编号占位符 5">
            <a:extLst>
              <a:ext uri="{FF2B5EF4-FFF2-40B4-BE49-F238E27FC236}">
                <a16:creationId xmlns:a16="http://schemas.microsoft.com/office/drawing/2014/main" id="{9205F451-C6A5-4807-A9E1-0E5AA401E6B6}"/>
              </a:ext>
            </a:extLst>
          </p:cNvPr>
          <p:cNvSpPr>
            <a:spLocks noGrp="1"/>
          </p:cNvSpPr>
          <p:nvPr>
            <p:ph type="sldNum" sz="quarter" idx="10"/>
          </p:nvPr>
        </p:nvSpPr>
        <p:spPr/>
        <p:txBody>
          <a:bodyPr/>
          <a:lstStyle/>
          <a:p>
            <a:pPr>
              <a:defRPr/>
            </a:pPr>
            <a:fld id="{448D2F9F-663C-42D7-B659-B78D1D99B89B}" type="slidenum">
              <a:rPr lang="en-US" altLang="zh-CN" smtClean="0"/>
              <a:t>37</a:t>
            </a:fld>
            <a:endParaRPr lang="en-US" altLang="zh-CN" dirty="0"/>
          </a:p>
        </p:txBody>
      </p:sp>
    </p:spTree>
    <p:extLst>
      <p:ext uri="{BB962C8B-B14F-4D97-AF65-F5344CB8AC3E}">
        <p14:creationId xmlns:p14="http://schemas.microsoft.com/office/powerpoint/2010/main" val="365529880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8F39955-59E2-4D7D-A479-D9F0A78470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184" y="1382454"/>
            <a:ext cx="7720751" cy="5085233"/>
          </a:xfrm>
          <a:prstGeom prst="rect">
            <a:avLst/>
          </a:prstGeom>
        </p:spPr>
      </p:pic>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机器学习解决方案：速度与方向时序的向量化</a:t>
            </a:r>
          </a:p>
        </p:txBody>
      </p:sp>
      <p:graphicFrame>
        <p:nvGraphicFramePr>
          <p:cNvPr id="6" name="表格 5">
            <a:extLst>
              <a:ext uri="{FF2B5EF4-FFF2-40B4-BE49-F238E27FC236}">
                <a16:creationId xmlns:a16="http://schemas.microsoft.com/office/drawing/2014/main" id="{32F5C0E0-3809-40F7-A5D3-0EF85691C6AA}"/>
              </a:ext>
            </a:extLst>
          </p:cNvPr>
          <p:cNvGraphicFramePr>
            <a:graphicFrameLocks noGrp="1"/>
          </p:cNvGraphicFramePr>
          <p:nvPr>
            <p:extLst>
              <p:ext uri="{D42A27DB-BD31-4B8C-83A1-F6EECF244321}">
                <p14:modId xmlns:p14="http://schemas.microsoft.com/office/powerpoint/2010/main" val="1850160786"/>
              </p:ext>
            </p:extLst>
          </p:nvPr>
        </p:nvGraphicFramePr>
        <p:xfrm>
          <a:off x="601855" y="1478410"/>
          <a:ext cx="7283450" cy="2167340"/>
        </p:xfrm>
        <a:graphic>
          <a:graphicData uri="http://schemas.openxmlformats.org/drawingml/2006/table">
            <a:tbl>
              <a:tblPr firstRow="1" bandRow="1">
                <a:tableStyleId>{5C22544A-7EE6-4342-B048-85BDC9FD1C3A}</a:tableStyleId>
              </a:tblPr>
              <a:tblGrid>
                <a:gridCol w="728345">
                  <a:extLst>
                    <a:ext uri="{9D8B030D-6E8A-4147-A177-3AD203B41FA5}">
                      <a16:colId xmlns:a16="http://schemas.microsoft.com/office/drawing/2014/main" val="4266095325"/>
                    </a:ext>
                  </a:extLst>
                </a:gridCol>
                <a:gridCol w="728345">
                  <a:extLst>
                    <a:ext uri="{9D8B030D-6E8A-4147-A177-3AD203B41FA5}">
                      <a16:colId xmlns:a16="http://schemas.microsoft.com/office/drawing/2014/main" val="2511566159"/>
                    </a:ext>
                  </a:extLst>
                </a:gridCol>
                <a:gridCol w="728345">
                  <a:extLst>
                    <a:ext uri="{9D8B030D-6E8A-4147-A177-3AD203B41FA5}">
                      <a16:colId xmlns:a16="http://schemas.microsoft.com/office/drawing/2014/main" val="4294045816"/>
                    </a:ext>
                  </a:extLst>
                </a:gridCol>
                <a:gridCol w="728345">
                  <a:extLst>
                    <a:ext uri="{9D8B030D-6E8A-4147-A177-3AD203B41FA5}">
                      <a16:colId xmlns:a16="http://schemas.microsoft.com/office/drawing/2014/main" val="3895765031"/>
                    </a:ext>
                  </a:extLst>
                </a:gridCol>
                <a:gridCol w="728345">
                  <a:extLst>
                    <a:ext uri="{9D8B030D-6E8A-4147-A177-3AD203B41FA5}">
                      <a16:colId xmlns:a16="http://schemas.microsoft.com/office/drawing/2014/main" val="1643612320"/>
                    </a:ext>
                  </a:extLst>
                </a:gridCol>
                <a:gridCol w="728345">
                  <a:extLst>
                    <a:ext uri="{9D8B030D-6E8A-4147-A177-3AD203B41FA5}">
                      <a16:colId xmlns:a16="http://schemas.microsoft.com/office/drawing/2014/main" val="3342229329"/>
                    </a:ext>
                  </a:extLst>
                </a:gridCol>
                <a:gridCol w="728345">
                  <a:extLst>
                    <a:ext uri="{9D8B030D-6E8A-4147-A177-3AD203B41FA5}">
                      <a16:colId xmlns:a16="http://schemas.microsoft.com/office/drawing/2014/main" val="3435566882"/>
                    </a:ext>
                  </a:extLst>
                </a:gridCol>
                <a:gridCol w="728345">
                  <a:extLst>
                    <a:ext uri="{9D8B030D-6E8A-4147-A177-3AD203B41FA5}">
                      <a16:colId xmlns:a16="http://schemas.microsoft.com/office/drawing/2014/main" val="2913632920"/>
                    </a:ext>
                  </a:extLst>
                </a:gridCol>
                <a:gridCol w="728345">
                  <a:extLst>
                    <a:ext uri="{9D8B030D-6E8A-4147-A177-3AD203B41FA5}">
                      <a16:colId xmlns:a16="http://schemas.microsoft.com/office/drawing/2014/main" val="4159732525"/>
                    </a:ext>
                  </a:extLst>
                </a:gridCol>
                <a:gridCol w="728345">
                  <a:extLst>
                    <a:ext uri="{9D8B030D-6E8A-4147-A177-3AD203B41FA5}">
                      <a16:colId xmlns:a16="http://schemas.microsoft.com/office/drawing/2014/main" val="86769481"/>
                    </a:ext>
                  </a:extLst>
                </a:gridCol>
              </a:tblGrid>
              <a:tr h="35576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5159018"/>
                  </a:ext>
                </a:extLst>
              </a:tr>
              <a:tr h="35576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5726976"/>
                  </a:ext>
                </a:extLst>
              </a:tr>
              <a:tr h="35576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extLst>
                  <a:ext uri="{0D108BD9-81ED-4DB2-BD59-A6C34878D82A}">
                    <a16:rowId xmlns:a16="http://schemas.microsoft.com/office/drawing/2014/main" val="921807556"/>
                  </a:ext>
                </a:extLst>
              </a:tr>
              <a:tr h="35576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389123"/>
                  </a:ext>
                </a:extLst>
              </a:tr>
              <a:tr h="35576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7472472"/>
                  </a:ext>
                </a:extLst>
              </a:tr>
              <a:tr h="38853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1717447"/>
                  </a:ext>
                </a:extLst>
              </a:tr>
            </a:tbl>
          </a:graphicData>
        </a:graphic>
      </p:graphicFrame>
      <p:graphicFrame>
        <p:nvGraphicFramePr>
          <p:cNvPr id="10" name="表格 9">
            <a:extLst>
              <a:ext uri="{FF2B5EF4-FFF2-40B4-BE49-F238E27FC236}">
                <a16:creationId xmlns:a16="http://schemas.microsoft.com/office/drawing/2014/main" id="{4DE71735-EB35-4EFA-9762-3385D658E21D}"/>
              </a:ext>
            </a:extLst>
          </p:cNvPr>
          <p:cNvGraphicFramePr>
            <a:graphicFrameLocks noGrp="1"/>
          </p:cNvGraphicFramePr>
          <p:nvPr>
            <p:extLst>
              <p:ext uri="{D42A27DB-BD31-4B8C-83A1-F6EECF244321}">
                <p14:modId xmlns:p14="http://schemas.microsoft.com/office/powerpoint/2010/main" val="2796500394"/>
              </p:ext>
            </p:extLst>
          </p:nvPr>
        </p:nvGraphicFramePr>
        <p:xfrm>
          <a:off x="601855" y="4035964"/>
          <a:ext cx="7283450" cy="2167342"/>
        </p:xfrm>
        <a:graphic>
          <a:graphicData uri="http://schemas.openxmlformats.org/drawingml/2006/table">
            <a:tbl>
              <a:tblPr firstRow="1" bandRow="1">
                <a:tableStyleId>{5C22544A-7EE6-4342-B048-85BDC9FD1C3A}</a:tableStyleId>
              </a:tblPr>
              <a:tblGrid>
                <a:gridCol w="728345">
                  <a:extLst>
                    <a:ext uri="{9D8B030D-6E8A-4147-A177-3AD203B41FA5}">
                      <a16:colId xmlns:a16="http://schemas.microsoft.com/office/drawing/2014/main" val="4266095325"/>
                    </a:ext>
                  </a:extLst>
                </a:gridCol>
                <a:gridCol w="728345">
                  <a:extLst>
                    <a:ext uri="{9D8B030D-6E8A-4147-A177-3AD203B41FA5}">
                      <a16:colId xmlns:a16="http://schemas.microsoft.com/office/drawing/2014/main" val="2511566159"/>
                    </a:ext>
                  </a:extLst>
                </a:gridCol>
                <a:gridCol w="728345">
                  <a:extLst>
                    <a:ext uri="{9D8B030D-6E8A-4147-A177-3AD203B41FA5}">
                      <a16:colId xmlns:a16="http://schemas.microsoft.com/office/drawing/2014/main" val="4294045816"/>
                    </a:ext>
                  </a:extLst>
                </a:gridCol>
                <a:gridCol w="728345">
                  <a:extLst>
                    <a:ext uri="{9D8B030D-6E8A-4147-A177-3AD203B41FA5}">
                      <a16:colId xmlns:a16="http://schemas.microsoft.com/office/drawing/2014/main" val="3895765031"/>
                    </a:ext>
                  </a:extLst>
                </a:gridCol>
                <a:gridCol w="728345">
                  <a:extLst>
                    <a:ext uri="{9D8B030D-6E8A-4147-A177-3AD203B41FA5}">
                      <a16:colId xmlns:a16="http://schemas.microsoft.com/office/drawing/2014/main" val="1643612320"/>
                    </a:ext>
                  </a:extLst>
                </a:gridCol>
                <a:gridCol w="728345">
                  <a:extLst>
                    <a:ext uri="{9D8B030D-6E8A-4147-A177-3AD203B41FA5}">
                      <a16:colId xmlns:a16="http://schemas.microsoft.com/office/drawing/2014/main" val="3342229329"/>
                    </a:ext>
                  </a:extLst>
                </a:gridCol>
                <a:gridCol w="728345">
                  <a:extLst>
                    <a:ext uri="{9D8B030D-6E8A-4147-A177-3AD203B41FA5}">
                      <a16:colId xmlns:a16="http://schemas.microsoft.com/office/drawing/2014/main" val="3435566882"/>
                    </a:ext>
                  </a:extLst>
                </a:gridCol>
                <a:gridCol w="728345">
                  <a:extLst>
                    <a:ext uri="{9D8B030D-6E8A-4147-A177-3AD203B41FA5}">
                      <a16:colId xmlns:a16="http://schemas.microsoft.com/office/drawing/2014/main" val="2913632920"/>
                    </a:ext>
                  </a:extLst>
                </a:gridCol>
                <a:gridCol w="728345">
                  <a:extLst>
                    <a:ext uri="{9D8B030D-6E8A-4147-A177-3AD203B41FA5}">
                      <a16:colId xmlns:a16="http://schemas.microsoft.com/office/drawing/2014/main" val="4159732525"/>
                    </a:ext>
                  </a:extLst>
                </a:gridCol>
                <a:gridCol w="728345">
                  <a:extLst>
                    <a:ext uri="{9D8B030D-6E8A-4147-A177-3AD203B41FA5}">
                      <a16:colId xmlns:a16="http://schemas.microsoft.com/office/drawing/2014/main" val="86769481"/>
                    </a:ext>
                  </a:extLst>
                </a:gridCol>
              </a:tblGrid>
              <a:tr h="35872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5159018"/>
                  </a:ext>
                </a:extLst>
              </a:tr>
              <a:tr h="35872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5726976"/>
                  </a:ext>
                </a:extLst>
              </a:tr>
              <a:tr h="35872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extLst>
                  <a:ext uri="{0D108BD9-81ED-4DB2-BD59-A6C34878D82A}">
                    <a16:rowId xmlns:a16="http://schemas.microsoft.com/office/drawing/2014/main" val="921807556"/>
                  </a:ext>
                </a:extLst>
              </a:tr>
              <a:tr h="35872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118"/>
                      </a:srgb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9389123"/>
                  </a:ext>
                </a:extLst>
              </a:tr>
              <a:tr h="35872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3434">
                        <a:alpha val="54902"/>
                      </a:srgb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7472472"/>
                  </a:ext>
                </a:extLst>
              </a:tr>
              <a:tr h="37373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1717447"/>
                  </a:ext>
                </a:extLst>
              </a:tr>
            </a:tbl>
          </a:graphicData>
        </a:graphic>
      </p:graphicFrame>
      <p:sp>
        <p:nvSpPr>
          <p:cNvPr id="18" name="椭圆 17">
            <a:extLst>
              <a:ext uri="{FF2B5EF4-FFF2-40B4-BE49-F238E27FC236}">
                <a16:creationId xmlns:a16="http://schemas.microsoft.com/office/drawing/2014/main" id="{21AFD387-A354-4CD6-AEE5-7CF64B46308C}"/>
              </a:ext>
            </a:extLst>
          </p:cNvPr>
          <p:cNvSpPr/>
          <p:nvPr/>
        </p:nvSpPr>
        <p:spPr>
          <a:xfrm>
            <a:off x="859665" y="1932774"/>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7EB86F5-6A0C-4A1B-B0E0-9CD5F8A11454}"/>
              </a:ext>
            </a:extLst>
          </p:cNvPr>
          <p:cNvSpPr/>
          <p:nvPr/>
        </p:nvSpPr>
        <p:spPr>
          <a:xfrm>
            <a:off x="1591185" y="2633814"/>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022BDF-B4CC-42B2-B9F4-21406CD6DFF5}"/>
              </a:ext>
            </a:extLst>
          </p:cNvPr>
          <p:cNvSpPr/>
          <p:nvPr/>
        </p:nvSpPr>
        <p:spPr>
          <a:xfrm>
            <a:off x="2337945" y="1932774"/>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AC10C48D-7321-47C0-8997-B17E5019BD27}"/>
              </a:ext>
            </a:extLst>
          </p:cNvPr>
          <p:cNvSpPr/>
          <p:nvPr/>
        </p:nvSpPr>
        <p:spPr>
          <a:xfrm>
            <a:off x="3046605" y="3346284"/>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E7C9B6F-41ED-48F9-BCF0-E430CC278932}"/>
              </a:ext>
            </a:extLst>
          </p:cNvPr>
          <p:cNvSpPr/>
          <p:nvPr/>
        </p:nvSpPr>
        <p:spPr>
          <a:xfrm>
            <a:off x="3759075" y="1929670"/>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03EA264-9D47-457F-9D20-F1DB85832FDF}"/>
              </a:ext>
            </a:extLst>
          </p:cNvPr>
          <p:cNvSpPr/>
          <p:nvPr/>
        </p:nvSpPr>
        <p:spPr>
          <a:xfrm>
            <a:off x="4509645" y="2633814"/>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22D498B3-4F3C-456A-88F3-307C28742AA4}"/>
              </a:ext>
            </a:extLst>
          </p:cNvPr>
          <p:cNvSpPr/>
          <p:nvPr/>
        </p:nvSpPr>
        <p:spPr>
          <a:xfrm>
            <a:off x="5260215" y="1932774"/>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1A0449A-0D60-4E07-9858-10135ABD0871}"/>
              </a:ext>
            </a:extLst>
          </p:cNvPr>
          <p:cNvSpPr/>
          <p:nvPr/>
        </p:nvSpPr>
        <p:spPr>
          <a:xfrm>
            <a:off x="5980305" y="3346284"/>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A4D376E-25EE-4B63-8943-38273EDF5DF0}"/>
              </a:ext>
            </a:extLst>
          </p:cNvPr>
          <p:cNvSpPr/>
          <p:nvPr/>
        </p:nvSpPr>
        <p:spPr>
          <a:xfrm>
            <a:off x="6715635" y="1932774"/>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F804B7D3-B47A-42AC-960E-73B1CA9C002A}"/>
              </a:ext>
            </a:extLst>
          </p:cNvPr>
          <p:cNvSpPr/>
          <p:nvPr/>
        </p:nvSpPr>
        <p:spPr>
          <a:xfrm>
            <a:off x="7443345" y="2274514"/>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EDBA6D4A-6580-4699-82A9-B7744B05BE7D}"/>
              </a:ext>
            </a:extLst>
          </p:cNvPr>
          <p:cNvCxnSpPr>
            <a:cxnSpLocks/>
            <a:stCxn id="18" idx="5"/>
            <a:endCxn id="19" idx="1"/>
          </p:cNvCxnSpPr>
          <p:nvPr/>
        </p:nvCxnSpPr>
        <p:spPr>
          <a:xfrm>
            <a:off x="1009259" y="2082368"/>
            <a:ext cx="607592" cy="577112"/>
          </a:xfrm>
          <a:prstGeom prst="straightConnector1">
            <a:avLst/>
          </a:prstGeom>
          <a:noFill/>
          <a:ln w="38100" cap="flat" cmpd="sng" algn="ctr">
            <a:solidFill>
              <a:schemeClr val="tx1"/>
            </a:solidFill>
            <a:prstDash val="solid"/>
            <a:tailEnd type="triangle"/>
          </a:ln>
        </p:spPr>
      </p:cxnSp>
      <p:cxnSp>
        <p:nvCxnSpPr>
          <p:cNvPr id="31" name="直接箭头连接符 30">
            <a:extLst>
              <a:ext uri="{FF2B5EF4-FFF2-40B4-BE49-F238E27FC236}">
                <a16:creationId xmlns:a16="http://schemas.microsoft.com/office/drawing/2014/main" id="{EEE48AF6-561B-4974-A410-1E92CC481C0D}"/>
              </a:ext>
            </a:extLst>
          </p:cNvPr>
          <p:cNvCxnSpPr>
            <a:cxnSpLocks/>
            <a:stCxn id="19" idx="7"/>
            <a:endCxn id="20" idx="3"/>
          </p:cNvCxnSpPr>
          <p:nvPr/>
        </p:nvCxnSpPr>
        <p:spPr>
          <a:xfrm flipV="1">
            <a:off x="1740779" y="2082368"/>
            <a:ext cx="622832" cy="577112"/>
          </a:xfrm>
          <a:prstGeom prst="straightConnector1">
            <a:avLst/>
          </a:prstGeom>
          <a:noFill/>
          <a:ln w="38100" cap="flat" cmpd="sng" algn="ctr">
            <a:solidFill>
              <a:schemeClr val="tx1"/>
            </a:solidFill>
            <a:prstDash val="solid"/>
            <a:tailEnd type="triangle"/>
          </a:ln>
        </p:spPr>
      </p:cxnSp>
      <p:cxnSp>
        <p:nvCxnSpPr>
          <p:cNvPr id="34" name="直接箭头连接符 33">
            <a:extLst>
              <a:ext uri="{FF2B5EF4-FFF2-40B4-BE49-F238E27FC236}">
                <a16:creationId xmlns:a16="http://schemas.microsoft.com/office/drawing/2014/main" id="{8ECEA7BE-F57E-4F2C-B26F-82C6E8306E19}"/>
              </a:ext>
            </a:extLst>
          </p:cNvPr>
          <p:cNvCxnSpPr>
            <a:cxnSpLocks/>
            <a:stCxn id="20" idx="5"/>
            <a:endCxn id="21" idx="1"/>
          </p:cNvCxnSpPr>
          <p:nvPr/>
        </p:nvCxnSpPr>
        <p:spPr>
          <a:xfrm>
            <a:off x="2487539" y="2082368"/>
            <a:ext cx="584732" cy="1289582"/>
          </a:xfrm>
          <a:prstGeom prst="straightConnector1">
            <a:avLst/>
          </a:prstGeom>
          <a:noFill/>
          <a:ln w="38100" cap="flat" cmpd="sng" algn="ctr">
            <a:solidFill>
              <a:schemeClr val="tx1"/>
            </a:solidFill>
            <a:prstDash val="solid"/>
            <a:tailEnd type="triangle"/>
          </a:ln>
        </p:spPr>
      </p:cxnSp>
      <p:cxnSp>
        <p:nvCxnSpPr>
          <p:cNvPr id="37" name="直接箭头连接符 36">
            <a:extLst>
              <a:ext uri="{FF2B5EF4-FFF2-40B4-BE49-F238E27FC236}">
                <a16:creationId xmlns:a16="http://schemas.microsoft.com/office/drawing/2014/main" id="{D680FB8B-21ED-4F90-9014-A407FBBEB5DD}"/>
              </a:ext>
            </a:extLst>
          </p:cNvPr>
          <p:cNvCxnSpPr>
            <a:cxnSpLocks/>
            <a:stCxn id="21" idx="7"/>
            <a:endCxn id="22" idx="3"/>
          </p:cNvCxnSpPr>
          <p:nvPr/>
        </p:nvCxnSpPr>
        <p:spPr>
          <a:xfrm flipV="1">
            <a:off x="3196199" y="2079264"/>
            <a:ext cx="588542" cy="1292686"/>
          </a:xfrm>
          <a:prstGeom prst="straightConnector1">
            <a:avLst/>
          </a:prstGeom>
          <a:noFill/>
          <a:ln w="38100" cap="flat" cmpd="sng" algn="ctr">
            <a:solidFill>
              <a:schemeClr val="tx1"/>
            </a:solidFill>
            <a:prstDash val="solid"/>
            <a:tailEnd type="triangle"/>
          </a:ln>
        </p:spPr>
      </p:cxnSp>
      <p:cxnSp>
        <p:nvCxnSpPr>
          <p:cNvPr id="40" name="直接箭头连接符 39">
            <a:extLst>
              <a:ext uri="{FF2B5EF4-FFF2-40B4-BE49-F238E27FC236}">
                <a16:creationId xmlns:a16="http://schemas.microsoft.com/office/drawing/2014/main" id="{4F097E66-CD8D-4019-8074-C3C0FFD465D8}"/>
              </a:ext>
            </a:extLst>
          </p:cNvPr>
          <p:cNvCxnSpPr>
            <a:cxnSpLocks/>
            <a:stCxn id="22" idx="5"/>
            <a:endCxn id="23" idx="1"/>
          </p:cNvCxnSpPr>
          <p:nvPr/>
        </p:nvCxnSpPr>
        <p:spPr>
          <a:xfrm>
            <a:off x="3908669" y="2079264"/>
            <a:ext cx="626642" cy="580216"/>
          </a:xfrm>
          <a:prstGeom prst="straightConnector1">
            <a:avLst/>
          </a:prstGeom>
          <a:noFill/>
          <a:ln w="38100" cap="flat" cmpd="sng" algn="ctr">
            <a:solidFill>
              <a:schemeClr val="tx1"/>
            </a:solidFill>
            <a:prstDash val="solid"/>
            <a:tailEnd type="triangle"/>
          </a:ln>
        </p:spPr>
      </p:cxnSp>
      <p:cxnSp>
        <p:nvCxnSpPr>
          <p:cNvPr id="43" name="直接箭头连接符 42">
            <a:extLst>
              <a:ext uri="{FF2B5EF4-FFF2-40B4-BE49-F238E27FC236}">
                <a16:creationId xmlns:a16="http://schemas.microsoft.com/office/drawing/2014/main" id="{78C1C2F4-401D-4822-B7D6-4DF845701587}"/>
              </a:ext>
            </a:extLst>
          </p:cNvPr>
          <p:cNvCxnSpPr>
            <a:cxnSpLocks/>
            <a:stCxn id="23" idx="7"/>
            <a:endCxn id="24" idx="3"/>
          </p:cNvCxnSpPr>
          <p:nvPr/>
        </p:nvCxnSpPr>
        <p:spPr>
          <a:xfrm flipV="1">
            <a:off x="4659239" y="2082368"/>
            <a:ext cx="626642" cy="577112"/>
          </a:xfrm>
          <a:prstGeom prst="straightConnector1">
            <a:avLst/>
          </a:prstGeom>
          <a:noFill/>
          <a:ln w="38100" cap="flat" cmpd="sng" algn="ctr">
            <a:solidFill>
              <a:schemeClr val="tx1"/>
            </a:solidFill>
            <a:prstDash val="solid"/>
            <a:tailEnd type="triangle"/>
          </a:ln>
        </p:spPr>
      </p:cxnSp>
      <p:cxnSp>
        <p:nvCxnSpPr>
          <p:cNvPr id="46" name="直接箭头连接符 45">
            <a:extLst>
              <a:ext uri="{FF2B5EF4-FFF2-40B4-BE49-F238E27FC236}">
                <a16:creationId xmlns:a16="http://schemas.microsoft.com/office/drawing/2014/main" id="{533B71AB-713C-414A-A83E-32E5B46AAB6C}"/>
              </a:ext>
            </a:extLst>
          </p:cNvPr>
          <p:cNvCxnSpPr>
            <a:cxnSpLocks/>
            <a:stCxn id="24" idx="5"/>
            <a:endCxn id="25" idx="1"/>
          </p:cNvCxnSpPr>
          <p:nvPr/>
        </p:nvCxnSpPr>
        <p:spPr>
          <a:xfrm>
            <a:off x="5409809" y="2082368"/>
            <a:ext cx="596162" cy="1289582"/>
          </a:xfrm>
          <a:prstGeom prst="straightConnector1">
            <a:avLst/>
          </a:prstGeom>
          <a:noFill/>
          <a:ln w="38100" cap="flat" cmpd="sng" algn="ctr">
            <a:solidFill>
              <a:schemeClr val="tx1"/>
            </a:solidFill>
            <a:prstDash val="solid"/>
            <a:tailEnd type="triangle"/>
          </a:ln>
        </p:spPr>
      </p:cxnSp>
      <p:cxnSp>
        <p:nvCxnSpPr>
          <p:cNvPr id="49" name="直接箭头连接符 48">
            <a:extLst>
              <a:ext uri="{FF2B5EF4-FFF2-40B4-BE49-F238E27FC236}">
                <a16:creationId xmlns:a16="http://schemas.microsoft.com/office/drawing/2014/main" id="{CF631FB6-89ED-4555-BEE6-AC3E2CFFC4A4}"/>
              </a:ext>
            </a:extLst>
          </p:cNvPr>
          <p:cNvCxnSpPr>
            <a:cxnSpLocks/>
            <a:stCxn id="25" idx="7"/>
            <a:endCxn id="26" idx="3"/>
          </p:cNvCxnSpPr>
          <p:nvPr/>
        </p:nvCxnSpPr>
        <p:spPr>
          <a:xfrm flipV="1">
            <a:off x="6129899" y="2082368"/>
            <a:ext cx="611402" cy="1289582"/>
          </a:xfrm>
          <a:prstGeom prst="straightConnector1">
            <a:avLst/>
          </a:prstGeom>
          <a:noFill/>
          <a:ln w="38100" cap="flat" cmpd="sng" algn="ctr">
            <a:solidFill>
              <a:schemeClr val="tx1"/>
            </a:solidFill>
            <a:prstDash val="solid"/>
            <a:tailEnd type="triangle"/>
          </a:ln>
        </p:spPr>
      </p:cxnSp>
      <p:cxnSp>
        <p:nvCxnSpPr>
          <p:cNvPr id="52" name="直接箭头连接符 51">
            <a:extLst>
              <a:ext uri="{FF2B5EF4-FFF2-40B4-BE49-F238E27FC236}">
                <a16:creationId xmlns:a16="http://schemas.microsoft.com/office/drawing/2014/main" id="{5A51156A-D55B-4BFD-B797-18D647949D26}"/>
              </a:ext>
            </a:extLst>
          </p:cNvPr>
          <p:cNvCxnSpPr>
            <a:cxnSpLocks/>
            <a:stCxn id="26" idx="5"/>
            <a:endCxn id="27" idx="1"/>
          </p:cNvCxnSpPr>
          <p:nvPr/>
        </p:nvCxnSpPr>
        <p:spPr>
          <a:xfrm>
            <a:off x="6865229" y="2082368"/>
            <a:ext cx="603782" cy="217812"/>
          </a:xfrm>
          <a:prstGeom prst="straightConnector1">
            <a:avLst/>
          </a:prstGeom>
          <a:noFill/>
          <a:ln w="38100" cap="flat" cmpd="sng" algn="ctr">
            <a:solidFill>
              <a:schemeClr val="tx1"/>
            </a:solidFill>
            <a:prstDash val="solid"/>
            <a:tailEnd type="triangle"/>
          </a:ln>
        </p:spPr>
      </p:cxnSp>
      <p:sp>
        <p:nvSpPr>
          <p:cNvPr id="55" name="椭圆 54">
            <a:extLst>
              <a:ext uri="{FF2B5EF4-FFF2-40B4-BE49-F238E27FC236}">
                <a16:creationId xmlns:a16="http://schemas.microsoft.com/office/drawing/2014/main" id="{AEF7CECB-2168-42E2-AABF-490A7B40C954}"/>
              </a:ext>
            </a:extLst>
          </p:cNvPr>
          <p:cNvSpPr/>
          <p:nvPr/>
        </p:nvSpPr>
        <p:spPr>
          <a:xfrm>
            <a:off x="878183" y="5193838"/>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DC748073-5CBC-44D8-81E4-E304513700FF}"/>
              </a:ext>
            </a:extLst>
          </p:cNvPr>
          <p:cNvSpPr/>
          <p:nvPr/>
        </p:nvSpPr>
        <p:spPr>
          <a:xfrm>
            <a:off x="1591185" y="5193838"/>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3384FC4-A1F5-4FE7-AAC4-F9FBF97282DF}"/>
              </a:ext>
            </a:extLst>
          </p:cNvPr>
          <p:cNvSpPr/>
          <p:nvPr/>
        </p:nvSpPr>
        <p:spPr>
          <a:xfrm>
            <a:off x="2337945" y="4124950"/>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4A9863B-BCB0-46CE-A497-DB6D2655E532}"/>
              </a:ext>
            </a:extLst>
          </p:cNvPr>
          <p:cNvSpPr/>
          <p:nvPr/>
        </p:nvSpPr>
        <p:spPr>
          <a:xfrm>
            <a:off x="3047875" y="5567360"/>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F0D62D79-C857-4142-9373-C8DAD03F38EC}"/>
              </a:ext>
            </a:extLst>
          </p:cNvPr>
          <p:cNvSpPr/>
          <p:nvPr/>
        </p:nvSpPr>
        <p:spPr>
          <a:xfrm>
            <a:off x="3759075" y="5193838"/>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3EA2ED8C-4EC0-46EB-BD3F-0E0C2B546438}"/>
              </a:ext>
            </a:extLst>
          </p:cNvPr>
          <p:cNvSpPr/>
          <p:nvPr/>
        </p:nvSpPr>
        <p:spPr>
          <a:xfrm>
            <a:off x="4509645" y="4852462"/>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9ECEDF2-40C3-4082-8A19-AEF918FBC3B2}"/>
              </a:ext>
            </a:extLst>
          </p:cNvPr>
          <p:cNvSpPr/>
          <p:nvPr/>
        </p:nvSpPr>
        <p:spPr>
          <a:xfrm>
            <a:off x="5260215" y="4124950"/>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FA45B79F-CBE6-464E-8B6F-198DFF263A83}"/>
              </a:ext>
            </a:extLst>
          </p:cNvPr>
          <p:cNvSpPr/>
          <p:nvPr/>
        </p:nvSpPr>
        <p:spPr>
          <a:xfrm>
            <a:off x="5980305" y="4852462"/>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A17B422B-91B3-4E79-A923-75022E20C65A}"/>
              </a:ext>
            </a:extLst>
          </p:cNvPr>
          <p:cNvSpPr/>
          <p:nvPr/>
        </p:nvSpPr>
        <p:spPr>
          <a:xfrm>
            <a:off x="6715635" y="5193838"/>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445EBABE-7276-4570-8F3A-C590B5D879D2}"/>
              </a:ext>
            </a:extLst>
          </p:cNvPr>
          <p:cNvSpPr/>
          <p:nvPr/>
        </p:nvSpPr>
        <p:spPr>
          <a:xfrm>
            <a:off x="7443345" y="4852462"/>
            <a:ext cx="175260" cy="17526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65">
            <a:extLst>
              <a:ext uri="{FF2B5EF4-FFF2-40B4-BE49-F238E27FC236}">
                <a16:creationId xmlns:a16="http://schemas.microsoft.com/office/drawing/2014/main" id="{5FF8D4B3-75CD-4551-9813-37D4B5AEC5C6}"/>
              </a:ext>
            </a:extLst>
          </p:cNvPr>
          <p:cNvCxnSpPr>
            <a:cxnSpLocks/>
            <a:stCxn id="55" idx="6"/>
            <a:endCxn id="56" idx="2"/>
          </p:cNvCxnSpPr>
          <p:nvPr/>
        </p:nvCxnSpPr>
        <p:spPr>
          <a:xfrm>
            <a:off x="1053443" y="5281468"/>
            <a:ext cx="537742" cy="0"/>
          </a:xfrm>
          <a:prstGeom prst="straightConnector1">
            <a:avLst/>
          </a:prstGeom>
          <a:noFill/>
          <a:ln w="38100" cap="flat" cmpd="sng" algn="ctr">
            <a:solidFill>
              <a:schemeClr val="tx1"/>
            </a:solidFill>
            <a:prstDash val="solid"/>
            <a:tailEnd type="triangle"/>
          </a:ln>
        </p:spPr>
      </p:cxnSp>
      <p:cxnSp>
        <p:nvCxnSpPr>
          <p:cNvPr id="70" name="直接箭头连接符 69">
            <a:extLst>
              <a:ext uri="{FF2B5EF4-FFF2-40B4-BE49-F238E27FC236}">
                <a16:creationId xmlns:a16="http://schemas.microsoft.com/office/drawing/2014/main" id="{29BAE91D-E92C-4909-BFF5-24D6BA80C6A2}"/>
              </a:ext>
            </a:extLst>
          </p:cNvPr>
          <p:cNvCxnSpPr>
            <a:cxnSpLocks/>
            <a:stCxn id="56" idx="7"/>
            <a:endCxn id="57" idx="3"/>
          </p:cNvCxnSpPr>
          <p:nvPr/>
        </p:nvCxnSpPr>
        <p:spPr>
          <a:xfrm flipV="1">
            <a:off x="1740779" y="4274544"/>
            <a:ext cx="622832" cy="944960"/>
          </a:xfrm>
          <a:prstGeom prst="straightConnector1">
            <a:avLst/>
          </a:prstGeom>
          <a:noFill/>
          <a:ln w="38100" cap="flat" cmpd="sng" algn="ctr">
            <a:solidFill>
              <a:schemeClr val="tx1"/>
            </a:solidFill>
            <a:prstDash val="solid"/>
            <a:tailEnd type="triangle"/>
          </a:ln>
        </p:spPr>
      </p:cxnSp>
      <p:cxnSp>
        <p:nvCxnSpPr>
          <p:cNvPr id="73" name="直接箭头连接符 72">
            <a:extLst>
              <a:ext uri="{FF2B5EF4-FFF2-40B4-BE49-F238E27FC236}">
                <a16:creationId xmlns:a16="http://schemas.microsoft.com/office/drawing/2014/main" id="{F567B5B9-95DF-4B25-A9F8-536182C11794}"/>
              </a:ext>
            </a:extLst>
          </p:cNvPr>
          <p:cNvCxnSpPr>
            <a:cxnSpLocks/>
            <a:stCxn id="57" idx="5"/>
            <a:endCxn id="58" idx="1"/>
          </p:cNvCxnSpPr>
          <p:nvPr/>
        </p:nvCxnSpPr>
        <p:spPr>
          <a:xfrm>
            <a:off x="2487539" y="4274544"/>
            <a:ext cx="586002" cy="1318482"/>
          </a:xfrm>
          <a:prstGeom prst="straightConnector1">
            <a:avLst/>
          </a:prstGeom>
          <a:noFill/>
          <a:ln w="38100" cap="flat" cmpd="sng" algn="ctr">
            <a:solidFill>
              <a:schemeClr val="tx1"/>
            </a:solidFill>
            <a:prstDash val="solid"/>
            <a:tailEnd type="triangle"/>
          </a:ln>
        </p:spPr>
      </p:cxnSp>
      <p:cxnSp>
        <p:nvCxnSpPr>
          <p:cNvPr id="76" name="直接箭头连接符 75">
            <a:extLst>
              <a:ext uri="{FF2B5EF4-FFF2-40B4-BE49-F238E27FC236}">
                <a16:creationId xmlns:a16="http://schemas.microsoft.com/office/drawing/2014/main" id="{C9C43CCF-9B91-41BF-A793-74135342221C}"/>
              </a:ext>
            </a:extLst>
          </p:cNvPr>
          <p:cNvCxnSpPr>
            <a:cxnSpLocks/>
            <a:stCxn id="58" idx="7"/>
            <a:endCxn id="59" idx="3"/>
          </p:cNvCxnSpPr>
          <p:nvPr/>
        </p:nvCxnSpPr>
        <p:spPr>
          <a:xfrm flipV="1">
            <a:off x="3197469" y="5343432"/>
            <a:ext cx="587272" cy="249594"/>
          </a:xfrm>
          <a:prstGeom prst="straightConnector1">
            <a:avLst/>
          </a:prstGeom>
          <a:noFill/>
          <a:ln w="38100" cap="flat" cmpd="sng" algn="ctr">
            <a:solidFill>
              <a:schemeClr val="tx1"/>
            </a:solidFill>
            <a:prstDash val="solid"/>
            <a:tailEnd type="triangle"/>
          </a:ln>
        </p:spPr>
      </p:cxnSp>
      <p:cxnSp>
        <p:nvCxnSpPr>
          <p:cNvPr id="79" name="直接箭头连接符 78">
            <a:extLst>
              <a:ext uri="{FF2B5EF4-FFF2-40B4-BE49-F238E27FC236}">
                <a16:creationId xmlns:a16="http://schemas.microsoft.com/office/drawing/2014/main" id="{0B145A7F-1D35-4D28-88CE-1B86A156F011}"/>
              </a:ext>
            </a:extLst>
          </p:cNvPr>
          <p:cNvCxnSpPr>
            <a:cxnSpLocks/>
            <a:stCxn id="59" idx="6"/>
            <a:endCxn id="61" idx="3"/>
          </p:cNvCxnSpPr>
          <p:nvPr/>
        </p:nvCxnSpPr>
        <p:spPr>
          <a:xfrm flipV="1">
            <a:off x="3934335" y="5002056"/>
            <a:ext cx="600976" cy="279412"/>
          </a:xfrm>
          <a:prstGeom prst="straightConnector1">
            <a:avLst/>
          </a:prstGeom>
          <a:noFill/>
          <a:ln w="38100" cap="flat" cmpd="sng" algn="ctr">
            <a:solidFill>
              <a:schemeClr val="tx1"/>
            </a:solidFill>
            <a:prstDash val="solid"/>
            <a:tailEnd type="triangle"/>
          </a:ln>
        </p:spPr>
      </p:cxnSp>
      <p:cxnSp>
        <p:nvCxnSpPr>
          <p:cNvPr id="82" name="直接箭头连接符 81">
            <a:extLst>
              <a:ext uri="{FF2B5EF4-FFF2-40B4-BE49-F238E27FC236}">
                <a16:creationId xmlns:a16="http://schemas.microsoft.com/office/drawing/2014/main" id="{3227FBD2-542D-4819-83EB-47D6DF76C21D}"/>
              </a:ext>
            </a:extLst>
          </p:cNvPr>
          <p:cNvCxnSpPr>
            <a:cxnSpLocks/>
            <a:stCxn id="61" idx="7"/>
            <a:endCxn id="62" idx="3"/>
          </p:cNvCxnSpPr>
          <p:nvPr/>
        </p:nvCxnSpPr>
        <p:spPr>
          <a:xfrm flipV="1">
            <a:off x="4659239" y="4274544"/>
            <a:ext cx="626642" cy="603584"/>
          </a:xfrm>
          <a:prstGeom prst="straightConnector1">
            <a:avLst/>
          </a:prstGeom>
          <a:noFill/>
          <a:ln w="38100" cap="flat" cmpd="sng" algn="ctr">
            <a:solidFill>
              <a:schemeClr val="tx1"/>
            </a:solidFill>
            <a:prstDash val="solid"/>
            <a:tailEnd type="triangle"/>
          </a:ln>
        </p:spPr>
      </p:cxnSp>
      <p:cxnSp>
        <p:nvCxnSpPr>
          <p:cNvPr id="85" name="直接箭头连接符 84">
            <a:extLst>
              <a:ext uri="{FF2B5EF4-FFF2-40B4-BE49-F238E27FC236}">
                <a16:creationId xmlns:a16="http://schemas.microsoft.com/office/drawing/2014/main" id="{0475061E-E17E-4639-9693-8970CDB6D7BF}"/>
              </a:ext>
            </a:extLst>
          </p:cNvPr>
          <p:cNvCxnSpPr>
            <a:cxnSpLocks/>
            <a:stCxn id="62" idx="5"/>
            <a:endCxn id="63" idx="1"/>
          </p:cNvCxnSpPr>
          <p:nvPr/>
        </p:nvCxnSpPr>
        <p:spPr>
          <a:xfrm>
            <a:off x="5409809" y="4274544"/>
            <a:ext cx="596162" cy="603584"/>
          </a:xfrm>
          <a:prstGeom prst="straightConnector1">
            <a:avLst/>
          </a:prstGeom>
          <a:noFill/>
          <a:ln w="38100" cap="flat" cmpd="sng" algn="ctr">
            <a:solidFill>
              <a:schemeClr val="tx1"/>
            </a:solidFill>
            <a:prstDash val="solid"/>
            <a:tailEnd type="triangle"/>
          </a:ln>
        </p:spPr>
      </p:cxnSp>
      <p:cxnSp>
        <p:nvCxnSpPr>
          <p:cNvPr id="88" name="直接箭头连接符 87">
            <a:extLst>
              <a:ext uri="{FF2B5EF4-FFF2-40B4-BE49-F238E27FC236}">
                <a16:creationId xmlns:a16="http://schemas.microsoft.com/office/drawing/2014/main" id="{C26BD5D2-97D8-4BD8-9AD4-878A445FDE61}"/>
              </a:ext>
            </a:extLst>
          </p:cNvPr>
          <p:cNvCxnSpPr>
            <a:cxnSpLocks/>
            <a:stCxn id="63" idx="5"/>
            <a:endCxn id="64" idx="2"/>
          </p:cNvCxnSpPr>
          <p:nvPr/>
        </p:nvCxnSpPr>
        <p:spPr>
          <a:xfrm>
            <a:off x="6129899" y="5002056"/>
            <a:ext cx="585736" cy="279412"/>
          </a:xfrm>
          <a:prstGeom prst="straightConnector1">
            <a:avLst/>
          </a:prstGeom>
          <a:noFill/>
          <a:ln w="38100" cap="flat" cmpd="sng" algn="ctr">
            <a:solidFill>
              <a:schemeClr val="tx1"/>
            </a:solidFill>
            <a:prstDash val="solid"/>
            <a:tailEnd type="triangle"/>
          </a:ln>
        </p:spPr>
      </p:cxnSp>
      <p:cxnSp>
        <p:nvCxnSpPr>
          <p:cNvPr id="91" name="直接箭头连接符 90">
            <a:extLst>
              <a:ext uri="{FF2B5EF4-FFF2-40B4-BE49-F238E27FC236}">
                <a16:creationId xmlns:a16="http://schemas.microsoft.com/office/drawing/2014/main" id="{C912CA3F-63FF-425F-9C8C-EBE4F771D81E}"/>
              </a:ext>
            </a:extLst>
          </p:cNvPr>
          <p:cNvCxnSpPr>
            <a:cxnSpLocks/>
            <a:stCxn id="64" idx="6"/>
            <a:endCxn id="65" idx="3"/>
          </p:cNvCxnSpPr>
          <p:nvPr/>
        </p:nvCxnSpPr>
        <p:spPr>
          <a:xfrm flipV="1">
            <a:off x="6890895" y="5002056"/>
            <a:ext cx="578116" cy="279412"/>
          </a:xfrm>
          <a:prstGeom prst="straightConnector1">
            <a:avLst/>
          </a:prstGeom>
          <a:noFill/>
          <a:ln w="38100" cap="flat" cmpd="sng" algn="ctr">
            <a:solidFill>
              <a:schemeClr val="tx1"/>
            </a:solidFill>
            <a:prstDash val="solid"/>
            <a:tailEnd type="triangle"/>
          </a:ln>
        </p:spPr>
      </p:cxnSp>
      <p:grpSp>
        <p:nvGrpSpPr>
          <p:cNvPr id="95" name="组合 94">
            <a:extLst>
              <a:ext uri="{FF2B5EF4-FFF2-40B4-BE49-F238E27FC236}">
                <a16:creationId xmlns:a16="http://schemas.microsoft.com/office/drawing/2014/main" id="{15C8606C-AD0F-4FC3-8527-6D796EC09BA5}"/>
              </a:ext>
            </a:extLst>
          </p:cNvPr>
          <p:cNvGrpSpPr/>
          <p:nvPr/>
        </p:nvGrpSpPr>
        <p:grpSpPr>
          <a:xfrm>
            <a:off x="8067066" y="2108034"/>
            <a:ext cx="3769335" cy="3379547"/>
            <a:chOff x="8132692" y="1385788"/>
            <a:chExt cx="3738625" cy="3379547"/>
          </a:xfrm>
        </p:grpSpPr>
        <p:sp>
          <p:nvSpPr>
            <p:cNvPr id="96" name="圆角矩形 20">
              <a:extLst>
                <a:ext uri="{FF2B5EF4-FFF2-40B4-BE49-F238E27FC236}">
                  <a16:creationId xmlns:a16="http://schemas.microsoft.com/office/drawing/2014/main" id="{9ED4C5E5-F017-464F-AC73-07CAD28C8ED1}"/>
                </a:ext>
              </a:extLst>
            </p:cNvPr>
            <p:cNvSpPr/>
            <p:nvPr/>
          </p:nvSpPr>
          <p:spPr>
            <a:xfrm>
              <a:off x="8139670" y="1777160"/>
              <a:ext cx="3731647" cy="2988175"/>
            </a:xfrm>
            <a:prstGeom prst="roundRect">
              <a:avLst>
                <a:gd name="adj" fmla="val 264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圆角 17">
              <a:extLst>
                <a:ext uri="{FF2B5EF4-FFF2-40B4-BE49-F238E27FC236}">
                  <a16:creationId xmlns:a16="http://schemas.microsoft.com/office/drawing/2014/main" id="{757DF56A-864D-4B88-AEA5-E8F4E2117A8D}"/>
                </a:ext>
              </a:extLst>
            </p:cNvPr>
            <p:cNvSpPr/>
            <p:nvPr/>
          </p:nvSpPr>
          <p:spPr>
            <a:xfrm>
              <a:off x="8132692" y="1385788"/>
              <a:ext cx="3731648" cy="36739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轨迹向量分析</a:t>
              </a:r>
            </a:p>
          </p:txBody>
        </p:sp>
      </p:grpSp>
      <p:sp>
        <p:nvSpPr>
          <p:cNvPr id="99" name="文本框 98">
            <a:extLst>
              <a:ext uri="{FF2B5EF4-FFF2-40B4-BE49-F238E27FC236}">
                <a16:creationId xmlns:a16="http://schemas.microsoft.com/office/drawing/2014/main" id="{6D2E6C6A-B28B-44AF-8521-FEBD30A049F5}"/>
              </a:ext>
            </a:extLst>
          </p:cNvPr>
          <p:cNvSpPr txBox="1"/>
          <p:nvPr/>
        </p:nvSpPr>
        <p:spPr>
          <a:xfrm>
            <a:off x="8033171" y="2522321"/>
            <a:ext cx="3773904" cy="2942344"/>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速度与方向的时间序列包含重要信息：</a:t>
            </a:r>
            <a:r>
              <a:rPr lang="zh-CN" altLang="en-US" sz="1400" dirty="0">
                <a:ea typeface="微软雅黑" panose="020B0503020204020204" pitchFamily="34" charset="-122"/>
                <a:cs typeface="Arial" panose="020B0604020202020204" pitchFamily="34" charset="0"/>
              </a:rPr>
              <a:t>不同作业的渔船，其速度和方向的变化情况是不一样的，拖网渔船由于需要拖行网具，需要全速形式较长时间；而刺网渔船则倾向于以低速小范围运动。</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速度与方向时序的向量化与轨迹时序的向量化方法一致：</a:t>
            </a:r>
            <a:r>
              <a:rPr lang="zh-CN" altLang="en-US" sz="1400" dirty="0">
                <a:ea typeface="微软雅黑" panose="020B0503020204020204" pitchFamily="34" charset="-122"/>
                <a:cs typeface="Arial" panose="020B0604020202020204" pitchFamily="34" charset="0"/>
              </a:rPr>
              <a:t>将时序的每一个时间点的值视作一个词，使用</a:t>
            </a:r>
            <a:r>
              <a:rPr lang="en-US" altLang="zh-CN" sz="1400" dirty="0">
                <a:ea typeface="微软雅黑" panose="020B0503020204020204" pitchFamily="34" charset="-122"/>
                <a:cs typeface="Arial" panose="020B0604020202020204" pitchFamily="34" charset="0"/>
              </a:rPr>
              <a:t>CBOW</a:t>
            </a:r>
            <a:r>
              <a:rPr lang="zh-CN" altLang="en-US" sz="1400" dirty="0">
                <a:ea typeface="微软雅黑" panose="020B0503020204020204" pitchFamily="34" charset="-122"/>
                <a:cs typeface="Arial" panose="020B0604020202020204" pitchFamily="34" charset="0"/>
              </a:rPr>
              <a:t>训练每个词的分布式表示，随后将每条轨迹的词向量的平均作为其时序向量的表示。</a:t>
            </a:r>
            <a:endParaRPr lang="en-US" altLang="zh-CN" sz="1400" dirty="0">
              <a:ea typeface="微软雅黑" panose="020B0503020204020204" pitchFamily="34" charset="-122"/>
              <a:cs typeface="Arial" panose="020B0604020202020204" pitchFamily="34" charset="0"/>
            </a:endParaRPr>
          </a:p>
        </p:txBody>
      </p:sp>
      <p:sp>
        <p:nvSpPr>
          <p:cNvPr id="100" name="文本框 99">
            <a:extLst>
              <a:ext uri="{FF2B5EF4-FFF2-40B4-BE49-F238E27FC236}">
                <a16:creationId xmlns:a16="http://schemas.microsoft.com/office/drawing/2014/main" id="{4343EA03-BC47-494B-944E-14578BE62930}"/>
              </a:ext>
            </a:extLst>
          </p:cNvPr>
          <p:cNvSpPr txBox="1"/>
          <p:nvPr/>
        </p:nvSpPr>
        <p:spPr>
          <a:xfrm>
            <a:off x="6865229" y="1432445"/>
            <a:ext cx="948788" cy="311396"/>
          </a:xfrm>
          <a:prstGeom prst="rect">
            <a:avLst/>
          </a:prstGeom>
          <a:noFill/>
        </p:spPr>
        <p:txBody>
          <a:bodyPr wrap="square" rtlCol="0">
            <a:spAutoFit/>
          </a:bodyPr>
          <a:lstStyle/>
          <a:p>
            <a:r>
              <a:rPr lang="zh-CN" altLang="en-US" sz="1400" b="1" dirty="0">
                <a:latin typeface="+mn-ea"/>
                <a:ea typeface="+mn-ea"/>
              </a:rPr>
              <a:t>速度时序</a:t>
            </a:r>
          </a:p>
        </p:txBody>
      </p:sp>
      <p:sp>
        <p:nvSpPr>
          <p:cNvPr id="101" name="文本框 100">
            <a:extLst>
              <a:ext uri="{FF2B5EF4-FFF2-40B4-BE49-F238E27FC236}">
                <a16:creationId xmlns:a16="http://schemas.microsoft.com/office/drawing/2014/main" id="{80C739C8-41FD-49F9-9B89-253F526A2E93}"/>
              </a:ext>
            </a:extLst>
          </p:cNvPr>
          <p:cNvSpPr txBox="1"/>
          <p:nvPr/>
        </p:nvSpPr>
        <p:spPr>
          <a:xfrm>
            <a:off x="6352192" y="4035964"/>
            <a:ext cx="1215488" cy="307777"/>
          </a:xfrm>
          <a:prstGeom prst="rect">
            <a:avLst/>
          </a:prstGeom>
          <a:noFill/>
        </p:spPr>
        <p:txBody>
          <a:bodyPr wrap="square" rtlCol="0">
            <a:spAutoFit/>
          </a:bodyPr>
          <a:lstStyle/>
          <a:p>
            <a:r>
              <a:rPr lang="zh-CN" altLang="en-US" sz="1400" b="1" dirty="0">
                <a:latin typeface="+mn-ea"/>
                <a:ea typeface="+mn-ea"/>
              </a:rPr>
              <a:t>方向角时序</a:t>
            </a:r>
          </a:p>
        </p:txBody>
      </p:sp>
      <p:sp>
        <p:nvSpPr>
          <p:cNvPr id="2" name="灯片编号占位符 1">
            <a:extLst>
              <a:ext uri="{FF2B5EF4-FFF2-40B4-BE49-F238E27FC236}">
                <a16:creationId xmlns:a16="http://schemas.microsoft.com/office/drawing/2014/main" id="{EA016572-D87D-46E1-8FE4-AD91C02B01B0}"/>
              </a:ext>
            </a:extLst>
          </p:cNvPr>
          <p:cNvSpPr>
            <a:spLocks noGrp="1"/>
          </p:cNvSpPr>
          <p:nvPr>
            <p:ph type="sldNum" sz="quarter" idx="10"/>
          </p:nvPr>
        </p:nvSpPr>
        <p:spPr/>
        <p:txBody>
          <a:bodyPr/>
          <a:lstStyle/>
          <a:p>
            <a:pPr>
              <a:defRPr/>
            </a:pPr>
            <a:fld id="{448D2F9F-663C-42D7-B659-B78D1D99B89B}" type="slidenum">
              <a:rPr lang="en-US" altLang="zh-CN" smtClean="0"/>
              <a:t>38</a:t>
            </a:fld>
            <a:endParaRPr lang="en-US" altLang="zh-CN" dirty="0"/>
          </a:p>
        </p:txBody>
      </p:sp>
    </p:spTree>
    <p:extLst>
      <p:ext uri="{BB962C8B-B14F-4D97-AF65-F5344CB8AC3E}">
        <p14:creationId xmlns:p14="http://schemas.microsoft.com/office/powerpoint/2010/main" val="96391812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机器学习解决方案：速度与方向时序的向量化</a:t>
            </a:r>
          </a:p>
        </p:txBody>
      </p:sp>
      <p:pic>
        <p:nvPicPr>
          <p:cNvPr id="3" name="图片 2">
            <a:extLst>
              <a:ext uri="{FF2B5EF4-FFF2-40B4-BE49-F238E27FC236}">
                <a16:creationId xmlns:a16="http://schemas.microsoft.com/office/drawing/2014/main" id="{5A5B4AB3-4367-48E9-8223-AC23E21442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142" y="1579809"/>
            <a:ext cx="2930111" cy="4964826"/>
          </a:xfrm>
          <a:prstGeom prst="rect">
            <a:avLst/>
          </a:prstGeom>
        </p:spPr>
      </p:pic>
      <p:pic>
        <p:nvPicPr>
          <p:cNvPr id="5" name="图片 4">
            <a:extLst>
              <a:ext uri="{FF2B5EF4-FFF2-40B4-BE49-F238E27FC236}">
                <a16:creationId xmlns:a16="http://schemas.microsoft.com/office/drawing/2014/main" id="{EE80E0A4-E0C0-496D-8CE3-D283144476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3048" y="1579809"/>
            <a:ext cx="2929094" cy="4964826"/>
          </a:xfrm>
          <a:prstGeom prst="rect">
            <a:avLst/>
          </a:prstGeom>
        </p:spPr>
      </p:pic>
      <p:pic>
        <p:nvPicPr>
          <p:cNvPr id="11" name="图片 10">
            <a:extLst>
              <a:ext uri="{FF2B5EF4-FFF2-40B4-BE49-F238E27FC236}">
                <a16:creationId xmlns:a16="http://schemas.microsoft.com/office/drawing/2014/main" id="{B03C38CF-EC18-4766-A6D6-4C738A19CF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33" y="1579809"/>
            <a:ext cx="3118841" cy="5056705"/>
          </a:xfrm>
          <a:prstGeom prst="rect">
            <a:avLst/>
          </a:prstGeom>
        </p:spPr>
      </p:pic>
      <p:sp>
        <p:nvSpPr>
          <p:cNvPr id="60" name="文本框 59">
            <a:extLst>
              <a:ext uri="{FF2B5EF4-FFF2-40B4-BE49-F238E27FC236}">
                <a16:creationId xmlns:a16="http://schemas.microsoft.com/office/drawing/2014/main" id="{76566683-9F7F-47A7-B0EE-D946C85FB3E4}"/>
              </a:ext>
            </a:extLst>
          </p:cNvPr>
          <p:cNvSpPr txBox="1"/>
          <p:nvPr/>
        </p:nvSpPr>
        <p:spPr>
          <a:xfrm>
            <a:off x="561991" y="1268413"/>
            <a:ext cx="2471811" cy="307777"/>
          </a:xfrm>
          <a:prstGeom prst="rect">
            <a:avLst/>
          </a:prstGeom>
          <a:noFill/>
        </p:spPr>
        <p:txBody>
          <a:bodyPr wrap="square" rtlCol="0">
            <a:spAutoFit/>
          </a:bodyPr>
          <a:lstStyle/>
          <a:p>
            <a:r>
              <a:rPr lang="zh-CN" altLang="en-US" sz="1400" b="1" dirty="0">
                <a:latin typeface="+mn-ea"/>
                <a:ea typeface="+mn-ea"/>
              </a:rPr>
              <a:t>速度</a:t>
            </a:r>
            <a:r>
              <a:rPr lang="en-US" altLang="zh-CN" sz="1400" b="1" dirty="0">
                <a:latin typeface="+mn-ea"/>
                <a:ea typeface="+mn-ea"/>
              </a:rPr>
              <a:t>embedding</a:t>
            </a:r>
            <a:r>
              <a:rPr lang="zh-CN" altLang="en-US" sz="1400" b="1" dirty="0">
                <a:latin typeface="+mn-ea"/>
                <a:ea typeface="+mn-ea"/>
              </a:rPr>
              <a:t>向量热力图</a:t>
            </a:r>
          </a:p>
        </p:txBody>
      </p:sp>
      <p:sp>
        <p:nvSpPr>
          <p:cNvPr id="67" name="文本框 66">
            <a:extLst>
              <a:ext uri="{FF2B5EF4-FFF2-40B4-BE49-F238E27FC236}">
                <a16:creationId xmlns:a16="http://schemas.microsoft.com/office/drawing/2014/main" id="{A4970E80-904A-47D2-BA60-249119DE0D17}"/>
              </a:ext>
            </a:extLst>
          </p:cNvPr>
          <p:cNvSpPr txBox="1"/>
          <p:nvPr/>
        </p:nvSpPr>
        <p:spPr>
          <a:xfrm>
            <a:off x="3949848" y="1264794"/>
            <a:ext cx="2180786" cy="307777"/>
          </a:xfrm>
          <a:prstGeom prst="rect">
            <a:avLst/>
          </a:prstGeom>
          <a:noFill/>
        </p:spPr>
        <p:txBody>
          <a:bodyPr wrap="square" rtlCol="0">
            <a:spAutoFit/>
          </a:bodyPr>
          <a:lstStyle/>
          <a:p>
            <a:r>
              <a:rPr lang="zh-CN" altLang="en-US" sz="1400" b="1" dirty="0">
                <a:latin typeface="+mn-ea"/>
                <a:ea typeface="+mn-ea"/>
              </a:rPr>
              <a:t>速度</a:t>
            </a:r>
            <a:r>
              <a:rPr lang="en-US" altLang="zh-CN" sz="1400" b="1" dirty="0">
                <a:latin typeface="+mn-ea"/>
                <a:ea typeface="+mn-ea"/>
              </a:rPr>
              <a:t>embedding</a:t>
            </a:r>
            <a:r>
              <a:rPr lang="zh-CN" altLang="en-US" sz="1400" b="1" dirty="0">
                <a:latin typeface="+mn-ea"/>
                <a:ea typeface="+mn-ea"/>
              </a:rPr>
              <a:t>降维图</a:t>
            </a:r>
          </a:p>
        </p:txBody>
      </p:sp>
      <p:sp>
        <p:nvSpPr>
          <p:cNvPr id="68" name="文本框 67">
            <a:extLst>
              <a:ext uri="{FF2B5EF4-FFF2-40B4-BE49-F238E27FC236}">
                <a16:creationId xmlns:a16="http://schemas.microsoft.com/office/drawing/2014/main" id="{A7EBB737-434C-4347-8D2F-F4BAE8890FB4}"/>
              </a:ext>
            </a:extLst>
          </p:cNvPr>
          <p:cNvSpPr txBox="1"/>
          <p:nvPr/>
        </p:nvSpPr>
        <p:spPr>
          <a:xfrm>
            <a:off x="6817641" y="1272032"/>
            <a:ext cx="2180786" cy="307777"/>
          </a:xfrm>
          <a:prstGeom prst="rect">
            <a:avLst/>
          </a:prstGeom>
          <a:noFill/>
        </p:spPr>
        <p:txBody>
          <a:bodyPr wrap="square" rtlCol="0">
            <a:spAutoFit/>
          </a:bodyPr>
          <a:lstStyle/>
          <a:p>
            <a:r>
              <a:rPr lang="zh-CN" altLang="en-US" sz="1400" b="1" dirty="0">
                <a:latin typeface="+mn-ea"/>
                <a:ea typeface="+mn-ea"/>
              </a:rPr>
              <a:t>方向</a:t>
            </a:r>
            <a:r>
              <a:rPr lang="en-US" altLang="zh-CN" sz="1400" b="1" dirty="0">
                <a:latin typeface="+mn-ea"/>
                <a:ea typeface="+mn-ea"/>
              </a:rPr>
              <a:t>embedding</a:t>
            </a:r>
            <a:r>
              <a:rPr lang="zh-CN" altLang="en-US" sz="1400" b="1" dirty="0">
                <a:latin typeface="+mn-ea"/>
                <a:ea typeface="+mn-ea"/>
              </a:rPr>
              <a:t>降维图</a:t>
            </a:r>
          </a:p>
        </p:txBody>
      </p:sp>
      <p:grpSp>
        <p:nvGrpSpPr>
          <p:cNvPr id="69" name="组合 68">
            <a:extLst>
              <a:ext uri="{FF2B5EF4-FFF2-40B4-BE49-F238E27FC236}">
                <a16:creationId xmlns:a16="http://schemas.microsoft.com/office/drawing/2014/main" id="{425B19EC-17BF-4806-A38A-643EC65E87C7}"/>
              </a:ext>
            </a:extLst>
          </p:cNvPr>
          <p:cNvGrpSpPr/>
          <p:nvPr/>
        </p:nvGrpSpPr>
        <p:grpSpPr>
          <a:xfrm>
            <a:off x="9296724" y="1645780"/>
            <a:ext cx="2487289" cy="4541572"/>
            <a:chOff x="8132692" y="1385788"/>
            <a:chExt cx="3738625" cy="4421768"/>
          </a:xfrm>
        </p:grpSpPr>
        <p:sp>
          <p:nvSpPr>
            <p:cNvPr id="71" name="圆角矩形 20">
              <a:extLst>
                <a:ext uri="{FF2B5EF4-FFF2-40B4-BE49-F238E27FC236}">
                  <a16:creationId xmlns:a16="http://schemas.microsoft.com/office/drawing/2014/main" id="{997BFC16-2E93-4760-A01A-9D7540AFA095}"/>
                </a:ext>
              </a:extLst>
            </p:cNvPr>
            <p:cNvSpPr/>
            <p:nvPr/>
          </p:nvSpPr>
          <p:spPr>
            <a:xfrm>
              <a:off x="8139669" y="1777161"/>
              <a:ext cx="3731648" cy="4030395"/>
            </a:xfrm>
            <a:prstGeom prst="roundRect">
              <a:avLst>
                <a:gd name="adj" fmla="val 264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圆角 17">
              <a:extLst>
                <a:ext uri="{FF2B5EF4-FFF2-40B4-BE49-F238E27FC236}">
                  <a16:creationId xmlns:a16="http://schemas.microsoft.com/office/drawing/2014/main" id="{E26845D0-78FC-4E47-8D5C-B94130736A25}"/>
                </a:ext>
              </a:extLst>
            </p:cNvPr>
            <p:cNvSpPr/>
            <p:nvPr/>
          </p:nvSpPr>
          <p:spPr>
            <a:xfrm>
              <a:off x="8132692" y="1385788"/>
              <a:ext cx="3731648" cy="36739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embedding</a:t>
              </a:r>
              <a:r>
                <a:rPr lang="zh-CN" altLang="en-US" b="1" dirty="0">
                  <a:solidFill>
                    <a:schemeClr val="tx1"/>
                  </a:solidFill>
                  <a:latin typeface="Arial" panose="020B0604020202020204" pitchFamily="34" charset="0"/>
                  <a:cs typeface="Arial" panose="020B0604020202020204" pitchFamily="34" charset="0"/>
                </a:rPr>
                <a:t>向量分析</a:t>
              </a:r>
            </a:p>
          </p:txBody>
        </p:sp>
      </p:grpSp>
      <p:sp>
        <p:nvSpPr>
          <p:cNvPr id="74" name="文本框 73">
            <a:extLst>
              <a:ext uri="{FF2B5EF4-FFF2-40B4-BE49-F238E27FC236}">
                <a16:creationId xmlns:a16="http://schemas.microsoft.com/office/drawing/2014/main" id="{422ABDC4-BD1A-484E-B89D-BB844DCED322}"/>
              </a:ext>
            </a:extLst>
          </p:cNvPr>
          <p:cNvSpPr txBox="1"/>
          <p:nvPr/>
        </p:nvSpPr>
        <p:spPr>
          <a:xfrm>
            <a:off x="9235051" y="1992424"/>
            <a:ext cx="2548962" cy="4139595"/>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由</a:t>
            </a:r>
            <a:r>
              <a:rPr lang="zh-CN" altLang="en-US" sz="1400" dirty="0">
                <a:solidFill>
                  <a:srgbClr val="C00000"/>
                </a:solidFill>
                <a:ea typeface="微软雅黑" panose="020B0503020204020204" pitchFamily="34" charset="-122"/>
                <a:cs typeface="Arial" panose="020B0604020202020204" pitchFamily="34" charset="0"/>
              </a:rPr>
              <a:t>图</a:t>
            </a:r>
            <a:r>
              <a:rPr lang="en-US" altLang="zh-CN" sz="1400" dirty="0">
                <a:solidFill>
                  <a:srgbClr val="C00000"/>
                </a:solidFill>
                <a:ea typeface="微软雅黑" panose="020B0503020204020204" pitchFamily="34" charset="-122"/>
                <a:cs typeface="Arial" panose="020B0604020202020204" pitchFamily="34" charset="0"/>
              </a:rPr>
              <a:t>1</a:t>
            </a:r>
            <a:r>
              <a:rPr lang="zh-CN" altLang="en-US" sz="1400" dirty="0">
                <a:ea typeface="微软雅黑" panose="020B0503020204020204" pitchFamily="34" charset="-122"/>
                <a:cs typeface="Arial" panose="020B0604020202020204" pitchFamily="34" charset="0"/>
              </a:rPr>
              <a:t>可知，通过向量化的特征难以区分不同轨迹。</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由</a:t>
            </a:r>
            <a:r>
              <a:rPr lang="zh-CN" altLang="en-US" sz="1400" dirty="0">
                <a:solidFill>
                  <a:srgbClr val="C00000"/>
                </a:solidFill>
                <a:ea typeface="微软雅黑" panose="020B0503020204020204" pitchFamily="34" charset="-122"/>
                <a:cs typeface="Arial" panose="020B0604020202020204" pitchFamily="34" charset="0"/>
              </a:rPr>
              <a:t>图</a:t>
            </a:r>
            <a:r>
              <a:rPr lang="en-US" altLang="zh-CN" sz="1400" dirty="0">
                <a:solidFill>
                  <a:srgbClr val="C00000"/>
                </a:solidFill>
                <a:ea typeface="微软雅黑" panose="020B0503020204020204" pitchFamily="34" charset="-122"/>
                <a:cs typeface="Arial" panose="020B0604020202020204" pitchFamily="34" charset="0"/>
              </a:rPr>
              <a:t>2</a:t>
            </a:r>
            <a:r>
              <a:rPr lang="zh-CN" altLang="en-US" sz="1400" dirty="0">
                <a:ea typeface="微软雅黑" panose="020B0503020204020204" pitchFamily="34" charset="-122"/>
                <a:cs typeface="Arial" panose="020B0604020202020204" pitchFamily="34" charset="0"/>
              </a:rPr>
              <a:t>，降维之后，速度向量的信息损失</a:t>
            </a:r>
            <a:r>
              <a:rPr lang="en-US" altLang="zh-CN" sz="1400" dirty="0">
                <a:ea typeface="微软雅黑" panose="020B0503020204020204" pitchFamily="34" charset="-122"/>
                <a:cs typeface="Arial" panose="020B0604020202020204" pitchFamily="34" charset="0"/>
              </a:rPr>
              <a:t>(</a:t>
            </a:r>
            <a:r>
              <a:rPr lang="zh-CN" altLang="en-US" sz="1400" dirty="0">
                <a:solidFill>
                  <a:srgbClr val="C00000"/>
                </a:solidFill>
                <a:ea typeface="微软雅黑" panose="020B0503020204020204" pitchFamily="34" charset="-122"/>
                <a:cs typeface="Arial" panose="020B0604020202020204" pitchFamily="34" charset="0"/>
              </a:rPr>
              <a:t>损失</a:t>
            </a:r>
            <a:r>
              <a:rPr lang="en-US" altLang="zh-CN" sz="1400" dirty="0">
                <a:solidFill>
                  <a:srgbClr val="C00000"/>
                </a:solidFill>
                <a:ea typeface="微软雅黑" panose="020B0503020204020204" pitchFamily="34" charset="-122"/>
                <a:cs typeface="Arial" panose="020B0604020202020204" pitchFamily="34" charset="0"/>
              </a:rPr>
              <a:t>32%)</a:t>
            </a:r>
            <a:r>
              <a:rPr lang="zh-CN" altLang="en-US" sz="1400" dirty="0">
                <a:ea typeface="微软雅黑" panose="020B0503020204020204" pitchFamily="34" charset="-122"/>
                <a:cs typeface="Arial" panose="020B0604020202020204" pitchFamily="34" charset="0"/>
              </a:rPr>
              <a:t>大于方向向量</a:t>
            </a:r>
            <a:r>
              <a:rPr lang="en-US" altLang="zh-CN" sz="1400" dirty="0">
                <a:ea typeface="微软雅黑" panose="020B0503020204020204" pitchFamily="34" charset="-122"/>
                <a:cs typeface="Arial" panose="020B0604020202020204" pitchFamily="34" charset="0"/>
              </a:rPr>
              <a:t>(</a:t>
            </a:r>
            <a:r>
              <a:rPr lang="zh-CN" altLang="en-US" sz="1400" dirty="0">
                <a:solidFill>
                  <a:srgbClr val="C00000"/>
                </a:solidFill>
                <a:ea typeface="微软雅黑" panose="020B0503020204020204" pitchFamily="34" charset="-122"/>
                <a:cs typeface="Arial" panose="020B0604020202020204" pitchFamily="34" charset="0"/>
              </a:rPr>
              <a:t>损失</a:t>
            </a:r>
            <a:r>
              <a:rPr lang="en-US" altLang="zh-CN" sz="1400" dirty="0">
                <a:solidFill>
                  <a:srgbClr val="C00000"/>
                </a:solidFill>
                <a:ea typeface="微软雅黑" panose="020B0503020204020204" pitchFamily="34" charset="-122"/>
                <a:cs typeface="Arial" panose="020B0604020202020204" pitchFamily="34" charset="0"/>
              </a:rPr>
              <a:t>25%)</a:t>
            </a:r>
            <a:r>
              <a:rPr lang="zh-CN" altLang="en-US" sz="1400" dirty="0">
                <a:ea typeface="微软雅黑" panose="020B0503020204020204" pitchFamily="34" charset="-122"/>
                <a:cs typeface="Arial" panose="020B0604020202020204" pitchFamily="34" charset="0"/>
              </a:rPr>
              <a:t>，间接说明速度包含了更多的信息，速度向量里包含了更多的非线性特征。</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单独使用速度的向量进行分类，</a:t>
            </a:r>
            <a:r>
              <a:rPr lang="zh-CN" altLang="en-US" sz="1400" dirty="0">
                <a:solidFill>
                  <a:srgbClr val="C00000"/>
                </a:solidFill>
                <a:ea typeface="微软雅黑" panose="020B0503020204020204" pitchFamily="34" charset="-122"/>
                <a:cs typeface="Arial" panose="020B0604020202020204" pitchFamily="34" charset="0"/>
              </a:rPr>
              <a:t>线下</a:t>
            </a:r>
            <a:r>
              <a:rPr lang="en-US" altLang="zh-CN" sz="1400" dirty="0">
                <a:solidFill>
                  <a:srgbClr val="C00000"/>
                </a:solidFill>
                <a:ea typeface="微软雅黑" panose="020B0503020204020204" pitchFamily="34" charset="-122"/>
                <a:cs typeface="Arial" panose="020B0604020202020204" pitchFamily="34" charset="0"/>
              </a:rPr>
              <a:t>F1</a:t>
            </a:r>
            <a:r>
              <a:rPr lang="zh-CN" altLang="en-US" sz="1400" dirty="0">
                <a:solidFill>
                  <a:srgbClr val="C00000"/>
                </a:solidFill>
                <a:ea typeface="微软雅黑" panose="020B0503020204020204" pitchFamily="34" charset="-122"/>
                <a:cs typeface="Arial" panose="020B0604020202020204" pitchFamily="34" charset="0"/>
              </a:rPr>
              <a:t>最高可达到</a:t>
            </a:r>
            <a:r>
              <a:rPr lang="en-US" altLang="zh-CN" sz="1400" dirty="0">
                <a:solidFill>
                  <a:srgbClr val="C00000"/>
                </a:solidFill>
                <a:ea typeface="微软雅黑" panose="020B0503020204020204" pitchFamily="34" charset="-122"/>
                <a:cs typeface="Arial" panose="020B0604020202020204" pitchFamily="34" charset="0"/>
              </a:rPr>
              <a:t>0.715</a:t>
            </a:r>
            <a:r>
              <a:rPr lang="zh-CN" altLang="en-US" sz="1400" dirty="0">
                <a:ea typeface="微软雅黑" panose="020B0503020204020204" pitchFamily="34" charset="-122"/>
                <a:cs typeface="Arial" panose="020B0604020202020204" pitchFamily="34" charset="0"/>
              </a:rPr>
              <a:t>；而单独使用方向的</a:t>
            </a:r>
            <a:r>
              <a:rPr lang="en-US" altLang="zh-CN" sz="1400" dirty="0">
                <a:ea typeface="微软雅黑" panose="020B0503020204020204" pitchFamily="34" charset="-122"/>
                <a:cs typeface="Arial" panose="020B0604020202020204" pitchFamily="34" charset="0"/>
              </a:rPr>
              <a:t>embedding</a:t>
            </a:r>
            <a:r>
              <a:rPr lang="zh-CN" altLang="en-US" sz="1400" dirty="0">
                <a:ea typeface="微软雅黑" panose="020B0503020204020204" pitchFamily="34" charset="-122"/>
                <a:cs typeface="Arial" panose="020B0604020202020204" pitchFamily="34" charset="0"/>
              </a:rPr>
              <a:t>向量进行分类，</a:t>
            </a:r>
            <a:r>
              <a:rPr lang="zh-CN" altLang="en-US" sz="1400" dirty="0">
                <a:solidFill>
                  <a:srgbClr val="C00000"/>
                </a:solidFill>
                <a:ea typeface="微软雅黑" panose="020B0503020204020204" pitchFamily="34" charset="-122"/>
                <a:cs typeface="Arial" panose="020B0604020202020204" pitchFamily="34" charset="0"/>
              </a:rPr>
              <a:t>线下</a:t>
            </a:r>
            <a:r>
              <a:rPr lang="en-US" altLang="zh-CN" sz="1400" dirty="0">
                <a:solidFill>
                  <a:srgbClr val="C00000"/>
                </a:solidFill>
                <a:ea typeface="微软雅黑" panose="020B0503020204020204" pitchFamily="34" charset="-122"/>
                <a:cs typeface="Arial" panose="020B0604020202020204" pitchFamily="34" charset="0"/>
              </a:rPr>
              <a:t>F1</a:t>
            </a:r>
            <a:r>
              <a:rPr lang="zh-CN" altLang="en-US" sz="1400" dirty="0">
                <a:solidFill>
                  <a:srgbClr val="C00000"/>
                </a:solidFill>
                <a:ea typeface="微软雅黑" panose="020B0503020204020204" pitchFamily="34" charset="-122"/>
                <a:cs typeface="Arial" panose="020B0604020202020204" pitchFamily="34" charset="0"/>
              </a:rPr>
              <a:t>只能达到</a:t>
            </a:r>
            <a:r>
              <a:rPr lang="en-US" altLang="zh-CN" sz="1400" dirty="0">
                <a:solidFill>
                  <a:srgbClr val="C00000"/>
                </a:solidFill>
                <a:ea typeface="微软雅黑" panose="020B0503020204020204" pitchFamily="34" charset="-122"/>
                <a:cs typeface="Arial" panose="020B0604020202020204" pitchFamily="34" charset="0"/>
              </a:rPr>
              <a:t>0.665</a:t>
            </a:r>
            <a:r>
              <a:rPr lang="zh-CN" altLang="en-US" sz="1400" dirty="0">
                <a:solidFill>
                  <a:srgbClr val="C00000"/>
                </a:solidFill>
                <a:ea typeface="微软雅黑" panose="020B0503020204020204" pitchFamily="34" charset="-122"/>
                <a:cs typeface="Arial" panose="020B0604020202020204" pitchFamily="34" charset="0"/>
              </a:rPr>
              <a:t>左右。</a:t>
            </a:r>
            <a:endParaRPr lang="en-US" altLang="zh-CN" sz="1400" dirty="0">
              <a:solidFill>
                <a:srgbClr val="C00000"/>
              </a:solidFill>
              <a:ea typeface="微软雅黑" panose="020B0503020204020204" pitchFamily="34" charset="-122"/>
              <a:cs typeface="Arial" panose="020B0604020202020204" pitchFamily="34" charset="0"/>
            </a:endParaRPr>
          </a:p>
        </p:txBody>
      </p:sp>
      <p:sp>
        <p:nvSpPr>
          <p:cNvPr id="13" name="椭圆 12">
            <a:extLst>
              <a:ext uri="{FF2B5EF4-FFF2-40B4-BE49-F238E27FC236}">
                <a16:creationId xmlns:a16="http://schemas.microsoft.com/office/drawing/2014/main" id="{971FF9F4-F141-4D59-93E3-0D797BAF3BF1}"/>
              </a:ext>
            </a:extLst>
          </p:cNvPr>
          <p:cNvSpPr/>
          <p:nvPr/>
        </p:nvSpPr>
        <p:spPr>
          <a:xfrm>
            <a:off x="2973371" y="1487930"/>
            <a:ext cx="388620" cy="388620"/>
          </a:xfrm>
          <a:prstGeom prst="ellipse">
            <a:avLst/>
          </a:prstGeom>
          <a:solidFill>
            <a:srgbClr val="FFD2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1</a:t>
            </a:r>
            <a:endParaRPr lang="zh-CN" altLang="en-US" b="1" dirty="0">
              <a:solidFill>
                <a:schemeClr val="tx1"/>
              </a:solidFill>
              <a:latin typeface="+mn-ea"/>
            </a:endParaRPr>
          </a:p>
        </p:txBody>
      </p:sp>
      <p:sp>
        <p:nvSpPr>
          <p:cNvPr id="14" name="椭圆 13">
            <a:extLst>
              <a:ext uri="{FF2B5EF4-FFF2-40B4-BE49-F238E27FC236}">
                <a16:creationId xmlns:a16="http://schemas.microsoft.com/office/drawing/2014/main" id="{503DA5BC-A11F-4994-98C6-2333917C255E}"/>
              </a:ext>
            </a:extLst>
          </p:cNvPr>
          <p:cNvSpPr/>
          <p:nvPr/>
        </p:nvSpPr>
        <p:spPr>
          <a:xfrm>
            <a:off x="6010858" y="1487930"/>
            <a:ext cx="388620" cy="388620"/>
          </a:xfrm>
          <a:prstGeom prst="ellipse">
            <a:avLst/>
          </a:prstGeom>
          <a:solidFill>
            <a:srgbClr val="FFD2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2</a:t>
            </a:r>
            <a:endParaRPr lang="zh-CN" altLang="en-US" b="1" dirty="0">
              <a:solidFill>
                <a:schemeClr val="tx1"/>
              </a:solidFill>
              <a:latin typeface="+mn-ea"/>
            </a:endParaRPr>
          </a:p>
        </p:txBody>
      </p:sp>
      <p:sp>
        <p:nvSpPr>
          <p:cNvPr id="15" name="椭圆 14">
            <a:extLst>
              <a:ext uri="{FF2B5EF4-FFF2-40B4-BE49-F238E27FC236}">
                <a16:creationId xmlns:a16="http://schemas.microsoft.com/office/drawing/2014/main" id="{0158B026-E300-489F-AC6F-509DACF958A5}"/>
              </a:ext>
            </a:extLst>
          </p:cNvPr>
          <p:cNvSpPr/>
          <p:nvPr/>
        </p:nvSpPr>
        <p:spPr>
          <a:xfrm>
            <a:off x="8439111" y="1527482"/>
            <a:ext cx="388620" cy="388620"/>
          </a:xfrm>
          <a:prstGeom prst="ellipse">
            <a:avLst/>
          </a:prstGeom>
          <a:solidFill>
            <a:srgbClr val="FFD2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3</a:t>
            </a:r>
            <a:endParaRPr lang="zh-CN" altLang="en-US" b="1" dirty="0">
              <a:solidFill>
                <a:schemeClr val="tx1"/>
              </a:solidFill>
              <a:latin typeface="+mn-ea"/>
            </a:endParaRPr>
          </a:p>
        </p:txBody>
      </p:sp>
      <p:sp>
        <p:nvSpPr>
          <p:cNvPr id="2" name="灯片编号占位符 1">
            <a:extLst>
              <a:ext uri="{FF2B5EF4-FFF2-40B4-BE49-F238E27FC236}">
                <a16:creationId xmlns:a16="http://schemas.microsoft.com/office/drawing/2014/main" id="{E7C1BA06-A5A6-41D0-9B64-8FB17DA1DD90}"/>
              </a:ext>
            </a:extLst>
          </p:cNvPr>
          <p:cNvSpPr>
            <a:spLocks noGrp="1"/>
          </p:cNvSpPr>
          <p:nvPr>
            <p:ph type="sldNum" sz="quarter" idx="10"/>
          </p:nvPr>
        </p:nvSpPr>
        <p:spPr/>
        <p:txBody>
          <a:bodyPr/>
          <a:lstStyle/>
          <a:p>
            <a:pPr>
              <a:defRPr/>
            </a:pPr>
            <a:fld id="{448D2F9F-663C-42D7-B659-B78D1D99B89B}" type="slidenum">
              <a:rPr lang="en-US" altLang="zh-CN" smtClean="0"/>
              <a:t>39</a:t>
            </a:fld>
            <a:endParaRPr lang="en-US" altLang="zh-CN" dirty="0"/>
          </a:p>
        </p:txBody>
      </p:sp>
    </p:spTree>
    <p:extLst>
      <p:ext uri="{BB962C8B-B14F-4D97-AF65-F5344CB8AC3E}">
        <p14:creationId xmlns:p14="http://schemas.microsoft.com/office/powerpoint/2010/main" val="29036461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团队成员简介与比赛基本情况</a:t>
            </a:r>
          </a:p>
        </p:txBody>
      </p:sp>
      <p:grpSp>
        <p:nvGrpSpPr>
          <p:cNvPr id="43" name="组合 42">
            <a:extLst>
              <a:ext uri="{FF2B5EF4-FFF2-40B4-BE49-F238E27FC236}">
                <a16:creationId xmlns:a16="http://schemas.microsoft.com/office/drawing/2014/main" id="{B37458D7-ACA0-4A59-BF90-3DBAD9B8E9FD}"/>
              </a:ext>
            </a:extLst>
          </p:cNvPr>
          <p:cNvGrpSpPr/>
          <p:nvPr/>
        </p:nvGrpSpPr>
        <p:grpSpPr>
          <a:xfrm>
            <a:off x="1020695" y="1605953"/>
            <a:ext cx="10357061" cy="3862539"/>
            <a:chOff x="1020695" y="1929031"/>
            <a:chExt cx="10357061" cy="3862539"/>
          </a:xfrm>
        </p:grpSpPr>
        <p:sp>
          <p:nvSpPr>
            <p:cNvPr id="4" name="文本框 3">
              <a:extLst>
                <a:ext uri="{FF2B5EF4-FFF2-40B4-BE49-F238E27FC236}">
                  <a16:creationId xmlns:a16="http://schemas.microsoft.com/office/drawing/2014/main" id="{04CFDECB-3546-4C32-8435-3B3F420622F6}"/>
                </a:ext>
              </a:extLst>
            </p:cNvPr>
            <p:cNvSpPr txBox="1"/>
            <p:nvPr/>
          </p:nvSpPr>
          <p:spPr>
            <a:xfrm>
              <a:off x="1020695" y="4522312"/>
              <a:ext cx="1878274" cy="1269258"/>
            </a:xfrm>
            <a:prstGeom prst="rect">
              <a:avLst/>
            </a:prstGeom>
            <a:noFill/>
          </p:spPr>
          <p:txBody>
            <a:bodyPr wrap="square" rtlCol="0">
              <a:spAutoFit/>
            </a:bodyPr>
            <a:lstStyle/>
            <a:p>
              <a:pPr algn="just">
                <a:lnSpc>
                  <a:spcPct val="130000"/>
                </a:lnSpc>
              </a:pPr>
              <a:r>
                <a:rPr lang="zh-CN" altLang="en-US" sz="1200" b="1" dirty="0">
                  <a:solidFill>
                    <a:srgbClr val="000000"/>
                  </a:solidFill>
                  <a:latin typeface="+mj-ea"/>
                  <a:ea typeface="+mj-ea"/>
                </a:rPr>
                <a:t>姓名：</a:t>
              </a:r>
              <a:r>
                <a:rPr lang="zh-CN" altLang="en-US" sz="1200" dirty="0">
                  <a:solidFill>
                    <a:srgbClr val="000000"/>
                  </a:solidFill>
                  <a:latin typeface="+mj-ea"/>
                  <a:ea typeface="+mj-ea"/>
                </a:rPr>
                <a:t>尹卓</a:t>
              </a:r>
              <a:r>
                <a:rPr lang="zh-CN" altLang="en-US" sz="1200" dirty="0">
                  <a:latin typeface="+mj-ea"/>
                  <a:ea typeface="+mj-ea"/>
                </a:rPr>
                <a:t>（</a:t>
              </a:r>
              <a:r>
                <a:rPr lang="zh-CN" altLang="en-US" sz="1200" dirty="0">
                  <a:solidFill>
                    <a:srgbClr val="C00000"/>
                  </a:solidFill>
                  <a:latin typeface="+mj-ea"/>
                  <a:ea typeface="+mj-ea"/>
                </a:rPr>
                <a:t>队长</a:t>
              </a:r>
              <a:r>
                <a:rPr lang="zh-CN" altLang="en-US" sz="1200" dirty="0">
                  <a:latin typeface="+mj-ea"/>
                  <a:ea typeface="+mj-ea"/>
                </a:rPr>
                <a:t>）</a:t>
              </a:r>
              <a:endParaRPr lang="en-US" altLang="zh-CN" sz="1200" dirty="0">
                <a:latin typeface="+mj-ea"/>
                <a:ea typeface="+mj-ea"/>
              </a:endParaRPr>
            </a:p>
            <a:p>
              <a:pPr algn="just">
                <a:lnSpc>
                  <a:spcPct val="130000"/>
                </a:lnSpc>
              </a:pPr>
              <a:r>
                <a:rPr lang="zh-CN" altLang="en-US" sz="1200" b="1" dirty="0">
                  <a:latin typeface="+mj-ea"/>
                  <a:ea typeface="+mj-ea"/>
                </a:rPr>
                <a:t>单位：</a:t>
              </a:r>
              <a:r>
                <a:rPr lang="zh-CN" altLang="en-US" sz="1200" dirty="0">
                  <a:latin typeface="+mj-ea"/>
                  <a:ea typeface="+mj-ea"/>
                </a:rPr>
                <a:t>交控科技研究院</a:t>
              </a:r>
              <a:endParaRPr lang="en-US" altLang="zh-CN" sz="1200" dirty="0">
                <a:latin typeface="+mj-ea"/>
                <a:ea typeface="+mj-ea"/>
              </a:endParaRPr>
            </a:p>
            <a:p>
              <a:pPr algn="just">
                <a:lnSpc>
                  <a:spcPct val="130000"/>
                </a:lnSpc>
              </a:pPr>
              <a:r>
                <a:rPr lang="zh-CN" altLang="en-US" sz="1200" b="1" dirty="0">
                  <a:latin typeface="+mj-ea"/>
                  <a:ea typeface="+mj-ea"/>
                </a:rPr>
                <a:t>职位：</a:t>
              </a:r>
              <a:r>
                <a:rPr lang="zh-CN" altLang="en-US" sz="1200" dirty="0">
                  <a:latin typeface="+mj-ea"/>
                  <a:ea typeface="+mj-ea"/>
                </a:rPr>
                <a:t>软件工程师</a:t>
              </a:r>
              <a:endParaRPr lang="en-US" altLang="zh-CN" sz="1200" dirty="0">
                <a:latin typeface="+mj-ea"/>
                <a:ea typeface="+mj-ea"/>
              </a:endParaRPr>
            </a:p>
            <a:p>
              <a:pPr algn="just">
                <a:lnSpc>
                  <a:spcPct val="130000"/>
                </a:lnSpc>
              </a:pPr>
              <a:r>
                <a:rPr lang="zh-CN" altLang="en-US" sz="1200" b="1" dirty="0">
                  <a:latin typeface="+mj-ea"/>
                  <a:ea typeface="+mj-ea"/>
                </a:rPr>
                <a:t>研究方向：</a:t>
              </a:r>
              <a:r>
                <a:rPr lang="zh-CN" altLang="en-US" sz="1200" dirty="0">
                  <a:latin typeface="+mj-ea"/>
                  <a:ea typeface="+mj-ea"/>
                </a:rPr>
                <a:t>智能运维，主动学习，时序数据挖掘</a:t>
              </a:r>
            </a:p>
          </p:txBody>
        </p:sp>
        <p:pic>
          <p:nvPicPr>
            <p:cNvPr id="14" name="图片 13">
              <a:extLst>
                <a:ext uri="{FF2B5EF4-FFF2-40B4-BE49-F238E27FC236}">
                  <a16:creationId xmlns:a16="http://schemas.microsoft.com/office/drawing/2014/main" id="{3A120F96-CE26-488E-A78C-8ABD11DBAD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3512" y="1929031"/>
              <a:ext cx="1822351" cy="2429800"/>
            </a:xfrm>
            <a:prstGeom prst="rect">
              <a:avLst/>
            </a:prstGeom>
            <a:ln w="28575">
              <a:solidFill>
                <a:schemeClr val="tx1"/>
              </a:solidFill>
            </a:ln>
          </p:spPr>
        </p:pic>
        <p:pic>
          <p:nvPicPr>
            <p:cNvPr id="15" name="图片 14">
              <a:extLst>
                <a:ext uri="{FF2B5EF4-FFF2-40B4-BE49-F238E27FC236}">
                  <a16:creationId xmlns:a16="http://schemas.microsoft.com/office/drawing/2014/main" id="{0DEA92EC-8E94-41C2-BA76-F97FC09E98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22" r="10999"/>
            <a:stretch/>
          </p:blipFill>
          <p:spPr>
            <a:xfrm>
              <a:off x="7216176" y="1929031"/>
              <a:ext cx="1945759" cy="2429800"/>
            </a:xfrm>
            <a:prstGeom prst="rect">
              <a:avLst/>
            </a:prstGeom>
            <a:ln w="28575">
              <a:solidFill>
                <a:schemeClr val="tx1"/>
              </a:solidFill>
            </a:ln>
          </p:spPr>
        </p:pic>
        <p:pic>
          <p:nvPicPr>
            <p:cNvPr id="17" name="图片 16">
              <a:extLst>
                <a:ext uri="{FF2B5EF4-FFF2-40B4-BE49-F238E27FC236}">
                  <a16:creationId xmlns:a16="http://schemas.microsoft.com/office/drawing/2014/main" id="{ADA658A6-3995-4F6B-B9F7-C27CDDB54E0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534" r="11342"/>
            <a:stretch/>
          </p:blipFill>
          <p:spPr>
            <a:xfrm>
              <a:off x="1075507" y="1929031"/>
              <a:ext cx="1645081" cy="2429800"/>
            </a:xfrm>
            <a:prstGeom prst="rect">
              <a:avLst/>
            </a:prstGeom>
            <a:ln w="28575">
              <a:solidFill>
                <a:schemeClr val="tx1"/>
              </a:solidFill>
            </a:ln>
          </p:spPr>
        </p:pic>
        <p:pic>
          <p:nvPicPr>
            <p:cNvPr id="19" name="图片 18">
              <a:extLst>
                <a:ext uri="{FF2B5EF4-FFF2-40B4-BE49-F238E27FC236}">
                  <a16:creationId xmlns:a16="http://schemas.microsoft.com/office/drawing/2014/main" id="{E329C015-D2C7-40A5-A77C-158F1E4087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4807477" y="2232756"/>
              <a:ext cx="2429800" cy="1822350"/>
            </a:xfrm>
            <a:prstGeom prst="rect">
              <a:avLst/>
            </a:prstGeom>
            <a:ln w="28575">
              <a:solidFill>
                <a:schemeClr val="tx1"/>
              </a:solidFill>
            </a:ln>
          </p:spPr>
        </p:pic>
        <p:sp>
          <p:nvSpPr>
            <p:cNvPr id="25" name="文本框 24">
              <a:extLst>
                <a:ext uri="{FF2B5EF4-FFF2-40B4-BE49-F238E27FC236}">
                  <a16:creationId xmlns:a16="http://schemas.microsoft.com/office/drawing/2014/main" id="{BA5C5E3F-ABEF-47F9-9C48-D6B0A3046436}"/>
                </a:ext>
              </a:extLst>
            </p:cNvPr>
            <p:cNvSpPr txBox="1"/>
            <p:nvPr/>
          </p:nvSpPr>
          <p:spPr>
            <a:xfrm>
              <a:off x="2941072" y="4522312"/>
              <a:ext cx="1878274" cy="1269258"/>
            </a:xfrm>
            <a:prstGeom prst="rect">
              <a:avLst/>
            </a:prstGeom>
            <a:noFill/>
          </p:spPr>
          <p:txBody>
            <a:bodyPr wrap="square" rtlCol="0">
              <a:spAutoFit/>
            </a:bodyPr>
            <a:lstStyle/>
            <a:p>
              <a:pPr algn="just">
                <a:lnSpc>
                  <a:spcPct val="130000"/>
                </a:lnSpc>
              </a:pPr>
              <a:r>
                <a:rPr lang="zh-CN" altLang="en-US" sz="1200" b="1" dirty="0">
                  <a:solidFill>
                    <a:srgbClr val="000000"/>
                  </a:solidFill>
                  <a:latin typeface="+mj-ea"/>
                  <a:ea typeface="+mj-ea"/>
                </a:rPr>
                <a:t>姓名：</a:t>
              </a:r>
              <a:r>
                <a:rPr lang="zh-CN" altLang="en-US" sz="1200" dirty="0">
                  <a:solidFill>
                    <a:srgbClr val="000000"/>
                  </a:solidFill>
                  <a:latin typeface="+mj-ea"/>
                  <a:ea typeface="+mj-ea"/>
                </a:rPr>
                <a:t>高璇颖</a:t>
              </a:r>
              <a:endParaRPr lang="en-US" altLang="zh-CN" sz="1200" dirty="0">
                <a:solidFill>
                  <a:srgbClr val="000000"/>
                </a:solidFill>
                <a:latin typeface="+mj-ea"/>
                <a:ea typeface="+mj-ea"/>
              </a:endParaRPr>
            </a:p>
            <a:p>
              <a:pPr algn="just">
                <a:lnSpc>
                  <a:spcPct val="130000"/>
                </a:lnSpc>
              </a:pPr>
              <a:r>
                <a:rPr lang="zh-CN" altLang="en-US" sz="1200" b="1" dirty="0">
                  <a:latin typeface="+mj-ea"/>
                  <a:ea typeface="+mj-ea"/>
                </a:rPr>
                <a:t>单位：</a:t>
              </a:r>
              <a:r>
                <a:rPr lang="zh-CN" altLang="en-US" sz="1200" dirty="0">
                  <a:latin typeface="+mj-ea"/>
                  <a:ea typeface="+mj-ea"/>
                </a:rPr>
                <a:t>京东数科战略部</a:t>
              </a:r>
              <a:endParaRPr lang="en-US" altLang="zh-CN" sz="1200" dirty="0">
                <a:latin typeface="+mj-ea"/>
                <a:ea typeface="+mj-ea"/>
              </a:endParaRPr>
            </a:p>
            <a:p>
              <a:pPr algn="just">
                <a:lnSpc>
                  <a:spcPct val="130000"/>
                </a:lnSpc>
              </a:pPr>
              <a:r>
                <a:rPr lang="zh-CN" altLang="en-US" sz="1200" b="1" dirty="0">
                  <a:latin typeface="+mj-ea"/>
                  <a:ea typeface="+mj-ea"/>
                </a:rPr>
                <a:t>职位：</a:t>
              </a:r>
              <a:r>
                <a:rPr lang="zh-CN" altLang="en-US" sz="1200" dirty="0">
                  <a:latin typeface="+mj-ea"/>
                  <a:ea typeface="+mj-ea"/>
                </a:rPr>
                <a:t>战略分析师</a:t>
              </a:r>
              <a:endParaRPr lang="en-US" altLang="zh-CN" sz="1200" dirty="0">
                <a:latin typeface="+mj-ea"/>
                <a:ea typeface="+mj-ea"/>
              </a:endParaRPr>
            </a:p>
            <a:p>
              <a:pPr algn="just">
                <a:lnSpc>
                  <a:spcPct val="130000"/>
                </a:lnSpc>
              </a:pPr>
              <a:r>
                <a:rPr lang="zh-CN" altLang="en-US" sz="1200" b="1" dirty="0">
                  <a:latin typeface="+mj-ea"/>
                  <a:ea typeface="+mj-ea"/>
                </a:rPr>
                <a:t>研究方向：</a:t>
              </a:r>
              <a:r>
                <a:rPr lang="en-US" altLang="zh-CN" sz="1200" dirty="0">
                  <a:latin typeface="+mj-ea"/>
                  <a:ea typeface="+mj-ea"/>
                </a:rPr>
                <a:t>TMT</a:t>
              </a:r>
              <a:r>
                <a:rPr lang="zh-CN" altLang="en-US" sz="1200" dirty="0">
                  <a:latin typeface="+mj-ea"/>
                  <a:ea typeface="+mj-ea"/>
                </a:rPr>
                <a:t>行业战略规划与市场研究</a:t>
              </a:r>
            </a:p>
          </p:txBody>
        </p:sp>
        <p:sp>
          <p:nvSpPr>
            <p:cNvPr id="26" name="文本框 25">
              <a:extLst>
                <a:ext uri="{FF2B5EF4-FFF2-40B4-BE49-F238E27FC236}">
                  <a16:creationId xmlns:a16="http://schemas.microsoft.com/office/drawing/2014/main" id="{AC50253F-78CD-4031-8DAE-E9695AACA9D0}"/>
                </a:ext>
              </a:extLst>
            </p:cNvPr>
            <p:cNvSpPr txBox="1"/>
            <p:nvPr/>
          </p:nvSpPr>
          <p:spPr>
            <a:xfrm>
              <a:off x="5058754" y="4522312"/>
              <a:ext cx="1918014" cy="1269258"/>
            </a:xfrm>
            <a:prstGeom prst="rect">
              <a:avLst/>
            </a:prstGeom>
            <a:noFill/>
          </p:spPr>
          <p:txBody>
            <a:bodyPr wrap="square" rtlCol="0">
              <a:spAutoFit/>
            </a:bodyPr>
            <a:lstStyle/>
            <a:p>
              <a:pPr algn="just">
                <a:lnSpc>
                  <a:spcPct val="130000"/>
                </a:lnSpc>
              </a:pPr>
              <a:r>
                <a:rPr lang="zh-CN" altLang="en-US" sz="1200" b="1" dirty="0">
                  <a:solidFill>
                    <a:srgbClr val="000000"/>
                  </a:solidFill>
                  <a:latin typeface="+mj-ea"/>
                  <a:ea typeface="+mj-ea"/>
                </a:rPr>
                <a:t>姓名：</a:t>
              </a:r>
              <a:r>
                <a:rPr lang="zh-CN" altLang="en-US" sz="1200" dirty="0">
                  <a:solidFill>
                    <a:srgbClr val="000000"/>
                  </a:solidFill>
                  <a:latin typeface="+mj-ea"/>
                  <a:ea typeface="+mj-ea"/>
                </a:rPr>
                <a:t>刘震林</a:t>
              </a:r>
              <a:endParaRPr lang="en-US" altLang="zh-CN" sz="1200" dirty="0">
                <a:solidFill>
                  <a:srgbClr val="000000"/>
                </a:solidFill>
                <a:latin typeface="+mj-ea"/>
                <a:ea typeface="+mj-ea"/>
              </a:endParaRPr>
            </a:p>
            <a:p>
              <a:pPr algn="just">
                <a:lnSpc>
                  <a:spcPct val="130000"/>
                </a:lnSpc>
              </a:pPr>
              <a:r>
                <a:rPr lang="zh-CN" altLang="en-US" sz="1200" b="1" dirty="0">
                  <a:latin typeface="+mj-ea"/>
                  <a:ea typeface="+mj-ea"/>
                </a:rPr>
                <a:t>单位：</a:t>
              </a:r>
              <a:r>
                <a:rPr lang="zh-CN" altLang="en-US" sz="1200" dirty="0">
                  <a:latin typeface="+mj-ea"/>
                  <a:ea typeface="+mj-ea"/>
                </a:rPr>
                <a:t>兰州大学</a:t>
              </a:r>
              <a:endParaRPr lang="en-US" altLang="zh-CN" sz="1200" dirty="0">
                <a:latin typeface="+mj-ea"/>
                <a:ea typeface="+mj-ea"/>
              </a:endParaRPr>
            </a:p>
            <a:p>
              <a:pPr algn="just">
                <a:lnSpc>
                  <a:spcPct val="130000"/>
                </a:lnSpc>
              </a:pPr>
              <a:r>
                <a:rPr lang="zh-CN" altLang="en-US" sz="1200" b="1" dirty="0">
                  <a:latin typeface="+mj-ea"/>
                  <a:ea typeface="+mj-ea"/>
                </a:rPr>
                <a:t>职位：</a:t>
              </a:r>
              <a:r>
                <a:rPr lang="zh-CN" altLang="en-US" sz="1200" dirty="0">
                  <a:latin typeface="+mj-ea"/>
                  <a:ea typeface="+mj-ea"/>
                </a:rPr>
                <a:t>硕士研究生</a:t>
              </a:r>
              <a:endParaRPr lang="en-US" altLang="zh-CN" sz="1200" dirty="0">
                <a:latin typeface="+mj-ea"/>
                <a:ea typeface="+mj-ea"/>
              </a:endParaRPr>
            </a:p>
            <a:p>
              <a:pPr algn="just">
                <a:lnSpc>
                  <a:spcPct val="130000"/>
                </a:lnSpc>
              </a:pPr>
              <a:r>
                <a:rPr lang="zh-CN" altLang="en-US" sz="1200" b="1" dirty="0">
                  <a:latin typeface="+mj-ea"/>
                  <a:ea typeface="+mj-ea"/>
                </a:rPr>
                <a:t>研究方向：</a:t>
              </a:r>
              <a:r>
                <a:rPr lang="zh-CN" altLang="en-US" sz="1200" dirty="0">
                  <a:latin typeface="+mj-ea"/>
                  <a:ea typeface="+mj-ea"/>
                </a:rPr>
                <a:t>统计机器学习，数据挖掘</a:t>
              </a:r>
            </a:p>
          </p:txBody>
        </p:sp>
        <p:sp>
          <p:nvSpPr>
            <p:cNvPr id="27" name="文本框 26">
              <a:extLst>
                <a:ext uri="{FF2B5EF4-FFF2-40B4-BE49-F238E27FC236}">
                  <a16:creationId xmlns:a16="http://schemas.microsoft.com/office/drawing/2014/main" id="{B7B7A308-C5D0-4BF8-9D93-B95B747172DB}"/>
                </a:ext>
              </a:extLst>
            </p:cNvPr>
            <p:cNvSpPr txBox="1"/>
            <p:nvPr/>
          </p:nvSpPr>
          <p:spPr>
            <a:xfrm>
              <a:off x="7227678" y="4522312"/>
              <a:ext cx="1918014" cy="1269258"/>
            </a:xfrm>
            <a:prstGeom prst="rect">
              <a:avLst/>
            </a:prstGeom>
            <a:noFill/>
          </p:spPr>
          <p:txBody>
            <a:bodyPr wrap="square" rtlCol="0">
              <a:spAutoFit/>
            </a:bodyPr>
            <a:lstStyle/>
            <a:p>
              <a:pPr algn="just">
                <a:lnSpc>
                  <a:spcPct val="130000"/>
                </a:lnSpc>
              </a:pPr>
              <a:r>
                <a:rPr lang="zh-CN" altLang="en-US" sz="1200" b="1" dirty="0">
                  <a:solidFill>
                    <a:srgbClr val="000000"/>
                  </a:solidFill>
                  <a:latin typeface="+mj-ea"/>
                  <a:ea typeface="+mj-ea"/>
                </a:rPr>
                <a:t>姓名：</a:t>
              </a:r>
              <a:r>
                <a:rPr lang="zh-CN" altLang="en-US" sz="1200" dirty="0">
                  <a:solidFill>
                    <a:srgbClr val="000000"/>
                  </a:solidFill>
                  <a:latin typeface="+mj-ea"/>
                  <a:ea typeface="+mj-ea"/>
                </a:rPr>
                <a:t>卢佳程</a:t>
              </a:r>
              <a:endParaRPr lang="en-US" altLang="zh-CN" sz="1200" dirty="0">
                <a:solidFill>
                  <a:srgbClr val="000000"/>
                </a:solidFill>
                <a:latin typeface="+mj-ea"/>
                <a:ea typeface="+mj-ea"/>
              </a:endParaRPr>
            </a:p>
            <a:p>
              <a:pPr algn="just">
                <a:lnSpc>
                  <a:spcPct val="130000"/>
                </a:lnSpc>
              </a:pPr>
              <a:r>
                <a:rPr lang="zh-CN" altLang="en-US" sz="1200" b="1" dirty="0">
                  <a:latin typeface="+mj-ea"/>
                  <a:ea typeface="+mj-ea"/>
                </a:rPr>
                <a:t>单位：</a:t>
              </a:r>
              <a:r>
                <a:rPr lang="zh-CN" altLang="en-US" sz="1200" dirty="0">
                  <a:latin typeface="+mj-ea"/>
                  <a:ea typeface="+mj-ea"/>
                </a:rPr>
                <a:t>北京工业大学</a:t>
              </a:r>
              <a:endParaRPr lang="en-US" altLang="zh-CN" sz="1200" dirty="0">
                <a:latin typeface="+mj-ea"/>
                <a:ea typeface="+mj-ea"/>
              </a:endParaRPr>
            </a:p>
            <a:p>
              <a:pPr algn="just">
                <a:lnSpc>
                  <a:spcPct val="130000"/>
                </a:lnSpc>
              </a:pPr>
              <a:r>
                <a:rPr lang="zh-CN" altLang="en-US" sz="1200" b="1" dirty="0">
                  <a:latin typeface="+mj-ea"/>
                  <a:ea typeface="+mj-ea"/>
                </a:rPr>
                <a:t>职位：</a:t>
              </a:r>
              <a:r>
                <a:rPr lang="zh-CN" altLang="en-US" sz="1200" dirty="0">
                  <a:latin typeface="+mj-ea"/>
                  <a:ea typeface="+mj-ea"/>
                </a:rPr>
                <a:t>硕士研究生</a:t>
              </a:r>
              <a:endParaRPr lang="en-US" altLang="zh-CN" sz="1200" dirty="0">
                <a:latin typeface="+mj-ea"/>
                <a:ea typeface="+mj-ea"/>
              </a:endParaRPr>
            </a:p>
            <a:p>
              <a:pPr algn="just">
                <a:lnSpc>
                  <a:spcPct val="130000"/>
                </a:lnSpc>
              </a:pPr>
              <a:r>
                <a:rPr lang="zh-CN" altLang="en-US" sz="1200" b="1" dirty="0">
                  <a:latin typeface="+mj-ea"/>
                  <a:ea typeface="+mj-ea"/>
                </a:rPr>
                <a:t>研究方向：</a:t>
              </a:r>
              <a:r>
                <a:rPr lang="zh-CN" altLang="en-US" sz="1200" dirty="0">
                  <a:latin typeface="+mj-ea"/>
                  <a:ea typeface="+mj-ea"/>
                </a:rPr>
                <a:t>智能交通，机器视觉</a:t>
              </a:r>
            </a:p>
          </p:txBody>
        </p:sp>
        <p:sp>
          <p:nvSpPr>
            <p:cNvPr id="28" name="文本框 27">
              <a:extLst>
                <a:ext uri="{FF2B5EF4-FFF2-40B4-BE49-F238E27FC236}">
                  <a16:creationId xmlns:a16="http://schemas.microsoft.com/office/drawing/2014/main" id="{817F83E0-A62B-4787-B503-7A9764D4AF03}"/>
                </a:ext>
              </a:extLst>
            </p:cNvPr>
            <p:cNvSpPr txBox="1"/>
            <p:nvPr/>
          </p:nvSpPr>
          <p:spPr>
            <a:xfrm>
              <a:off x="9459742" y="4522312"/>
              <a:ext cx="1918014" cy="1269258"/>
            </a:xfrm>
            <a:prstGeom prst="rect">
              <a:avLst/>
            </a:prstGeom>
            <a:noFill/>
          </p:spPr>
          <p:txBody>
            <a:bodyPr wrap="square" rtlCol="0">
              <a:spAutoFit/>
            </a:bodyPr>
            <a:lstStyle/>
            <a:p>
              <a:pPr algn="just">
                <a:lnSpc>
                  <a:spcPct val="130000"/>
                </a:lnSpc>
              </a:pPr>
              <a:r>
                <a:rPr lang="zh-CN" altLang="en-US" sz="1200" b="1" dirty="0">
                  <a:solidFill>
                    <a:srgbClr val="000000"/>
                  </a:solidFill>
                  <a:latin typeface="+mj-ea"/>
                  <a:ea typeface="+mj-ea"/>
                </a:rPr>
                <a:t>姓名：</a:t>
              </a:r>
              <a:r>
                <a:rPr lang="zh-CN" altLang="en-US" sz="1200" dirty="0">
                  <a:solidFill>
                    <a:srgbClr val="000000"/>
                  </a:solidFill>
                  <a:latin typeface="+mj-ea"/>
                  <a:ea typeface="+mj-ea"/>
                </a:rPr>
                <a:t>刘义卿</a:t>
              </a:r>
              <a:endParaRPr lang="en-US" altLang="zh-CN" sz="1200" dirty="0">
                <a:solidFill>
                  <a:srgbClr val="000000"/>
                </a:solidFill>
                <a:latin typeface="+mj-ea"/>
                <a:ea typeface="+mj-ea"/>
              </a:endParaRPr>
            </a:p>
            <a:p>
              <a:pPr algn="just">
                <a:lnSpc>
                  <a:spcPct val="130000"/>
                </a:lnSpc>
              </a:pPr>
              <a:r>
                <a:rPr lang="zh-CN" altLang="en-US" sz="1200" b="1" dirty="0">
                  <a:latin typeface="+mj-ea"/>
                  <a:ea typeface="+mj-ea"/>
                </a:rPr>
                <a:t>单位：</a:t>
              </a:r>
              <a:r>
                <a:rPr lang="zh-CN" altLang="en-US" sz="1200" dirty="0">
                  <a:latin typeface="+mj-ea"/>
                  <a:ea typeface="+mj-ea"/>
                </a:rPr>
                <a:t>北京工业大学</a:t>
              </a:r>
              <a:endParaRPr lang="en-US" altLang="zh-CN" sz="1200" dirty="0">
                <a:latin typeface="+mj-ea"/>
                <a:ea typeface="+mj-ea"/>
              </a:endParaRPr>
            </a:p>
            <a:p>
              <a:pPr algn="just">
                <a:lnSpc>
                  <a:spcPct val="130000"/>
                </a:lnSpc>
              </a:pPr>
              <a:r>
                <a:rPr lang="zh-CN" altLang="en-US" sz="1200" b="1" dirty="0">
                  <a:latin typeface="+mj-ea"/>
                  <a:ea typeface="+mj-ea"/>
                </a:rPr>
                <a:t>职位：</a:t>
              </a:r>
              <a:r>
                <a:rPr lang="zh-CN" altLang="en-US" sz="1200" dirty="0">
                  <a:latin typeface="+mj-ea"/>
                  <a:ea typeface="+mj-ea"/>
                </a:rPr>
                <a:t>硕士研究生</a:t>
              </a:r>
              <a:endParaRPr lang="en-US" altLang="zh-CN" sz="1200" dirty="0">
                <a:latin typeface="+mj-ea"/>
                <a:ea typeface="+mj-ea"/>
              </a:endParaRPr>
            </a:p>
            <a:p>
              <a:pPr algn="just">
                <a:lnSpc>
                  <a:spcPct val="130000"/>
                </a:lnSpc>
              </a:pPr>
              <a:r>
                <a:rPr lang="zh-CN" altLang="en-US" sz="1200" b="1" dirty="0">
                  <a:latin typeface="+mj-ea"/>
                  <a:ea typeface="+mj-ea"/>
                </a:rPr>
                <a:t>研究方向：</a:t>
              </a:r>
              <a:r>
                <a:rPr lang="zh-CN" altLang="en-US" sz="1200" dirty="0">
                  <a:latin typeface="+mj-ea"/>
                  <a:ea typeface="+mj-ea"/>
                </a:rPr>
                <a:t>大数据可视化分析，机器视觉</a:t>
              </a:r>
            </a:p>
          </p:txBody>
        </p:sp>
        <p:pic>
          <p:nvPicPr>
            <p:cNvPr id="42" name="图片 41">
              <a:extLst>
                <a:ext uri="{FF2B5EF4-FFF2-40B4-BE49-F238E27FC236}">
                  <a16:creationId xmlns:a16="http://schemas.microsoft.com/office/drawing/2014/main" id="{4CAD37C4-A50D-4F4A-AF3E-55E866BA080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0763"/>
            <a:stretch/>
          </p:blipFill>
          <p:spPr>
            <a:xfrm>
              <a:off x="9444559" y="1929031"/>
              <a:ext cx="1822350" cy="2439047"/>
            </a:xfrm>
            <a:prstGeom prst="rect">
              <a:avLst/>
            </a:prstGeom>
            <a:ln w="28575">
              <a:solidFill>
                <a:schemeClr val="tx1"/>
              </a:solidFill>
            </a:ln>
          </p:spPr>
        </p:pic>
      </p:grpSp>
      <p:sp>
        <p:nvSpPr>
          <p:cNvPr id="2" name="文本框 1">
            <a:extLst>
              <a:ext uri="{FF2B5EF4-FFF2-40B4-BE49-F238E27FC236}">
                <a16:creationId xmlns:a16="http://schemas.microsoft.com/office/drawing/2014/main" id="{15B1BCE1-D7C1-4FA8-8E4C-279F0576FDA7}"/>
              </a:ext>
            </a:extLst>
          </p:cNvPr>
          <p:cNvSpPr txBox="1"/>
          <p:nvPr/>
        </p:nvSpPr>
        <p:spPr>
          <a:xfrm>
            <a:off x="2282954" y="5867278"/>
            <a:ext cx="7692142" cy="369332"/>
          </a:xfrm>
          <a:prstGeom prst="rect">
            <a:avLst/>
          </a:prstGeom>
          <a:noFill/>
        </p:spPr>
        <p:txBody>
          <a:bodyPr wrap="square" rtlCol="0">
            <a:spAutoFit/>
          </a:bodyPr>
          <a:lstStyle/>
          <a:p>
            <a:r>
              <a:rPr lang="zh-CN" altLang="en-US" b="1" dirty="0">
                <a:latin typeface="+mn-ea"/>
                <a:ea typeface="+mn-ea"/>
              </a:rPr>
              <a:t>算法赛成绩基本情况：复赛</a:t>
            </a:r>
            <a:r>
              <a:rPr lang="en-US" altLang="zh-CN" b="1" dirty="0">
                <a:latin typeface="+mn-ea"/>
                <a:ea typeface="+mn-ea"/>
              </a:rPr>
              <a:t>A</a:t>
            </a:r>
            <a:r>
              <a:rPr lang="zh-CN" altLang="en-US" b="1" dirty="0">
                <a:latin typeface="+mn-ea"/>
                <a:ea typeface="+mn-ea"/>
              </a:rPr>
              <a:t>轮第</a:t>
            </a:r>
            <a:r>
              <a:rPr lang="en-US" altLang="zh-CN" b="1" dirty="0">
                <a:solidFill>
                  <a:srgbClr val="C00000"/>
                </a:solidFill>
                <a:latin typeface="+mn-ea"/>
                <a:ea typeface="+mn-ea"/>
              </a:rPr>
              <a:t>10</a:t>
            </a:r>
            <a:r>
              <a:rPr lang="zh-CN" altLang="en-US" b="1" dirty="0">
                <a:latin typeface="+mn-ea"/>
                <a:ea typeface="+mn-ea"/>
              </a:rPr>
              <a:t>名</a:t>
            </a:r>
            <a:r>
              <a:rPr lang="en-US" altLang="zh-CN" b="1" dirty="0">
                <a:latin typeface="+mn-ea"/>
                <a:ea typeface="+mn-ea"/>
              </a:rPr>
              <a:t>(10/120)</a:t>
            </a:r>
            <a:r>
              <a:rPr lang="zh-CN" altLang="en-US" b="1" dirty="0">
                <a:latin typeface="+mn-ea"/>
                <a:ea typeface="+mn-ea"/>
              </a:rPr>
              <a:t>，复赛</a:t>
            </a:r>
            <a:r>
              <a:rPr lang="en-US" altLang="zh-CN" b="1" dirty="0">
                <a:latin typeface="+mn-ea"/>
                <a:ea typeface="+mn-ea"/>
              </a:rPr>
              <a:t>B</a:t>
            </a:r>
            <a:r>
              <a:rPr lang="zh-CN" altLang="en-US" b="1" dirty="0">
                <a:latin typeface="+mn-ea"/>
                <a:ea typeface="+mn-ea"/>
              </a:rPr>
              <a:t>轮第</a:t>
            </a:r>
            <a:r>
              <a:rPr lang="en-US" altLang="zh-CN" b="1" dirty="0">
                <a:solidFill>
                  <a:srgbClr val="C00000"/>
                </a:solidFill>
                <a:latin typeface="+mn-ea"/>
                <a:ea typeface="+mn-ea"/>
              </a:rPr>
              <a:t>3</a:t>
            </a:r>
            <a:r>
              <a:rPr lang="zh-CN" altLang="en-US" b="1" dirty="0">
                <a:latin typeface="+mn-ea"/>
                <a:ea typeface="+mn-ea"/>
              </a:rPr>
              <a:t>名</a:t>
            </a:r>
            <a:r>
              <a:rPr lang="en-US" altLang="zh-CN" b="1" dirty="0">
                <a:latin typeface="+mn-ea"/>
                <a:ea typeface="+mn-ea"/>
              </a:rPr>
              <a:t>(3/120)</a:t>
            </a:r>
            <a:endParaRPr lang="zh-CN" altLang="en-US" b="1" dirty="0">
              <a:latin typeface="+mn-ea"/>
              <a:ea typeface="+mn-ea"/>
            </a:endParaRPr>
          </a:p>
        </p:txBody>
      </p:sp>
      <p:sp>
        <p:nvSpPr>
          <p:cNvPr id="3" name="灯片编号占位符 2">
            <a:extLst>
              <a:ext uri="{FF2B5EF4-FFF2-40B4-BE49-F238E27FC236}">
                <a16:creationId xmlns:a16="http://schemas.microsoft.com/office/drawing/2014/main" id="{CBF8337B-6DD1-4FE6-9AFB-8BCB272DC24A}"/>
              </a:ext>
            </a:extLst>
          </p:cNvPr>
          <p:cNvSpPr>
            <a:spLocks noGrp="1"/>
          </p:cNvSpPr>
          <p:nvPr>
            <p:ph type="sldNum" sz="quarter" idx="10"/>
          </p:nvPr>
        </p:nvSpPr>
        <p:spPr/>
        <p:txBody>
          <a:bodyPr/>
          <a:lstStyle/>
          <a:p>
            <a:pPr>
              <a:defRPr/>
            </a:pPr>
            <a:fld id="{448D2F9F-663C-42D7-B659-B78D1D99B89B}" type="slidenum">
              <a:rPr lang="en-US" altLang="zh-CN" smtClean="0"/>
              <a:t>4</a:t>
            </a:fld>
            <a:endParaRPr lang="en-US" altLang="zh-CN" dirty="0"/>
          </a:p>
        </p:txBody>
      </p:sp>
    </p:spTree>
    <p:extLst>
      <p:ext uri="{BB962C8B-B14F-4D97-AF65-F5344CB8AC3E}">
        <p14:creationId xmlns:p14="http://schemas.microsoft.com/office/powerpoint/2010/main" val="257008856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机器学习解决方案：鲁棒的统计特征</a:t>
            </a:r>
          </a:p>
        </p:txBody>
      </p:sp>
      <p:grpSp>
        <p:nvGrpSpPr>
          <p:cNvPr id="17" name="组合 16">
            <a:extLst>
              <a:ext uri="{FF2B5EF4-FFF2-40B4-BE49-F238E27FC236}">
                <a16:creationId xmlns:a16="http://schemas.microsoft.com/office/drawing/2014/main" id="{DEE54226-40D4-400C-83A9-3DA8E553646F}"/>
              </a:ext>
            </a:extLst>
          </p:cNvPr>
          <p:cNvGrpSpPr/>
          <p:nvPr/>
        </p:nvGrpSpPr>
        <p:grpSpPr>
          <a:xfrm>
            <a:off x="6793964" y="1356431"/>
            <a:ext cx="2064073" cy="987295"/>
            <a:chOff x="8251692" y="1565522"/>
            <a:chExt cx="2069598" cy="987295"/>
          </a:xfrm>
        </p:grpSpPr>
        <p:sp>
          <p:nvSpPr>
            <p:cNvPr id="18" name="矩形: 圆角 17">
              <a:extLst>
                <a:ext uri="{FF2B5EF4-FFF2-40B4-BE49-F238E27FC236}">
                  <a16:creationId xmlns:a16="http://schemas.microsoft.com/office/drawing/2014/main" id="{529AE83D-CCD4-4CD3-9C6A-5B9D00C4EFD6}"/>
                </a:ext>
              </a:extLst>
            </p:cNvPr>
            <p:cNvSpPr/>
            <p:nvPr/>
          </p:nvSpPr>
          <p:spPr>
            <a:xfrm>
              <a:off x="8251693" y="1901850"/>
              <a:ext cx="2069597" cy="650967"/>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修复异常的轨迹点；修复异常的传感器读数。</a:t>
              </a:r>
            </a:p>
          </p:txBody>
        </p:sp>
        <p:sp>
          <p:nvSpPr>
            <p:cNvPr id="19" name="矩形: 圆角 18">
              <a:extLst>
                <a:ext uri="{FF2B5EF4-FFF2-40B4-BE49-F238E27FC236}">
                  <a16:creationId xmlns:a16="http://schemas.microsoft.com/office/drawing/2014/main" id="{96C981B4-FD16-474D-A91B-F2DF6D220D5D}"/>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数据清洗</a:t>
              </a:r>
            </a:p>
          </p:txBody>
        </p:sp>
      </p:grpSp>
      <p:sp>
        <p:nvSpPr>
          <p:cNvPr id="2" name="圆柱形 1">
            <a:extLst>
              <a:ext uri="{FF2B5EF4-FFF2-40B4-BE49-F238E27FC236}">
                <a16:creationId xmlns:a16="http://schemas.microsoft.com/office/drawing/2014/main" id="{304A278D-FC4B-4D2D-ADFD-0D54329890EA}"/>
              </a:ext>
            </a:extLst>
          </p:cNvPr>
          <p:cNvSpPr/>
          <p:nvPr/>
        </p:nvSpPr>
        <p:spPr>
          <a:xfrm>
            <a:off x="9329829" y="1487583"/>
            <a:ext cx="1215342" cy="780306"/>
          </a:xfrm>
          <a:prstGeom prst="can">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渔船轨迹数据库</a:t>
            </a:r>
          </a:p>
        </p:txBody>
      </p:sp>
      <p:grpSp>
        <p:nvGrpSpPr>
          <p:cNvPr id="21" name="组合 20">
            <a:extLst>
              <a:ext uri="{FF2B5EF4-FFF2-40B4-BE49-F238E27FC236}">
                <a16:creationId xmlns:a16="http://schemas.microsoft.com/office/drawing/2014/main" id="{D55CCBD1-E8F1-4F14-B3BF-BEF0BC4F4667}"/>
              </a:ext>
            </a:extLst>
          </p:cNvPr>
          <p:cNvGrpSpPr/>
          <p:nvPr/>
        </p:nvGrpSpPr>
        <p:grpSpPr>
          <a:xfrm>
            <a:off x="6793965" y="2642470"/>
            <a:ext cx="2064073" cy="972688"/>
            <a:chOff x="8251692" y="1565522"/>
            <a:chExt cx="2069598" cy="972688"/>
          </a:xfrm>
        </p:grpSpPr>
        <p:sp>
          <p:nvSpPr>
            <p:cNvPr id="22" name="矩形: 圆角 21">
              <a:extLst>
                <a:ext uri="{FF2B5EF4-FFF2-40B4-BE49-F238E27FC236}">
                  <a16:creationId xmlns:a16="http://schemas.microsoft.com/office/drawing/2014/main" id="{7C4334B0-917E-4229-ADC3-687E3C6359CF}"/>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通过聚类方法，挖掘地理上的</a:t>
              </a:r>
              <a:r>
                <a:rPr lang="en-US" altLang="zh-CN" sz="1400" dirty="0">
                  <a:solidFill>
                    <a:schemeClr val="tx1"/>
                  </a:solidFill>
                </a:rPr>
                <a:t>POI</a:t>
              </a:r>
              <a:r>
                <a:rPr lang="zh-CN" altLang="en-US" sz="1400" dirty="0">
                  <a:solidFill>
                    <a:schemeClr val="tx1"/>
                  </a:solidFill>
                </a:rPr>
                <a:t>信息。</a:t>
              </a:r>
              <a:endParaRPr lang="zh-CN" altLang="en-US" sz="1400" dirty="0">
                <a:solidFill>
                  <a:srgbClr val="C00000"/>
                </a:solidFill>
              </a:endParaRPr>
            </a:p>
          </p:txBody>
        </p:sp>
        <p:sp>
          <p:nvSpPr>
            <p:cNvPr id="23" name="矩形: 圆角 22">
              <a:extLst>
                <a:ext uri="{FF2B5EF4-FFF2-40B4-BE49-F238E27FC236}">
                  <a16:creationId xmlns:a16="http://schemas.microsoft.com/office/drawing/2014/main" id="{D69516AE-6CE6-4473-9C3D-58D170905AED}"/>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轨迹数据的</a:t>
              </a:r>
              <a:r>
                <a:rPr lang="en-US" altLang="zh-CN" sz="1400" b="1" dirty="0">
                  <a:solidFill>
                    <a:schemeClr val="tx1"/>
                  </a:solidFill>
                </a:rPr>
                <a:t>POI</a:t>
              </a:r>
              <a:r>
                <a:rPr lang="zh-CN" altLang="en-US" sz="1400" b="1" dirty="0">
                  <a:solidFill>
                    <a:schemeClr val="tx1"/>
                  </a:solidFill>
                </a:rPr>
                <a:t>挖掘</a:t>
              </a:r>
            </a:p>
          </p:txBody>
        </p:sp>
      </p:grpSp>
      <p:grpSp>
        <p:nvGrpSpPr>
          <p:cNvPr id="24" name="组合 23">
            <a:extLst>
              <a:ext uri="{FF2B5EF4-FFF2-40B4-BE49-F238E27FC236}">
                <a16:creationId xmlns:a16="http://schemas.microsoft.com/office/drawing/2014/main" id="{F0FCD459-E721-46E5-B04C-79AF502EA3E0}"/>
              </a:ext>
            </a:extLst>
          </p:cNvPr>
          <p:cNvGrpSpPr/>
          <p:nvPr/>
        </p:nvGrpSpPr>
        <p:grpSpPr>
          <a:xfrm>
            <a:off x="8814067" y="4028723"/>
            <a:ext cx="2064073" cy="972688"/>
            <a:chOff x="8251692" y="1565522"/>
            <a:chExt cx="2069598" cy="972688"/>
          </a:xfrm>
        </p:grpSpPr>
        <p:sp>
          <p:nvSpPr>
            <p:cNvPr id="25" name="矩形: 圆角 24">
              <a:extLst>
                <a:ext uri="{FF2B5EF4-FFF2-40B4-BE49-F238E27FC236}">
                  <a16:creationId xmlns:a16="http://schemas.microsoft.com/office/drawing/2014/main" id="{D68A0F03-F717-4BF9-B428-2B4C31DA3543}"/>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rgbClr val="C00000"/>
                  </a:solidFill>
                </a:rPr>
                <a:t>结合先期数据探索，构造轨迹的统计特征。</a:t>
              </a:r>
            </a:p>
          </p:txBody>
        </p:sp>
        <p:sp>
          <p:nvSpPr>
            <p:cNvPr id="26" name="矩形: 圆角 25">
              <a:extLst>
                <a:ext uri="{FF2B5EF4-FFF2-40B4-BE49-F238E27FC236}">
                  <a16:creationId xmlns:a16="http://schemas.microsoft.com/office/drawing/2014/main" id="{3D8A5367-6DB3-4810-8003-ABA6AA4C83C1}"/>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C00000"/>
                  </a:solidFill>
                </a:rPr>
                <a:t>基础轨迹统计信息挖掘</a:t>
              </a:r>
            </a:p>
          </p:txBody>
        </p:sp>
      </p:grpSp>
      <p:grpSp>
        <p:nvGrpSpPr>
          <p:cNvPr id="27" name="组合 26">
            <a:extLst>
              <a:ext uri="{FF2B5EF4-FFF2-40B4-BE49-F238E27FC236}">
                <a16:creationId xmlns:a16="http://schemas.microsoft.com/office/drawing/2014/main" id="{3E2A76F5-1F77-435D-AB6E-0676216C6624}"/>
              </a:ext>
            </a:extLst>
          </p:cNvPr>
          <p:cNvGrpSpPr/>
          <p:nvPr/>
        </p:nvGrpSpPr>
        <p:grpSpPr>
          <a:xfrm>
            <a:off x="6367962" y="4028723"/>
            <a:ext cx="2064073" cy="972688"/>
            <a:chOff x="8251692" y="1565522"/>
            <a:chExt cx="2069598" cy="972688"/>
          </a:xfrm>
        </p:grpSpPr>
        <p:sp>
          <p:nvSpPr>
            <p:cNvPr id="28" name="矩形: 圆角 27">
              <a:extLst>
                <a:ext uri="{FF2B5EF4-FFF2-40B4-BE49-F238E27FC236}">
                  <a16:creationId xmlns:a16="http://schemas.microsoft.com/office/drawing/2014/main" id="{C27BE870-DACC-4FF7-AD6F-5A22C7B8E293}"/>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通过无监督算法，挖掘轨迹的时序性特征。</a:t>
              </a:r>
            </a:p>
          </p:txBody>
        </p:sp>
        <p:sp>
          <p:nvSpPr>
            <p:cNvPr id="29" name="矩形: 圆角 28">
              <a:extLst>
                <a:ext uri="{FF2B5EF4-FFF2-40B4-BE49-F238E27FC236}">
                  <a16:creationId xmlns:a16="http://schemas.microsoft.com/office/drawing/2014/main" id="{64AF2E9E-0957-46D2-A41F-C8FA7F6864A4}"/>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轨迹时序信息挖掘</a:t>
              </a:r>
            </a:p>
          </p:txBody>
        </p:sp>
      </p:grpSp>
      <p:grpSp>
        <p:nvGrpSpPr>
          <p:cNvPr id="30" name="组合 29">
            <a:extLst>
              <a:ext uri="{FF2B5EF4-FFF2-40B4-BE49-F238E27FC236}">
                <a16:creationId xmlns:a16="http://schemas.microsoft.com/office/drawing/2014/main" id="{6077FA81-5B32-4F4C-89CB-3EF61D7784C6}"/>
              </a:ext>
            </a:extLst>
          </p:cNvPr>
          <p:cNvGrpSpPr/>
          <p:nvPr/>
        </p:nvGrpSpPr>
        <p:grpSpPr>
          <a:xfrm>
            <a:off x="7648247" y="5414977"/>
            <a:ext cx="2064073" cy="972688"/>
            <a:chOff x="8251692" y="1565522"/>
            <a:chExt cx="2069598" cy="972688"/>
          </a:xfrm>
        </p:grpSpPr>
        <p:sp>
          <p:nvSpPr>
            <p:cNvPr id="31" name="矩形: 圆角 30">
              <a:extLst>
                <a:ext uri="{FF2B5EF4-FFF2-40B4-BE49-F238E27FC236}">
                  <a16:creationId xmlns:a16="http://schemas.microsoft.com/office/drawing/2014/main" id="{531F47B3-50D8-415A-BDB9-C7329D375FC1}"/>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利用监督学习算法，训练轨迹分类模型。</a:t>
              </a:r>
              <a:endParaRPr lang="zh-CN" altLang="en-US" sz="1400" dirty="0">
                <a:solidFill>
                  <a:srgbClr val="C00000"/>
                </a:solidFill>
              </a:endParaRPr>
            </a:p>
          </p:txBody>
        </p:sp>
        <p:sp>
          <p:nvSpPr>
            <p:cNvPr id="32" name="矩形: 圆角 31">
              <a:extLst>
                <a:ext uri="{FF2B5EF4-FFF2-40B4-BE49-F238E27FC236}">
                  <a16:creationId xmlns:a16="http://schemas.microsoft.com/office/drawing/2014/main" id="{7302B0B6-125D-460F-8CB8-254C784F85AC}"/>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轨迹分类模型训练</a:t>
              </a:r>
            </a:p>
          </p:txBody>
        </p:sp>
      </p:grpSp>
      <p:sp>
        <p:nvSpPr>
          <p:cNvPr id="36" name="圆柱形 35">
            <a:extLst>
              <a:ext uri="{FF2B5EF4-FFF2-40B4-BE49-F238E27FC236}">
                <a16:creationId xmlns:a16="http://schemas.microsoft.com/office/drawing/2014/main" id="{BBE994CE-E56D-433D-95FC-411EF6914D89}"/>
              </a:ext>
            </a:extLst>
          </p:cNvPr>
          <p:cNvSpPr/>
          <p:nvPr/>
        </p:nvSpPr>
        <p:spPr>
          <a:xfrm>
            <a:off x="9329829" y="2741914"/>
            <a:ext cx="1215342" cy="780306"/>
          </a:xfrm>
          <a:prstGeom prst="can">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POIs</a:t>
            </a:r>
            <a:r>
              <a:rPr lang="zh-CN" altLang="en-US" sz="1400" b="1" dirty="0">
                <a:solidFill>
                  <a:schemeClr val="tx1"/>
                </a:solidFill>
              </a:rPr>
              <a:t>数据库</a:t>
            </a:r>
          </a:p>
        </p:txBody>
      </p:sp>
      <p:sp>
        <p:nvSpPr>
          <p:cNvPr id="3" name="箭头: 左 2">
            <a:extLst>
              <a:ext uri="{FF2B5EF4-FFF2-40B4-BE49-F238E27FC236}">
                <a16:creationId xmlns:a16="http://schemas.microsoft.com/office/drawing/2014/main" id="{180004B0-FF2E-4AFB-A390-38AAD1D65281}"/>
              </a:ext>
            </a:extLst>
          </p:cNvPr>
          <p:cNvSpPr/>
          <p:nvPr/>
        </p:nvSpPr>
        <p:spPr>
          <a:xfrm>
            <a:off x="8814066" y="1785975"/>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FEF83612-22B4-4337-B7FE-5187DC120E08}"/>
              </a:ext>
            </a:extLst>
          </p:cNvPr>
          <p:cNvCxnSpPr>
            <a:stCxn id="18" idx="2"/>
            <a:endCxn id="23" idx="0"/>
          </p:cNvCxnSpPr>
          <p:nvPr/>
        </p:nvCxnSpPr>
        <p:spPr>
          <a:xfrm>
            <a:off x="7826001" y="2343726"/>
            <a:ext cx="0" cy="298744"/>
          </a:xfrm>
          <a:prstGeom prst="straightConnector1">
            <a:avLst/>
          </a:prstGeom>
          <a:noFill/>
          <a:ln w="38100" cap="flat" cmpd="sng" algn="ctr">
            <a:solidFill>
              <a:srgbClr val="80B94D"/>
            </a:solidFill>
            <a:prstDash val="solid"/>
            <a:tailEnd type="triangle"/>
          </a:ln>
        </p:spPr>
      </p:cxnSp>
      <p:cxnSp>
        <p:nvCxnSpPr>
          <p:cNvPr id="37" name="直接箭头连接符 36">
            <a:extLst>
              <a:ext uri="{FF2B5EF4-FFF2-40B4-BE49-F238E27FC236}">
                <a16:creationId xmlns:a16="http://schemas.microsoft.com/office/drawing/2014/main" id="{0F925923-5AB3-4CE5-89D9-5EC5036C1DEA}"/>
              </a:ext>
            </a:extLst>
          </p:cNvPr>
          <p:cNvCxnSpPr>
            <a:cxnSpLocks/>
            <a:stCxn id="22" idx="2"/>
            <a:endCxn id="29" idx="0"/>
          </p:cNvCxnSpPr>
          <p:nvPr/>
        </p:nvCxnSpPr>
        <p:spPr>
          <a:xfrm flipH="1">
            <a:off x="7399998" y="3615158"/>
            <a:ext cx="426004" cy="413565"/>
          </a:xfrm>
          <a:prstGeom prst="straightConnector1">
            <a:avLst/>
          </a:prstGeom>
          <a:noFill/>
          <a:ln w="38100" cap="flat" cmpd="sng" algn="ctr">
            <a:solidFill>
              <a:srgbClr val="80B94D"/>
            </a:solidFill>
            <a:prstDash val="solid"/>
            <a:tailEnd type="triangle"/>
          </a:ln>
        </p:spPr>
      </p:cxnSp>
      <p:cxnSp>
        <p:nvCxnSpPr>
          <p:cNvPr id="39" name="直接箭头连接符 38">
            <a:extLst>
              <a:ext uri="{FF2B5EF4-FFF2-40B4-BE49-F238E27FC236}">
                <a16:creationId xmlns:a16="http://schemas.microsoft.com/office/drawing/2014/main" id="{094987DF-CE2A-4778-A588-309D2D890838}"/>
              </a:ext>
            </a:extLst>
          </p:cNvPr>
          <p:cNvCxnSpPr>
            <a:cxnSpLocks/>
            <a:stCxn id="22" idx="2"/>
            <a:endCxn id="26" idx="0"/>
          </p:cNvCxnSpPr>
          <p:nvPr/>
        </p:nvCxnSpPr>
        <p:spPr>
          <a:xfrm>
            <a:off x="7826002" y="3615158"/>
            <a:ext cx="2020101" cy="413565"/>
          </a:xfrm>
          <a:prstGeom prst="straightConnector1">
            <a:avLst/>
          </a:prstGeom>
          <a:noFill/>
          <a:ln w="38100" cap="flat" cmpd="sng" algn="ctr">
            <a:solidFill>
              <a:srgbClr val="80B94D"/>
            </a:solidFill>
            <a:prstDash val="solid"/>
            <a:tailEnd type="triangle"/>
          </a:ln>
        </p:spPr>
      </p:cxnSp>
      <p:cxnSp>
        <p:nvCxnSpPr>
          <p:cNvPr id="42" name="直接箭头连接符 41">
            <a:extLst>
              <a:ext uri="{FF2B5EF4-FFF2-40B4-BE49-F238E27FC236}">
                <a16:creationId xmlns:a16="http://schemas.microsoft.com/office/drawing/2014/main" id="{44CCC1C9-5940-44BC-A062-1BC158881303}"/>
              </a:ext>
            </a:extLst>
          </p:cNvPr>
          <p:cNvCxnSpPr>
            <a:cxnSpLocks/>
            <a:stCxn id="28" idx="2"/>
            <a:endCxn id="32" idx="0"/>
          </p:cNvCxnSpPr>
          <p:nvPr/>
        </p:nvCxnSpPr>
        <p:spPr>
          <a:xfrm>
            <a:off x="7399999" y="5001411"/>
            <a:ext cx="1280284" cy="413566"/>
          </a:xfrm>
          <a:prstGeom prst="straightConnector1">
            <a:avLst/>
          </a:prstGeom>
          <a:noFill/>
          <a:ln w="38100" cap="flat" cmpd="sng" algn="ctr">
            <a:solidFill>
              <a:srgbClr val="80B94D"/>
            </a:solidFill>
            <a:prstDash val="solid"/>
            <a:tailEnd type="triangle"/>
          </a:ln>
        </p:spPr>
      </p:cxnSp>
      <p:cxnSp>
        <p:nvCxnSpPr>
          <p:cNvPr id="45" name="直接箭头连接符 44">
            <a:extLst>
              <a:ext uri="{FF2B5EF4-FFF2-40B4-BE49-F238E27FC236}">
                <a16:creationId xmlns:a16="http://schemas.microsoft.com/office/drawing/2014/main" id="{DD66A989-697E-4BB7-97D9-2EF4B7090A46}"/>
              </a:ext>
            </a:extLst>
          </p:cNvPr>
          <p:cNvCxnSpPr>
            <a:cxnSpLocks/>
            <a:stCxn id="25" idx="2"/>
            <a:endCxn id="32" idx="0"/>
          </p:cNvCxnSpPr>
          <p:nvPr/>
        </p:nvCxnSpPr>
        <p:spPr>
          <a:xfrm flipH="1">
            <a:off x="8680283" y="5001411"/>
            <a:ext cx="1165821" cy="413566"/>
          </a:xfrm>
          <a:prstGeom prst="straightConnector1">
            <a:avLst/>
          </a:prstGeom>
          <a:noFill/>
          <a:ln w="38100" cap="flat" cmpd="sng" algn="ctr">
            <a:solidFill>
              <a:srgbClr val="80B94D"/>
            </a:solidFill>
            <a:prstDash val="solid"/>
            <a:tailEnd type="triangle"/>
          </a:ln>
        </p:spPr>
      </p:cxnSp>
      <p:sp>
        <p:nvSpPr>
          <p:cNvPr id="48" name="箭头: 左 47">
            <a:extLst>
              <a:ext uri="{FF2B5EF4-FFF2-40B4-BE49-F238E27FC236}">
                <a16:creationId xmlns:a16="http://schemas.microsoft.com/office/drawing/2014/main" id="{C52C1854-8963-40CE-8F68-9B0676872905}"/>
              </a:ext>
            </a:extLst>
          </p:cNvPr>
          <p:cNvSpPr/>
          <p:nvPr/>
        </p:nvSpPr>
        <p:spPr>
          <a:xfrm rot="10800000">
            <a:off x="8949093" y="3039398"/>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左 48">
            <a:extLst>
              <a:ext uri="{FF2B5EF4-FFF2-40B4-BE49-F238E27FC236}">
                <a16:creationId xmlns:a16="http://schemas.microsoft.com/office/drawing/2014/main" id="{C1496AF4-E37E-4FD2-A4A9-2B497AA04AEE}"/>
              </a:ext>
            </a:extLst>
          </p:cNvPr>
          <p:cNvSpPr/>
          <p:nvPr/>
        </p:nvSpPr>
        <p:spPr>
          <a:xfrm rot="16200000">
            <a:off x="9701604" y="3606930"/>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B0C46CAE-9B77-49DD-B840-4EE26FFD0045}"/>
              </a:ext>
            </a:extLst>
          </p:cNvPr>
          <p:cNvGrpSpPr/>
          <p:nvPr/>
        </p:nvGrpSpPr>
        <p:grpSpPr>
          <a:xfrm>
            <a:off x="2005983" y="2810633"/>
            <a:ext cx="3793729" cy="1735904"/>
            <a:chOff x="1834415" y="2118352"/>
            <a:chExt cx="3793729" cy="1735904"/>
          </a:xfrm>
        </p:grpSpPr>
        <p:sp>
          <p:nvSpPr>
            <p:cNvPr id="33" name="文本框 32">
              <a:extLst>
                <a:ext uri="{FF2B5EF4-FFF2-40B4-BE49-F238E27FC236}">
                  <a16:creationId xmlns:a16="http://schemas.microsoft.com/office/drawing/2014/main" id="{E775BA47-D94F-4854-923A-C0E53D0AF0EE}"/>
                </a:ext>
              </a:extLst>
            </p:cNvPr>
            <p:cNvSpPr txBox="1"/>
            <p:nvPr/>
          </p:nvSpPr>
          <p:spPr>
            <a:xfrm>
              <a:off x="1834415" y="2592372"/>
              <a:ext cx="3793729" cy="1261884"/>
            </a:xfrm>
            <a:prstGeom prst="rect">
              <a:avLst/>
            </a:prstGeom>
            <a:noFill/>
            <a:ln w="28575">
              <a:solidFill>
                <a:schemeClr val="tx1"/>
              </a:solidFill>
            </a:ln>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能够依据数据探索阶段分析的结论，构建轨迹的相关统计特征。</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所构建的特征能够捕获不同作业的渔船的活动特点，并对外界变化鲁棒。</a:t>
              </a:r>
              <a:endParaRPr lang="en-US" altLang="zh-CN" sz="1400" dirty="0">
                <a:ea typeface="微软雅黑" panose="020B0503020204020204" pitchFamily="34" charset="-122"/>
                <a:cs typeface="Arial" panose="020B0604020202020204" pitchFamily="34" charset="0"/>
              </a:endParaRPr>
            </a:p>
          </p:txBody>
        </p:sp>
        <p:sp>
          <p:nvSpPr>
            <p:cNvPr id="34" name="矩形: 圆角 33">
              <a:extLst>
                <a:ext uri="{FF2B5EF4-FFF2-40B4-BE49-F238E27FC236}">
                  <a16:creationId xmlns:a16="http://schemas.microsoft.com/office/drawing/2014/main" id="{E8BE39B5-3360-4CE7-A1A5-93DD67E52EDB}"/>
                </a:ext>
              </a:extLst>
            </p:cNvPr>
            <p:cNvSpPr/>
            <p:nvPr/>
          </p:nvSpPr>
          <p:spPr>
            <a:xfrm>
              <a:off x="1834415" y="2118352"/>
              <a:ext cx="3793729" cy="47402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基础统计信息挖掘部分目标</a:t>
              </a:r>
            </a:p>
          </p:txBody>
        </p:sp>
      </p:grpSp>
      <p:sp>
        <p:nvSpPr>
          <p:cNvPr id="6" name="灯片编号占位符 5">
            <a:extLst>
              <a:ext uri="{FF2B5EF4-FFF2-40B4-BE49-F238E27FC236}">
                <a16:creationId xmlns:a16="http://schemas.microsoft.com/office/drawing/2014/main" id="{6E8C14F7-9F28-4065-9F96-8D2BD7A4AB07}"/>
              </a:ext>
            </a:extLst>
          </p:cNvPr>
          <p:cNvSpPr>
            <a:spLocks noGrp="1"/>
          </p:cNvSpPr>
          <p:nvPr>
            <p:ph type="sldNum" sz="quarter" idx="10"/>
          </p:nvPr>
        </p:nvSpPr>
        <p:spPr/>
        <p:txBody>
          <a:bodyPr/>
          <a:lstStyle/>
          <a:p>
            <a:pPr>
              <a:defRPr/>
            </a:pPr>
            <a:fld id="{448D2F9F-663C-42D7-B659-B78D1D99B89B}" type="slidenum">
              <a:rPr lang="en-US" altLang="zh-CN" smtClean="0"/>
              <a:t>40</a:t>
            </a:fld>
            <a:endParaRPr lang="en-US" altLang="zh-CN" dirty="0"/>
          </a:p>
        </p:txBody>
      </p:sp>
    </p:spTree>
    <p:extLst>
      <p:ext uri="{BB962C8B-B14F-4D97-AF65-F5344CB8AC3E}">
        <p14:creationId xmlns:p14="http://schemas.microsoft.com/office/powerpoint/2010/main" val="69422572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机器学习解决方案：鲁棒的统计特征</a:t>
            </a:r>
          </a:p>
        </p:txBody>
      </p:sp>
      <p:grpSp>
        <p:nvGrpSpPr>
          <p:cNvPr id="65" name="组合 64">
            <a:extLst>
              <a:ext uri="{FF2B5EF4-FFF2-40B4-BE49-F238E27FC236}">
                <a16:creationId xmlns:a16="http://schemas.microsoft.com/office/drawing/2014/main" id="{346F5FF7-823E-43C9-A512-171E1A07C118}"/>
              </a:ext>
            </a:extLst>
          </p:cNvPr>
          <p:cNvGrpSpPr/>
          <p:nvPr/>
        </p:nvGrpSpPr>
        <p:grpSpPr>
          <a:xfrm>
            <a:off x="445916" y="1732271"/>
            <a:ext cx="3799826" cy="4322846"/>
            <a:chOff x="8132692" y="1385788"/>
            <a:chExt cx="3738625" cy="4322846"/>
          </a:xfrm>
        </p:grpSpPr>
        <p:sp>
          <p:nvSpPr>
            <p:cNvPr id="66" name="圆角矩形 20">
              <a:extLst>
                <a:ext uri="{FF2B5EF4-FFF2-40B4-BE49-F238E27FC236}">
                  <a16:creationId xmlns:a16="http://schemas.microsoft.com/office/drawing/2014/main" id="{444A25AC-E8C8-4C26-9CEF-D1517112F8AB}"/>
                </a:ext>
              </a:extLst>
            </p:cNvPr>
            <p:cNvSpPr/>
            <p:nvPr/>
          </p:nvSpPr>
          <p:spPr>
            <a:xfrm>
              <a:off x="8139670" y="1777161"/>
              <a:ext cx="3731647" cy="3931473"/>
            </a:xfrm>
            <a:prstGeom prst="roundRect">
              <a:avLst>
                <a:gd name="adj" fmla="val 264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圆角 17">
              <a:extLst>
                <a:ext uri="{FF2B5EF4-FFF2-40B4-BE49-F238E27FC236}">
                  <a16:creationId xmlns:a16="http://schemas.microsoft.com/office/drawing/2014/main" id="{97B30072-BF8A-4076-B5CC-23CCF089D9F3}"/>
                </a:ext>
              </a:extLst>
            </p:cNvPr>
            <p:cNvSpPr/>
            <p:nvPr/>
          </p:nvSpPr>
          <p:spPr>
            <a:xfrm>
              <a:off x="8132692" y="1385788"/>
              <a:ext cx="3731648" cy="36739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方向与速度</a:t>
              </a:r>
              <a:r>
                <a:rPr lang="en-US" altLang="zh-CN" b="1" dirty="0">
                  <a:solidFill>
                    <a:schemeClr val="tx1"/>
                  </a:solidFill>
                  <a:latin typeface="Arial" panose="020B0604020202020204" pitchFamily="34" charset="0"/>
                  <a:cs typeface="Arial" panose="020B0604020202020204" pitchFamily="34" charset="0"/>
                </a:rPr>
                <a:t>Histogram</a:t>
              </a:r>
              <a:r>
                <a:rPr lang="zh-CN" altLang="en-US" b="1" dirty="0">
                  <a:solidFill>
                    <a:schemeClr val="tx1"/>
                  </a:solidFill>
                  <a:latin typeface="Arial" panose="020B0604020202020204" pitchFamily="34" charset="0"/>
                  <a:cs typeface="Arial" panose="020B0604020202020204" pitchFamily="34" charset="0"/>
                </a:rPr>
                <a:t>特征</a:t>
              </a:r>
            </a:p>
          </p:txBody>
        </p:sp>
      </p:grpSp>
      <p:grpSp>
        <p:nvGrpSpPr>
          <p:cNvPr id="3" name="组合 2">
            <a:extLst>
              <a:ext uri="{FF2B5EF4-FFF2-40B4-BE49-F238E27FC236}">
                <a16:creationId xmlns:a16="http://schemas.microsoft.com/office/drawing/2014/main" id="{2A4FAD61-14EF-4CD8-852D-1CBB050177FB}"/>
              </a:ext>
            </a:extLst>
          </p:cNvPr>
          <p:cNvGrpSpPr/>
          <p:nvPr/>
        </p:nvGrpSpPr>
        <p:grpSpPr>
          <a:xfrm>
            <a:off x="636638" y="2228834"/>
            <a:ext cx="3510850" cy="1319923"/>
            <a:chOff x="606758" y="1584294"/>
            <a:chExt cx="6376357" cy="2397225"/>
          </a:xfrm>
        </p:grpSpPr>
        <p:cxnSp>
          <p:nvCxnSpPr>
            <p:cNvPr id="10" name="直接箭头连接符 9">
              <a:extLst>
                <a:ext uri="{FF2B5EF4-FFF2-40B4-BE49-F238E27FC236}">
                  <a16:creationId xmlns:a16="http://schemas.microsoft.com/office/drawing/2014/main" id="{E3100016-9DEE-48A8-8DDC-901C241BAF1A}"/>
                </a:ext>
              </a:extLst>
            </p:cNvPr>
            <p:cNvCxnSpPr/>
            <p:nvPr/>
          </p:nvCxnSpPr>
          <p:spPr>
            <a:xfrm flipV="1">
              <a:off x="618188" y="2870081"/>
              <a:ext cx="1833880" cy="5080"/>
            </a:xfrm>
            <a:prstGeom prst="straightConnector1">
              <a:avLst/>
            </a:prstGeom>
            <a:ln w="19050">
              <a:solidFill>
                <a:schemeClr val="tx1">
                  <a:lumMod val="95000"/>
                  <a:lumOff val="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C86DB70-B1AB-4798-B7DA-B47C3E98A298}"/>
                </a:ext>
              </a:extLst>
            </p:cNvPr>
            <p:cNvCxnSpPr/>
            <p:nvPr/>
          </p:nvCxnSpPr>
          <p:spPr>
            <a:xfrm flipH="1" flipV="1">
              <a:off x="1491948" y="1921391"/>
              <a:ext cx="6350" cy="1841500"/>
            </a:xfrm>
            <a:prstGeom prst="straightConnector1">
              <a:avLst/>
            </a:prstGeom>
            <a:ln w="19050">
              <a:solidFill>
                <a:schemeClr val="tx1">
                  <a:lumMod val="95000"/>
                  <a:lumOff val="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84C7431-23F3-4688-9FF3-3C12FC927E1C}"/>
                </a:ext>
              </a:extLst>
            </p:cNvPr>
            <p:cNvCxnSpPr/>
            <p:nvPr/>
          </p:nvCxnSpPr>
          <p:spPr>
            <a:xfrm flipH="1" flipV="1">
              <a:off x="606758" y="1979811"/>
              <a:ext cx="1783080" cy="1783080"/>
            </a:xfrm>
            <a:prstGeom prst="straightConnector1">
              <a:avLst/>
            </a:prstGeom>
            <a:ln w="19050">
              <a:solidFill>
                <a:schemeClr val="tx1">
                  <a:lumMod val="95000"/>
                  <a:lumOff val="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263496A-329F-441E-ABCE-6D36C1D561D5}"/>
                </a:ext>
              </a:extLst>
            </p:cNvPr>
            <p:cNvCxnSpPr/>
            <p:nvPr/>
          </p:nvCxnSpPr>
          <p:spPr>
            <a:xfrm flipV="1">
              <a:off x="606758" y="1979811"/>
              <a:ext cx="1783080" cy="1783080"/>
            </a:xfrm>
            <a:prstGeom prst="straightConnector1">
              <a:avLst/>
            </a:prstGeom>
            <a:ln w="19050">
              <a:solidFill>
                <a:schemeClr val="tx1">
                  <a:lumMod val="95000"/>
                  <a:lumOff val="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5A7F5F4-E78D-4D56-97B4-BA7019BD093C}"/>
                </a:ext>
              </a:extLst>
            </p:cNvPr>
            <p:cNvSpPr txBox="1"/>
            <p:nvPr/>
          </p:nvSpPr>
          <p:spPr>
            <a:xfrm>
              <a:off x="2034240" y="2329319"/>
              <a:ext cx="26212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025BBA0-DCD2-4B09-831D-CC6F8D1AA340}"/>
                </a:ext>
              </a:extLst>
            </p:cNvPr>
            <p:cNvSpPr txBox="1"/>
            <p:nvPr/>
          </p:nvSpPr>
          <p:spPr>
            <a:xfrm>
              <a:off x="1573098" y="2015717"/>
              <a:ext cx="26212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3F069FE3-4C91-4437-BAFB-5AB1E0B87F80}"/>
                </a:ext>
              </a:extLst>
            </p:cNvPr>
            <p:cNvSpPr txBox="1"/>
            <p:nvPr/>
          </p:nvSpPr>
          <p:spPr>
            <a:xfrm>
              <a:off x="1061355" y="2015715"/>
              <a:ext cx="26212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0AF01FDC-810F-4E29-A269-FF5ADDB321BC}"/>
                </a:ext>
              </a:extLst>
            </p:cNvPr>
            <p:cNvSpPr txBox="1"/>
            <p:nvPr/>
          </p:nvSpPr>
          <p:spPr>
            <a:xfrm>
              <a:off x="693875" y="2333874"/>
              <a:ext cx="26212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28BA5252-4E20-4310-A410-875DC6F4F456}"/>
                </a:ext>
              </a:extLst>
            </p:cNvPr>
            <p:cNvSpPr txBox="1"/>
            <p:nvPr/>
          </p:nvSpPr>
          <p:spPr>
            <a:xfrm>
              <a:off x="693873" y="2940994"/>
              <a:ext cx="26212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5</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0549F8C-ED5E-4A95-9032-7D59DFCA48B9}"/>
                </a:ext>
              </a:extLst>
            </p:cNvPr>
            <p:cNvSpPr txBox="1"/>
            <p:nvPr/>
          </p:nvSpPr>
          <p:spPr>
            <a:xfrm>
              <a:off x="1055067" y="3314026"/>
              <a:ext cx="26212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6</a:t>
              </a:r>
              <a:endParaRPr lang="zh-CN" altLang="en-US" sz="12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BFBECF08-4137-4C50-A450-5ABB45869389}"/>
                </a:ext>
              </a:extLst>
            </p:cNvPr>
            <p:cNvSpPr txBox="1"/>
            <p:nvPr/>
          </p:nvSpPr>
          <p:spPr>
            <a:xfrm>
              <a:off x="1613018" y="3314024"/>
              <a:ext cx="26212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7</a:t>
              </a:r>
              <a:endParaRPr lang="zh-CN" altLang="en-US" sz="12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A6F1A128-394B-47F2-80AA-1ABF2C122EBE}"/>
                </a:ext>
              </a:extLst>
            </p:cNvPr>
            <p:cNvSpPr txBox="1"/>
            <p:nvPr/>
          </p:nvSpPr>
          <p:spPr>
            <a:xfrm>
              <a:off x="2035257" y="2931390"/>
              <a:ext cx="26111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8</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22" name="图表 21">
              <a:extLst>
                <a:ext uri="{FF2B5EF4-FFF2-40B4-BE49-F238E27FC236}">
                  <a16:creationId xmlns:a16="http://schemas.microsoft.com/office/drawing/2014/main" id="{C4741D17-D3C7-478C-BD57-3E2323064451}"/>
                </a:ext>
              </a:extLst>
            </p:cNvPr>
            <p:cNvGraphicFramePr/>
            <p:nvPr>
              <p:extLst>
                <p:ext uri="{D42A27DB-BD31-4B8C-83A1-F6EECF244321}">
                  <p14:modId xmlns:p14="http://schemas.microsoft.com/office/powerpoint/2010/main" val="143767931"/>
                </p:ext>
              </p:extLst>
            </p:nvPr>
          </p:nvGraphicFramePr>
          <p:xfrm>
            <a:off x="2986683" y="1584294"/>
            <a:ext cx="3996432" cy="2397225"/>
          </p:xfrm>
          <a:graphic>
            <a:graphicData uri="http://schemas.openxmlformats.org/drawingml/2006/chart">
              <c:chart xmlns:c="http://schemas.openxmlformats.org/drawingml/2006/chart" xmlns:r="http://schemas.openxmlformats.org/officeDocument/2006/relationships" r:id="rId3"/>
            </a:graphicData>
          </a:graphic>
        </p:graphicFrame>
        <p:sp>
          <p:nvSpPr>
            <p:cNvPr id="23" name="右箭头 51">
              <a:extLst>
                <a:ext uri="{FF2B5EF4-FFF2-40B4-BE49-F238E27FC236}">
                  <a16:creationId xmlns:a16="http://schemas.microsoft.com/office/drawing/2014/main" id="{6CB22445-46F8-469B-B6F0-E9279A4AEDB0}"/>
                </a:ext>
              </a:extLst>
            </p:cNvPr>
            <p:cNvSpPr/>
            <p:nvPr/>
          </p:nvSpPr>
          <p:spPr>
            <a:xfrm>
              <a:off x="2618130" y="2730380"/>
              <a:ext cx="419099" cy="279400"/>
            </a:xfrm>
            <a:prstGeom prst="rightArrow">
              <a:avLst/>
            </a:prstGeom>
            <a:solidFill>
              <a:schemeClr val="bg1">
                <a:lumMod val="6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文本框 69">
            <a:extLst>
              <a:ext uri="{FF2B5EF4-FFF2-40B4-BE49-F238E27FC236}">
                <a16:creationId xmlns:a16="http://schemas.microsoft.com/office/drawing/2014/main" id="{44F55622-FC32-4885-956F-9CB28D6DB8F6}"/>
              </a:ext>
            </a:extLst>
          </p:cNvPr>
          <p:cNvSpPr txBox="1"/>
          <p:nvPr/>
        </p:nvSpPr>
        <p:spPr>
          <a:xfrm>
            <a:off x="432172" y="3749376"/>
            <a:ext cx="3792734" cy="2102114"/>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什么是速度与方向直方图：</a:t>
            </a:r>
            <a:r>
              <a:rPr lang="zh-CN" altLang="en-US" sz="1400" dirty="0">
                <a:ea typeface="微软雅黑" panose="020B0503020204020204" pitchFamily="34" charset="-122"/>
                <a:cs typeface="Arial" panose="020B0604020202020204" pitchFamily="34" charset="0"/>
              </a:rPr>
              <a:t>如上图所示，根据特征的值，例如将角度划分为</a:t>
            </a:r>
            <a:r>
              <a:rPr lang="en-US" altLang="zh-CN" sz="1400" dirty="0">
                <a:ea typeface="微软雅黑" panose="020B0503020204020204" pitchFamily="34" charset="-122"/>
                <a:cs typeface="Arial" panose="020B0604020202020204" pitchFamily="34" charset="0"/>
              </a:rPr>
              <a:t>8</a:t>
            </a:r>
            <a:r>
              <a:rPr lang="zh-CN" altLang="en-US" sz="1400" dirty="0">
                <a:ea typeface="微软雅黑" panose="020B0503020204020204" pitchFamily="34" charset="-122"/>
                <a:cs typeface="Arial" panose="020B0604020202020204" pitchFamily="34" charset="0"/>
              </a:rPr>
              <a:t>个大方向，构建统计直方图，直方图累积的统计量是该数值范围内的轨迹样本的个数。</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特点：</a:t>
            </a:r>
            <a:r>
              <a:rPr lang="zh-CN" altLang="en-US" sz="1400" dirty="0">
                <a:ea typeface="微软雅黑" panose="020B0503020204020204" pitchFamily="34" charset="-122"/>
                <a:cs typeface="Arial" panose="020B0604020202020204" pitchFamily="34" charset="0"/>
              </a:rPr>
              <a:t>速度与方向的直方图特征稳定的捕获轨迹运动特性的分布特征，从而获取更稳定的模型表现。</a:t>
            </a:r>
            <a:endParaRPr lang="en-US" altLang="zh-CN" sz="1400" dirty="0">
              <a:ea typeface="微软雅黑" panose="020B0503020204020204" pitchFamily="34" charset="-122"/>
              <a:cs typeface="Arial" panose="020B0604020202020204" pitchFamily="34" charset="0"/>
            </a:endParaRPr>
          </a:p>
        </p:txBody>
      </p:sp>
      <p:grpSp>
        <p:nvGrpSpPr>
          <p:cNvPr id="109" name="组合 108">
            <a:extLst>
              <a:ext uri="{FF2B5EF4-FFF2-40B4-BE49-F238E27FC236}">
                <a16:creationId xmlns:a16="http://schemas.microsoft.com/office/drawing/2014/main" id="{92438A6E-30E3-4BE8-8BBE-8DF2E519352C}"/>
              </a:ext>
            </a:extLst>
          </p:cNvPr>
          <p:cNvGrpSpPr/>
          <p:nvPr/>
        </p:nvGrpSpPr>
        <p:grpSpPr>
          <a:xfrm>
            <a:off x="4452392" y="1728776"/>
            <a:ext cx="3630124" cy="4326341"/>
            <a:chOff x="8132692" y="1385788"/>
            <a:chExt cx="3738625" cy="4326341"/>
          </a:xfrm>
        </p:grpSpPr>
        <p:sp>
          <p:nvSpPr>
            <p:cNvPr id="110" name="圆角矩形 20">
              <a:extLst>
                <a:ext uri="{FF2B5EF4-FFF2-40B4-BE49-F238E27FC236}">
                  <a16:creationId xmlns:a16="http://schemas.microsoft.com/office/drawing/2014/main" id="{CC782B81-31BB-43F3-BCB1-A8AC062BBEC4}"/>
                </a:ext>
              </a:extLst>
            </p:cNvPr>
            <p:cNvSpPr/>
            <p:nvPr/>
          </p:nvSpPr>
          <p:spPr>
            <a:xfrm>
              <a:off x="8139670" y="1777161"/>
              <a:ext cx="3731647" cy="3934968"/>
            </a:xfrm>
            <a:prstGeom prst="roundRect">
              <a:avLst>
                <a:gd name="adj" fmla="val 264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圆角 17">
              <a:extLst>
                <a:ext uri="{FF2B5EF4-FFF2-40B4-BE49-F238E27FC236}">
                  <a16:creationId xmlns:a16="http://schemas.microsoft.com/office/drawing/2014/main" id="{BAC3D2A7-56D5-4C40-A0A7-33D46048D42E}"/>
                </a:ext>
              </a:extLst>
            </p:cNvPr>
            <p:cNvSpPr/>
            <p:nvPr/>
          </p:nvSpPr>
          <p:spPr>
            <a:xfrm>
              <a:off x="8132692" y="1385788"/>
              <a:ext cx="3731648" cy="36739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依据</a:t>
              </a:r>
              <a:r>
                <a:rPr lang="en-US" altLang="zh-CN" b="1" dirty="0">
                  <a:solidFill>
                    <a:schemeClr val="tx1"/>
                  </a:solidFill>
                  <a:latin typeface="Arial" panose="020B0604020202020204" pitchFamily="34" charset="0"/>
                  <a:cs typeface="Arial" panose="020B0604020202020204" pitchFamily="34" charset="0"/>
                </a:rPr>
                <a:t>POI</a:t>
              </a:r>
              <a:r>
                <a:rPr lang="zh-CN" altLang="en-US" b="1" dirty="0">
                  <a:solidFill>
                    <a:schemeClr val="tx1"/>
                  </a:solidFill>
                  <a:latin typeface="Arial" panose="020B0604020202020204" pitchFamily="34" charset="0"/>
                  <a:cs typeface="Arial" panose="020B0604020202020204" pitchFamily="34" charset="0"/>
                </a:rPr>
                <a:t>信息，构建统计特征</a:t>
              </a:r>
            </a:p>
          </p:txBody>
        </p:sp>
      </p:grpSp>
      <p:sp>
        <p:nvSpPr>
          <p:cNvPr id="127" name="文本框 126">
            <a:extLst>
              <a:ext uri="{FF2B5EF4-FFF2-40B4-BE49-F238E27FC236}">
                <a16:creationId xmlns:a16="http://schemas.microsoft.com/office/drawing/2014/main" id="{8B937211-DF6F-43C0-A163-A03A67C88ABB}"/>
              </a:ext>
            </a:extLst>
          </p:cNvPr>
          <p:cNvSpPr txBox="1"/>
          <p:nvPr/>
        </p:nvSpPr>
        <p:spPr>
          <a:xfrm>
            <a:off x="4473228" y="3749376"/>
            <a:ext cx="3496891" cy="1898981"/>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在获取</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之后，对每条轨迹的每一个点是否位于</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进行了标注。</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依据标注结果，将每条轨迹的样本点分为了</a:t>
            </a:r>
            <a:r>
              <a:rPr lang="zh-CN" altLang="en-US" sz="1400" dirty="0">
                <a:solidFill>
                  <a:srgbClr val="C00000"/>
                </a:solidFill>
                <a:ea typeface="微软雅黑" panose="020B0503020204020204" pitchFamily="34" charset="-122"/>
                <a:cs typeface="Arial" panose="020B0604020202020204" pitchFamily="34" charset="0"/>
              </a:rPr>
              <a:t>在</a:t>
            </a:r>
            <a:r>
              <a:rPr lang="en-US" altLang="zh-CN" sz="1400" dirty="0">
                <a:solidFill>
                  <a:srgbClr val="C00000"/>
                </a:solidFill>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和</a:t>
            </a:r>
            <a:r>
              <a:rPr lang="zh-CN" altLang="en-US" sz="1400" dirty="0">
                <a:solidFill>
                  <a:srgbClr val="C00000"/>
                </a:solidFill>
                <a:ea typeface="微软雅黑" panose="020B0503020204020204" pitchFamily="34" charset="-122"/>
                <a:cs typeface="Arial" panose="020B0604020202020204" pitchFamily="34" charset="0"/>
              </a:rPr>
              <a:t>不在</a:t>
            </a:r>
            <a:r>
              <a:rPr lang="en-US" altLang="zh-CN" sz="1400" dirty="0">
                <a:solidFill>
                  <a:srgbClr val="C00000"/>
                </a:solidFill>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两种类型。</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根据轨迹点</a:t>
            </a:r>
            <a:r>
              <a:rPr lang="zh-CN" altLang="en-US" sz="1400" dirty="0">
                <a:solidFill>
                  <a:srgbClr val="C00000"/>
                </a:solidFill>
                <a:ea typeface="微软雅黑" panose="020B0503020204020204" pitchFamily="34" charset="-122"/>
                <a:cs typeface="Arial" panose="020B0604020202020204" pitchFamily="34" charset="0"/>
              </a:rPr>
              <a:t>是否位于</a:t>
            </a:r>
            <a:r>
              <a:rPr lang="en-US" altLang="zh-CN" sz="1400" dirty="0">
                <a:solidFill>
                  <a:srgbClr val="C00000"/>
                </a:solidFill>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，我们分别提取了轨迹的一系列统计特征。</a:t>
            </a:r>
            <a:endParaRPr lang="en-US" altLang="zh-CN" sz="1400" dirty="0">
              <a:ea typeface="微软雅黑" panose="020B0503020204020204" pitchFamily="34" charset="-122"/>
              <a:cs typeface="Arial" panose="020B0604020202020204" pitchFamily="34" charset="0"/>
            </a:endParaRPr>
          </a:p>
        </p:txBody>
      </p:sp>
      <p:grpSp>
        <p:nvGrpSpPr>
          <p:cNvPr id="176" name="组合 175">
            <a:extLst>
              <a:ext uri="{FF2B5EF4-FFF2-40B4-BE49-F238E27FC236}">
                <a16:creationId xmlns:a16="http://schemas.microsoft.com/office/drawing/2014/main" id="{63D8DF83-DFAA-4672-84E6-B064F5423F24}"/>
              </a:ext>
            </a:extLst>
          </p:cNvPr>
          <p:cNvGrpSpPr/>
          <p:nvPr/>
        </p:nvGrpSpPr>
        <p:grpSpPr>
          <a:xfrm>
            <a:off x="4540835" y="2233178"/>
            <a:ext cx="3187712" cy="1471327"/>
            <a:chOff x="5530491" y="6249566"/>
            <a:chExt cx="3187712" cy="1471327"/>
          </a:xfrm>
        </p:grpSpPr>
        <p:sp>
          <p:nvSpPr>
            <p:cNvPr id="147" name="椭圆 146">
              <a:extLst>
                <a:ext uri="{FF2B5EF4-FFF2-40B4-BE49-F238E27FC236}">
                  <a16:creationId xmlns:a16="http://schemas.microsoft.com/office/drawing/2014/main" id="{CF9CDB57-D429-43F0-A9A5-01007B2B743E}"/>
                </a:ext>
              </a:extLst>
            </p:cNvPr>
            <p:cNvSpPr/>
            <p:nvPr/>
          </p:nvSpPr>
          <p:spPr>
            <a:xfrm>
              <a:off x="6889580" y="6871075"/>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915FDE3D-5C8A-4933-AD64-43AACC31FD9D}"/>
                </a:ext>
              </a:extLst>
            </p:cNvPr>
            <p:cNvSpPr/>
            <p:nvPr/>
          </p:nvSpPr>
          <p:spPr>
            <a:xfrm>
              <a:off x="7058141" y="6847996"/>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514D79F4-4831-419F-B2F3-BE1204410985}"/>
                </a:ext>
              </a:extLst>
            </p:cNvPr>
            <p:cNvSpPr/>
            <p:nvPr/>
          </p:nvSpPr>
          <p:spPr>
            <a:xfrm>
              <a:off x="7044283" y="6940360"/>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0207E257-5518-4533-BE19-DC9418DD7DFD}"/>
                </a:ext>
              </a:extLst>
            </p:cNvPr>
            <p:cNvSpPr/>
            <p:nvPr/>
          </p:nvSpPr>
          <p:spPr>
            <a:xfrm>
              <a:off x="7233630" y="6940359"/>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E439A8D5-F19D-46B0-B809-370F9DED1520}"/>
                </a:ext>
              </a:extLst>
            </p:cNvPr>
            <p:cNvSpPr/>
            <p:nvPr/>
          </p:nvSpPr>
          <p:spPr>
            <a:xfrm>
              <a:off x="7201307" y="6778712"/>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FAC4249E-370D-475D-B6BC-C60F79F01462}"/>
                </a:ext>
              </a:extLst>
            </p:cNvPr>
            <p:cNvSpPr/>
            <p:nvPr/>
          </p:nvSpPr>
          <p:spPr>
            <a:xfrm>
              <a:off x="5872242" y="6701593"/>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BA61B52D-C743-43F2-BC64-7912981CB441}"/>
                </a:ext>
              </a:extLst>
            </p:cNvPr>
            <p:cNvSpPr/>
            <p:nvPr/>
          </p:nvSpPr>
          <p:spPr>
            <a:xfrm>
              <a:off x="6373492" y="6986542"/>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AED2538F-4B67-4BAA-AA86-FA3F0A524611}"/>
                </a:ext>
              </a:extLst>
            </p:cNvPr>
            <p:cNvSpPr/>
            <p:nvPr/>
          </p:nvSpPr>
          <p:spPr>
            <a:xfrm>
              <a:off x="8320643" y="6709451"/>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2E60B95A-AD34-42CF-B4DD-74A44C4F4C9E}"/>
                </a:ext>
              </a:extLst>
            </p:cNvPr>
            <p:cNvSpPr/>
            <p:nvPr/>
          </p:nvSpPr>
          <p:spPr>
            <a:xfrm>
              <a:off x="7841081" y="6963438"/>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a:extLst>
                <a:ext uri="{FF2B5EF4-FFF2-40B4-BE49-F238E27FC236}">
                  <a16:creationId xmlns:a16="http://schemas.microsoft.com/office/drawing/2014/main" id="{ED58FE1F-1050-4B2B-B2E1-70EDA0BC8478}"/>
                </a:ext>
              </a:extLst>
            </p:cNvPr>
            <p:cNvCxnSpPr>
              <a:stCxn id="153" idx="6"/>
              <a:endCxn id="154" idx="2"/>
            </p:cNvCxnSpPr>
            <p:nvPr/>
          </p:nvCxnSpPr>
          <p:spPr>
            <a:xfrm>
              <a:off x="5964605" y="6747775"/>
              <a:ext cx="408887" cy="28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DD730739-5280-481F-9F94-755E6D0FABD4}"/>
                </a:ext>
              </a:extLst>
            </p:cNvPr>
            <p:cNvCxnSpPr>
              <a:stCxn id="154" idx="6"/>
              <a:endCxn id="147" idx="2"/>
            </p:cNvCxnSpPr>
            <p:nvPr/>
          </p:nvCxnSpPr>
          <p:spPr>
            <a:xfrm flipV="1">
              <a:off x="6465855" y="6917257"/>
              <a:ext cx="423725" cy="1154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35190AC2-F874-4FDD-B428-D96DC2F1BA4D}"/>
                </a:ext>
              </a:extLst>
            </p:cNvPr>
            <p:cNvCxnSpPr>
              <a:stCxn id="147" idx="6"/>
              <a:endCxn id="150" idx="2"/>
            </p:cNvCxnSpPr>
            <p:nvPr/>
          </p:nvCxnSpPr>
          <p:spPr>
            <a:xfrm>
              <a:off x="6981943" y="6917257"/>
              <a:ext cx="62340" cy="692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5354B324-3965-4765-A209-68D567FED950}"/>
                </a:ext>
              </a:extLst>
            </p:cNvPr>
            <p:cNvCxnSpPr>
              <a:stCxn id="150" idx="6"/>
              <a:endCxn id="151" idx="2"/>
            </p:cNvCxnSpPr>
            <p:nvPr/>
          </p:nvCxnSpPr>
          <p:spPr>
            <a:xfrm flipV="1">
              <a:off x="7136646" y="6986541"/>
              <a:ext cx="9698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E2236FBF-8B1F-416F-A618-476812D89D8E}"/>
                </a:ext>
              </a:extLst>
            </p:cNvPr>
            <p:cNvCxnSpPr>
              <a:stCxn id="149" idx="6"/>
              <a:endCxn id="151" idx="0"/>
            </p:cNvCxnSpPr>
            <p:nvPr/>
          </p:nvCxnSpPr>
          <p:spPr>
            <a:xfrm>
              <a:off x="7150504" y="6894178"/>
              <a:ext cx="129308" cy="46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2B3831D6-DA89-440B-BC43-5A4DEF5210C6}"/>
                </a:ext>
              </a:extLst>
            </p:cNvPr>
            <p:cNvCxnSpPr>
              <a:stCxn id="149" idx="0"/>
              <a:endCxn id="152" idx="3"/>
            </p:cNvCxnSpPr>
            <p:nvPr/>
          </p:nvCxnSpPr>
          <p:spPr>
            <a:xfrm>
              <a:off x="7104323" y="6847996"/>
              <a:ext cx="110510" cy="9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0206AD46-B73B-4C86-850D-03E4A10873CB}"/>
                </a:ext>
              </a:extLst>
            </p:cNvPr>
            <p:cNvCxnSpPr>
              <a:stCxn id="152" idx="6"/>
              <a:endCxn id="157" idx="2"/>
            </p:cNvCxnSpPr>
            <p:nvPr/>
          </p:nvCxnSpPr>
          <p:spPr>
            <a:xfrm>
              <a:off x="7293670" y="6824894"/>
              <a:ext cx="547411" cy="184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D7AEDF01-2EEF-4035-BD61-7B178D56D8CA}"/>
                </a:ext>
              </a:extLst>
            </p:cNvPr>
            <p:cNvCxnSpPr>
              <a:stCxn id="157" idx="6"/>
              <a:endCxn id="156" idx="2"/>
            </p:cNvCxnSpPr>
            <p:nvPr/>
          </p:nvCxnSpPr>
          <p:spPr>
            <a:xfrm flipV="1">
              <a:off x="7933444" y="6755633"/>
              <a:ext cx="387199" cy="253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右大括号 167">
              <a:extLst>
                <a:ext uri="{FF2B5EF4-FFF2-40B4-BE49-F238E27FC236}">
                  <a16:creationId xmlns:a16="http://schemas.microsoft.com/office/drawing/2014/main" id="{AF01071F-7F04-4DED-A21A-6B394C00B68A}"/>
                </a:ext>
              </a:extLst>
            </p:cNvPr>
            <p:cNvSpPr/>
            <p:nvPr/>
          </p:nvSpPr>
          <p:spPr>
            <a:xfrm rot="5400000">
              <a:off x="6240890" y="6799044"/>
              <a:ext cx="333725" cy="907764"/>
            </a:xfrm>
            <a:prstGeom prst="rightBrace">
              <a:avLst>
                <a:gd name="adj1" fmla="val 23153"/>
                <a:gd name="adj2" fmla="val 50000"/>
              </a:avLst>
            </a:prstGeom>
            <a:ln w="19050">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9" name="右大括号 168">
              <a:extLst>
                <a:ext uri="{FF2B5EF4-FFF2-40B4-BE49-F238E27FC236}">
                  <a16:creationId xmlns:a16="http://schemas.microsoft.com/office/drawing/2014/main" id="{03494206-50F3-4995-AD44-99612053A95B}"/>
                </a:ext>
              </a:extLst>
            </p:cNvPr>
            <p:cNvSpPr/>
            <p:nvPr/>
          </p:nvSpPr>
          <p:spPr>
            <a:xfrm rot="5400000">
              <a:off x="7743803" y="6753717"/>
              <a:ext cx="293859" cy="971022"/>
            </a:xfrm>
            <a:prstGeom prst="rightBrace">
              <a:avLst>
                <a:gd name="adj1" fmla="val 42019"/>
                <a:gd name="adj2" fmla="val 50000"/>
              </a:avLst>
            </a:prstGeom>
            <a:ln w="19050">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000" dirty="0"/>
            </a:p>
          </p:txBody>
        </p:sp>
        <p:sp>
          <p:nvSpPr>
            <p:cNvPr id="170" name="文本框 169">
              <a:extLst>
                <a:ext uri="{FF2B5EF4-FFF2-40B4-BE49-F238E27FC236}">
                  <a16:creationId xmlns:a16="http://schemas.microsoft.com/office/drawing/2014/main" id="{01510F22-D900-4201-AE58-F221429D7424}"/>
                </a:ext>
              </a:extLst>
            </p:cNvPr>
            <p:cNvSpPr txBox="1"/>
            <p:nvPr/>
          </p:nvSpPr>
          <p:spPr>
            <a:xfrm>
              <a:off x="5953871" y="7407267"/>
              <a:ext cx="907764" cy="307777"/>
            </a:xfrm>
            <a:prstGeom prst="rect">
              <a:avLst/>
            </a:prstGeom>
            <a:noFill/>
          </p:spPr>
          <p:txBody>
            <a:bodyPr wrap="square" rtlCol="0">
              <a:spAutoFit/>
            </a:bodyPr>
            <a:lstStyle/>
            <a:p>
              <a:r>
                <a:rPr lang="zh-CN" altLang="en-US" sz="1400" dirty="0">
                  <a:latin typeface="+mn-ea"/>
                  <a:ea typeface="+mn-ea"/>
                  <a:cs typeface="Times New Roman" panose="02020603050405020304" pitchFamily="18" charset="0"/>
                </a:rPr>
                <a:t>机动阶段</a:t>
              </a:r>
            </a:p>
          </p:txBody>
        </p:sp>
        <p:sp>
          <p:nvSpPr>
            <p:cNvPr id="171" name="文本框 170">
              <a:extLst>
                <a:ext uri="{FF2B5EF4-FFF2-40B4-BE49-F238E27FC236}">
                  <a16:creationId xmlns:a16="http://schemas.microsoft.com/office/drawing/2014/main" id="{85623A1E-BEBD-433B-A6C5-DC51F7464068}"/>
                </a:ext>
              </a:extLst>
            </p:cNvPr>
            <p:cNvSpPr txBox="1"/>
            <p:nvPr/>
          </p:nvSpPr>
          <p:spPr>
            <a:xfrm>
              <a:off x="7454943" y="7413116"/>
              <a:ext cx="907764" cy="307777"/>
            </a:xfrm>
            <a:prstGeom prst="rect">
              <a:avLst/>
            </a:prstGeom>
            <a:noFill/>
          </p:spPr>
          <p:txBody>
            <a:bodyPr wrap="square" rtlCol="0">
              <a:spAutoFit/>
            </a:bodyPr>
            <a:lstStyle/>
            <a:p>
              <a:r>
                <a:rPr lang="zh-CN" altLang="en-US" sz="1400" dirty="0">
                  <a:latin typeface="+mn-ea"/>
                  <a:ea typeface="+mn-ea"/>
                  <a:cs typeface="Times New Roman" panose="02020603050405020304" pitchFamily="18" charset="0"/>
                </a:rPr>
                <a:t>机动阶段</a:t>
              </a:r>
            </a:p>
          </p:txBody>
        </p:sp>
        <p:pic>
          <p:nvPicPr>
            <p:cNvPr id="173" name="图片 172">
              <a:extLst>
                <a:ext uri="{FF2B5EF4-FFF2-40B4-BE49-F238E27FC236}">
                  <a16:creationId xmlns:a16="http://schemas.microsoft.com/office/drawing/2014/main" id="{CF9747C1-A138-4C73-9BCC-CF3E26904B45}"/>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861635" y="6365575"/>
              <a:ext cx="418176" cy="418176"/>
            </a:xfrm>
            <a:prstGeom prst="rect">
              <a:avLst/>
            </a:prstGeom>
          </p:spPr>
        </p:pic>
        <p:pic>
          <p:nvPicPr>
            <p:cNvPr id="174" name="图片 173">
              <a:extLst>
                <a:ext uri="{FF2B5EF4-FFF2-40B4-BE49-F238E27FC236}">
                  <a16:creationId xmlns:a16="http://schemas.microsoft.com/office/drawing/2014/main" id="{3DB4C258-2BE4-4291-8CC0-2D4F059786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11" t="18272" r="3577" b="35069"/>
            <a:stretch/>
          </p:blipFill>
          <p:spPr>
            <a:xfrm>
              <a:off x="5530491" y="6288441"/>
              <a:ext cx="748177" cy="382306"/>
            </a:xfrm>
            <a:prstGeom prst="rect">
              <a:avLst/>
            </a:prstGeom>
          </p:spPr>
        </p:pic>
        <p:pic>
          <p:nvPicPr>
            <p:cNvPr id="175" name="图片 174">
              <a:extLst>
                <a:ext uri="{FF2B5EF4-FFF2-40B4-BE49-F238E27FC236}">
                  <a16:creationId xmlns:a16="http://schemas.microsoft.com/office/drawing/2014/main" id="{63219401-8F17-47DE-B381-BDE190D276C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11" t="18272" r="3577" b="35069"/>
            <a:stretch/>
          </p:blipFill>
          <p:spPr>
            <a:xfrm>
              <a:off x="7970026" y="6249566"/>
              <a:ext cx="748177" cy="382306"/>
            </a:xfrm>
            <a:prstGeom prst="rect">
              <a:avLst/>
            </a:prstGeom>
          </p:spPr>
        </p:pic>
      </p:grpSp>
      <p:grpSp>
        <p:nvGrpSpPr>
          <p:cNvPr id="177" name="组合 176">
            <a:extLst>
              <a:ext uri="{FF2B5EF4-FFF2-40B4-BE49-F238E27FC236}">
                <a16:creationId xmlns:a16="http://schemas.microsoft.com/office/drawing/2014/main" id="{6CA6E073-AA94-4956-90C6-D26E41736DAE}"/>
              </a:ext>
            </a:extLst>
          </p:cNvPr>
          <p:cNvGrpSpPr/>
          <p:nvPr/>
        </p:nvGrpSpPr>
        <p:grpSpPr>
          <a:xfrm>
            <a:off x="8271863" y="1740660"/>
            <a:ext cx="3380966" cy="4322846"/>
            <a:chOff x="8132692" y="1385788"/>
            <a:chExt cx="3738625" cy="4322846"/>
          </a:xfrm>
        </p:grpSpPr>
        <p:sp>
          <p:nvSpPr>
            <p:cNvPr id="178" name="圆角矩形 20">
              <a:extLst>
                <a:ext uri="{FF2B5EF4-FFF2-40B4-BE49-F238E27FC236}">
                  <a16:creationId xmlns:a16="http://schemas.microsoft.com/office/drawing/2014/main" id="{EEECF27C-DE73-44E7-A42C-23AA68ACCEBE}"/>
                </a:ext>
              </a:extLst>
            </p:cNvPr>
            <p:cNvSpPr/>
            <p:nvPr/>
          </p:nvSpPr>
          <p:spPr>
            <a:xfrm>
              <a:off x="8139670" y="1777161"/>
              <a:ext cx="3731647" cy="3931473"/>
            </a:xfrm>
            <a:prstGeom prst="roundRect">
              <a:avLst>
                <a:gd name="adj" fmla="val 264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矩形: 圆角 17">
              <a:extLst>
                <a:ext uri="{FF2B5EF4-FFF2-40B4-BE49-F238E27FC236}">
                  <a16:creationId xmlns:a16="http://schemas.microsoft.com/office/drawing/2014/main" id="{F6E5F78B-9F73-4772-9571-5D752EF691E4}"/>
                </a:ext>
              </a:extLst>
            </p:cNvPr>
            <p:cNvSpPr/>
            <p:nvPr/>
          </p:nvSpPr>
          <p:spPr>
            <a:xfrm>
              <a:off x="8132692" y="1385788"/>
              <a:ext cx="3731648" cy="36739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统计特征与时序特征结合分析</a:t>
              </a:r>
            </a:p>
          </p:txBody>
        </p:sp>
      </p:grpSp>
      <p:sp>
        <p:nvSpPr>
          <p:cNvPr id="195" name="文本框 194">
            <a:extLst>
              <a:ext uri="{FF2B5EF4-FFF2-40B4-BE49-F238E27FC236}">
                <a16:creationId xmlns:a16="http://schemas.microsoft.com/office/drawing/2014/main" id="{997C9058-88C5-473E-9E1A-96A939550269}"/>
              </a:ext>
            </a:extLst>
          </p:cNvPr>
          <p:cNvSpPr txBox="1"/>
          <p:nvPr/>
        </p:nvSpPr>
        <p:spPr>
          <a:xfrm>
            <a:off x="8251027" y="3428379"/>
            <a:ext cx="3395492" cy="2459135"/>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在获取了向量化后的轨迹，向量化后的速度和方位信息之后，还需要结合相关的统计特征。</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solidFill>
                  <a:srgbClr val="C00000"/>
                </a:solidFill>
                <a:ea typeface="微软雅黑" panose="020B0503020204020204" pitchFamily="34" charset="-122"/>
                <a:cs typeface="Arial" panose="020B0604020202020204" pitchFamily="34" charset="0"/>
              </a:rPr>
              <a:t>向量化的轨迹，速度与方向信息可能包含统计部分信息，使得特征冗余，造成过拟合。</a:t>
            </a:r>
            <a:endParaRPr lang="en-US" altLang="zh-CN" sz="1400" dirty="0">
              <a:solidFill>
                <a:srgbClr val="C00000"/>
              </a:solidFill>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比赛中统计特征与时序特征结合分析，使得特征的稳定性得到较大提升。</a:t>
            </a:r>
            <a:endParaRPr lang="en-US" altLang="zh-CN" sz="1400" dirty="0">
              <a:ea typeface="微软雅黑" panose="020B0503020204020204" pitchFamily="34" charset="-122"/>
              <a:cs typeface="Arial" panose="020B0604020202020204" pitchFamily="34" charset="0"/>
            </a:endParaRPr>
          </a:p>
        </p:txBody>
      </p:sp>
      <p:pic>
        <p:nvPicPr>
          <p:cNvPr id="196" name="图片 195">
            <a:extLst>
              <a:ext uri="{FF2B5EF4-FFF2-40B4-BE49-F238E27FC236}">
                <a16:creationId xmlns:a16="http://schemas.microsoft.com/office/drawing/2014/main" id="{D6AB81E4-6BAC-4BB7-AE95-CCB46C72DA14}"/>
              </a:ext>
            </a:extLst>
          </p:cNvPr>
          <p:cNvPicPr>
            <a:picLocks noChangeAspect="1"/>
          </p:cNvPicPr>
          <p:nvPr/>
        </p:nvPicPr>
        <p:blipFill>
          <a:blip r:embed="rId6"/>
          <a:stretch>
            <a:fillRect/>
          </a:stretch>
        </p:blipFill>
        <p:spPr>
          <a:xfrm>
            <a:off x="8405455" y="2426384"/>
            <a:ext cx="1435785" cy="764244"/>
          </a:xfrm>
          <a:prstGeom prst="rect">
            <a:avLst/>
          </a:prstGeom>
        </p:spPr>
      </p:pic>
      <p:graphicFrame>
        <p:nvGraphicFramePr>
          <p:cNvPr id="210" name="图表 209">
            <a:extLst>
              <a:ext uri="{FF2B5EF4-FFF2-40B4-BE49-F238E27FC236}">
                <a16:creationId xmlns:a16="http://schemas.microsoft.com/office/drawing/2014/main" id="{4B05D622-B4FA-45F2-BF74-8437399F398D}"/>
              </a:ext>
            </a:extLst>
          </p:cNvPr>
          <p:cNvGraphicFramePr/>
          <p:nvPr>
            <p:extLst>
              <p:ext uri="{D42A27DB-BD31-4B8C-83A1-F6EECF244321}">
                <p14:modId xmlns:p14="http://schemas.microsoft.com/office/powerpoint/2010/main" val="1152653697"/>
              </p:ext>
            </p:extLst>
          </p:nvPr>
        </p:nvGraphicFramePr>
        <p:xfrm>
          <a:off x="9959191" y="2333270"/>
          <a:ext cx="1511805" cy="1319923"/>
        </p:xfrm>
        <a:graphic>
          <a:graphicData uri="http://schemas.openxmlformats.org/drawingml/2006/chart">
            <c:chart xmlns:c="http://schemas.openxmlformats.org/drawingml/2006/chart" xmlns:r="http://schemas.openxmlformats.org/officeDocument/2006/relationships" r:id="rId7"/>
          </a:graphicData>
        </a:graphic>
      </p:graphicFrame>
      <p:sp>
        <p:nvSpPr>
          <p:cNvPr id="2" name="灯片编号占位符 1">
            <a:extLst>
              <a:ext uri="{FF2B5EF4-FFF2-40B4-BE49-F238E27FC236}">
                <a16:creationId xmlns:a16="http://schemas.microsoft.com/office/drawing/2014/main" id="{F5DE7A9F-7D5E-464D-B20D-1BA81093D17D}"/>
              </a:ext>
            </a:extLst>
          </p:cNvPr>
          <p:cNvSpPr>
            <a:spLocks noGrp="1"/>
          </p:cNvSpPr>
          <p:nvPr>
            <p:ph type="sldNum" sz="quarter" idx="10"/>
          </p:nvPr>
        </p:nvSpPr>
        <p:spPr/>
        <p:txBody>
          <a:bodyPr/>
          <a:lstStyle/>
          <a:p>
            <a:pPr>
              <a:defRPr/>
            </a:pPr>
            <a:fld id="{448D2F9F-663C-42D7-B659-B78D1D99B89B}" type="slidenum">
              <a:rPr lang="en-US" altLang="zh-CN" smtClean="0"/>
              <a:t>41</a:t>
            </a:fld>
            <a:endParaRPr lang="en-US" altLang="zh-CN" dirty="0"/>
          </a:p>
        </p:txBody>
      </p:sp>
    </p:spTree>
    <p:extLst>
      <p:ext uri="{BB962C8B-B14F-4D97-AF65-F5344CB8AC3E}">
        <p14:creationId xmlns:p14="http://schemas.microsoft.com/office/powerpoint/2010/main" val="306420746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机器学习解决方案：半监督学习与模型融合</a:t>
            </a:r>
          </a:p>
        </p:txBody>
      </p:sp>
      <p:grpSp>
        <p:nvGrpSpPr>
          <p:cNvPr id="17" name="组合 16">
            <a:extLst>
              <a:ext uri="{FF2B5EF4-FFF2-40B4-BE49-F238E27FC236}">
                <a16:creationId xmlns:a16="http://schemas.microsoft.com/office/drawing/2014/main" id="{DEE54226-40D4-400C-83A9-3DA8E553646F}"/>
              </a:ext>
            </a:extLst>
          </p:cNvPr>
          <p:cNvGrpSpPr/>
          <p:nvPr/>
        </p:nvGrpSpPr>
        <p:grpSpPr>
          <a:xfrm>
            <a:off x="6793964" y="1356431"/>
            <a:ext cx="2064073" cy="987295"/>
            <a:chOff x="8251692" y="1565522"/>
            <a:chExt cx="2069598" cy="987295"/>
          </a:xfrm>
        </p:grpSpPr>
        <p:sp>
          <p:nvSpPr>
            <p:cNvPr id="18" name="矩形: 圆角 17">
              <a:extLst>
                <a:ext uri="{FF2B5EF4-FFF2-40B4-BE49-F238E27FC236}">
                  <a16:creationId xmlns:a16="http://schemas.microsoft.com/office/drawing/2014/main" id="{529AE83D-CCD4-4CD3-9C6A-5B9D00C4EFD6}"/>
                </a:ext>
              </a:extLst>
            </p:cNvPr>
            <p:cNvSpPr/>
            <p:nvPr/>
          </p:nvSpPr>
          <p:spPr>
            <a:xfrm>
              <a:off x="8251693" y="1901850"/>
              <a:ext cx="2069597" cy="650967"/>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修复异常的轨迹点；修复异常的传感器读数。</a:t>
              </a:r>
            </a:p>
          </p:txBody>
        </p:sp>
        <p:sp>
          <p:nvSpPr>
            <p:cNvPr id="19" name="矩形: 圆角 18">
              <a:extLst>
                <a:ext uri="{FF2B5EF4-FFF2-40B4-BE49-F238E27FC236}">
                  <a16:creationId xmlns:a16="http://schemas.microsoft.com/office/drawing/2014/main" id="{96C981B4-FD16-474D-A91B-F2DF6D220D5D}"/>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数据清洗</a:t>
              </a:r>
            </a:p>
          </p:txBody>
        </p:sp>
      </p:grpSp>
      <p:sp>
        <p:nvSpPr>
          <p:cNvPr id="2" name="圆柱形 1">
            <a:extLst>
              <a:ext uri="{FF2B5EF4-FFF2-40B4-BE49-F238E27FC236}">
                <a16:creationId xmlns:a16="http://schemas.microsoft.com/office/drawing/2014/main" id="{304A278D-FC4B-4D2D-ADFD-0D54329890EA}"/>
              </a:ext>
            </a:extLst>
          </p:cNvPr>
          <p:cNvSpPr/>
          <p:nvPr/>
        </p:nvSpPr>
        <p:spPr>
          <a:xfrm>
            <a:off x="9329829" y="1487583"/>
            <a:ext cx="1215342" cy="780306"/>
          </a:xfrm>
          <a:prstGeom prst="can">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渔船轨迹数据库</a:t>
            </a:r>
          </a:p>
        </p:txBody>
      </p:sp>
      <p:grpSp>
        <p:nvGrpSpPr>
          <p:cNvPr id="21" name="组合 20">
            <a:extLst>
              <a:ext uri="{FF2B5EF4-FFF2-40B4-BE49-F238E27FC236}">
                <a16:creationId xmlns:a16="http://schemas.microsoft.com/office/drawing/2014/main" id="{D55CCBD1-E8F1-4F14-B3BF-BEF0BC4F4667}"/>
              </a:ext>
            </a:extLst>
          </p:cNvPr>
          <p:cNvGrpSpPr/>
          <p:nvPr/>
        </p:nvGrpSpPr>
        <p:grpSpPr>
          <a:xfrm>
            <a:off x="6793965" y="2642470"/>
            <a:ext cx="2064073" cy="972688"/>
            <a:chOff x="8251692" y="1565522"/>
            <a:chExt cx="2069598" cy="972688"/>
          </a:xfrm>
        </p:grpSpPr>
        <p:sp>
          <p:nvSpPr>
            <p:cNvPr id="22" name="矩形: 圆角 21">
              <a:extLst>
                <a:ext uri="{FF2B5EF4-FFF2-40B4-BE49-F238E27FC236}">
                  <a16:creationId xmlns:a16="http://schemas.microsoft.com/office/drawing/2014/main" id="{7C4334B0-917E-4229-ADC3-687E3C6359CF}"/>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通过聚类方法，挖掘地理上的</a:t>
              </a:r>
              <a:r>
                <a:rPr lang="en-US" altLang="zh-CN" sz="1400" dirty="0">
                  <a:solidFill>
                    <a:schemeClr val="tx1"/>
                  </a:solidFill>
                </a:rPr>
                <a:t>POI</a:t>
              </a:r>
              <a:r>
                <a:rPr lang="zh-CN" altLang="en-US" sz="1400" dirty="0">
                  <a:solidFill>
                    <a:schemeClr val="tx1"/>
                  </a:solidFill>
                </a:rPr>
                <a:t>信息。</a:t>
              </a:r>
              <a:endParaRPr lang="zh-CN" altLang="en-US" sz="1400" dirty="0">
                <a:solidFill>
                  <a:srgbClr val="C00000"/>
                </a:solidFill>
              </a:endParaRPr>
            </a:p>
          </p:txBody>
        </p:sp>
        <p:sp>
          <p:nvSpPr>
            <p:cNvPr id="23" name="矩形: 圆角 22">
              <a:extLst>
                <a:ext uri="{FF2B5EF4-FFF2-40B4-BE49-F238E27FC236}">
                  <a16:creationId xmlns:a16="http://schemas.microsoft.com/office/drawing/2014/main" id="{D69516AE-6CE6-4473-9C3D-58D170905AED}"/>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轨迹数据的</a:t>
              </a:r>
              <a:r>
                <a:rPr lang="en-US" altLang="zh-CN" sz="1400" b="1" dirty="0">
                  <a:solidFill>
                    <a:schemeClr val="tx1"/>
                  </a:solidFill>
                </a:rPr>
                <a:t>POI</a:t>
              </a:r>
              <a:r>
                <a:rPr lang="zh-CN" altLang="en-US" sz="1400" b="1" dirty="0">
                  <a:solidFill>
                    <a:schemeClr val="tx1"/>
                  </a:solidFill>
                </a:rPr>
                <a:t>挖掘</a:t>
              </a:r>
            </a:p>
          </p:txBody>
        </p:sp>
      </p:grpSp>
      <p:grpSp>
        <p:nvGrpSpPr>
          <p:cNvPr id="24" name="组合 23">
            <a:extLst>
              <a:ext uri="{FF2B5EF4-FFF2-40B4-BE49-F238E27FC236}">
                <a16:creationId xmlns:a16="http://schemas.microsoft.com/office/drawing/2014/main" id="{F0FCD459-E721-46E5-B04C-79AF502EA3E0}"/>
              </a:ext>
            </a:extLst>
          </p:cNvPr>
          <p:cNvGrpSpPr/>
          <p:nvPr/>
        </p:nvGrpSpPr>
        <p:grpSpPr>
          <a:xfrm>
            <a:off x="8814067" y="4028723"/>
            <a:ext cx="2064073" cy="972688"/>
            <a:chOff x="8251692" y="1565522"/>
            <a:chExt cx="2069598" cy="972688"/>
          </a:xfrm>
        </p:grpSpPr>
        <p:sp>
          <p:nvSpPr>
            <p:cNvPr id="25" name="矩形: 圆角 24">
              <a:extLst>
                <a:ext uri="{FF2B5EF4-FFF2-40B4-BE49-F238E27FC236}">
                  <a16:creationId xmlns:a16="http://schemas.microsoft.com/office/drawing/2014/main" id="{D68A0F03-F717-4BF9-B428-2B4C31DA3543}"/>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结合先期数据探索，构造轨迹的统计特征。</a:t>
              </a:r>
            </a:p>
          </p:txBody>
        </p:sp>
        <p:sp>
          <p:nvSpPr>
            <p:cNvPr id="26" name="矩形: 圆角 25">
              <a:extLst>
                <a:ext uri="{FF2B5EF4-FFF2-40B4-BE49-F238E27FC236}">
                  <a16:creationId xmlns:a16="http://schemas.microsoft.com/office/drawing/2014/main" id="{3D8A5367-6DB3-4810-8003-ABA6AA4C83C1}"/>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基础轨迹统计信息挖掘</a:t>
              </a:r>
            </a:p>
          </p:txBody>
        </p:sp>
      </p:grpSp>
      <p:grpSp>
        <p:nvGrpSpPr>
          <p:cNvPr id="27" name="组合 26">
            <a:extLst>
              <a:ext uri="{FF2B5EF4-FFF2-40B4-BE49-F238E27FC236}">
                <a16:creationId xmlns:a16="http://schemas.microsoft.com/office/drawing/2014/main" id="{3E2A76F5-1F77-435D-AB6E-0676216C6624}"/>
              </a:ext>
            </a:extLst>
          </p:cNvPr>
          <p:cNvGrpSpPr/>
          <p:nvPr/>
        </p:nvGrpSpPr>
        <p:grpSpPr>
          <a:xfrm>
            <a:off x="6367962" y="4028723"/>
            <a:ext cx="2064073" cy="972688"/>
            <a:chOff x="8251692" y="1565522"/>
            <a:chExt cx="2069598" cy="972688"/>
          </a:xfrm>
        </p:grpSpPr>
        <p:sp>
          <p:nvSpPr>
            <p:cNvPr id="28" name="矩形: 圆角 27">
              <a:extLst>
                <a:ext uri="{FF2B5EF4-FFF2-40B4-BE49-F238E27FC236}">
                  <a16:creationId xmlns:a16="http://schemas.microsoft.com/office/drawing/2014/main" id="{C27BE870-DACC-4FF7-AD6F-5A22C7B8E293}"/>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rPr>
                <a:t>通过无监督算法，挖掘轨迹的时序性特征。</a:t>
              </a:r>
            </a:p>
          </p:txBody>
        </p:sp>
        <p:sp>
          <p:nvSpPr>
            <p:cNvPr id="29" name="矩形: 圆角 28">
              <a:extLst>
                <a:ext uri="{FF2B5EF4-FFF2-40B4-BE49-F238E27FC236}">
                  <a16:creationId xmlns:a16="http://schemas.microsoft.com/office/drawing/2014/main" id="{64AF2E9E-0957-46D2-A41F-C8FA7F6864A4}"/>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轨迹时序信息挖掘</a:t>
              </a:r>
            </a:p>
          </p:txBody>
        </p:sp>
      </p:grpSp>
      <p:grpSp>
        <p:nvGrpSpPr>
          <p:cNvPr id="30" name="组合 29">
            <a:extLst>
              <a:ext uri="{FF2B5EF4-FFF2-40B4-BE49-F238E27FC236}">
                <a16:creationId xmlns:a16="http://schemas.microsoft.com/office/drawing/2014/main" id="{6077FA81-5B32-4F4C-89CB-3EF61D7784C6}"/>
              </a:ext>
            </a:extLst>
          </p:cNvPr>
          <p:cNvGrpSpPr/>
          <p:nvPr/>
        </p:nvGrpSpPr>
        <p:grpSpPr>
          <a:xfrm>
            <a:off x="7648247" y="5414977"/>
            <a:ext cx="2064073" cy="972688"/>
            <a:chOff x="8251692" y="1565522"/>
            <a:chExt cx="2069598" cy="972688"/>
          </a:xfrm>
        </p:grpSpPr>
        <p:sp>
          <p:nvSpPr>
            <p:cNvPr id="31" name="矩形: 圆角 30">
              <a:extLst>
                <a:ext uri="{FF2B5EF4-FFF2-40B4-BE49-F238E27FC236}">
                  <a16:creationId xmlns:a16="http://schemas.microsoft.com/office/drawing/2014/main" id="{531F47B3-50D8-415A-BDB9-C7329D375FC1}"/>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rgbClr val="C00000"/>
                  </a:solidFill>
                </a:rPr>
                <a:t>利用监督学习算法，训练轨迹分类模型。</a:t>
              </a:r>
            </a:p>
          </p:txBody>
        </p:sp>
        <p:sp>
          <p:nvSpPr>
            <p:cNvPr id="32" name="矩形: 圆角 31">
              <a:extLst>
                <a:ext uri="{FF2B5EF4-FFF2-40B4-BE49-F238E27FC236}">
                  <a16:creationId xmlns:a16="http://schemas.microsoft.com/office/drawing/2014/main" id="{7302B0B6-125D-460F-8CB8-254C784F85AC}"/>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C00000"/>
                  </a:solidFill>
                </a:rPr>
                <a:t>轨迹分类模型训练</a:t>
              </a:r>
            </a:p>
          </p:txBody>
        </p:sp>
      </p:grpSp>
      <p:sp>
        <p:nvSpPr>
          <p:cNvPr id="36" name="圆柱形 35">
            <a:extLst>
              <a:ext uri="{FF2B5EF4-FFF2-40B4-BE49-F238E27FC236}">
                <a16:creationId xmlns:a16="http://schemas.microsoft.com/office/drawing/2014/main" id="{BBE994CE-E56D-433D-95FC-411EF6914D89}"/>
              </a:ext>
            </a:extLst>
          </p:cNvPr>
          <p:cNvSpPr/>
          <p:nvPr/>
        </p:nvSpPr>
        <p:spPr>
          <a:xfrm>
            <a:off x="9329829" y="2741914"/>
            <a:ext cx="1215342" cy="780306"/>
          </a:xfrm>
          <a:prstGeom prst="can">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POIs</a:t>
            </a:r>
            <a:r>
              <a:rPr lang="zh-CN" altLang="en-US" sz="1400" b="1" dirty="0">
                <a:solidFill>
                  <a:schemeClr val="tx1"/>
                </a:solidFill>
              </a:rPr>
              <a:t>数据库</a:t>
            </a:r>
          </a:p>
        </p:txBody>
      </p:sp>
      <p:sp>
        <p:nvSpPr>
          <p:cNvPr id="3" name="箭头: 左 2">
            <a:extLst>
              <a:ext uri="{FF2B5EF4-FFF2-40B4-BE49-F238E27FC236}">
                <a16:creationId xmlns:a16="http://schemas.microsoft.com/office/drawing/2014/main" id="{180004B0-FF2E-4AFB-A390-38AAD1D65281}"/>
              </a:ext>
            </a:extLst>
          </p:cNvPr>
          <p:cNvSpPr/>
          <p:nvPr/>
        </p:nvSpPr>
        <p:spPr>
          <a:xfrm>
            <a:off x="8814066" y="1785975"/>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FEF83612-22B4-4337-B7FE-5187DC120E08}"/>
              </a:ext>
            </a:extLst>
          </p:cNvPr>
          <p:cNvCxnSpPr>
            <a:stCxn id="18" idx="2"/>
            <a:endCxn id="23" idx="0"/>
          </p:cNvCxnSpPr>
          <p:nvPr/>
        </p:nvCxnSpPr>
        <p:spPr>
          <a:xfrm>
            <a:off x="7826001" y="2343726"/>
            <a:ext cx="0" cy="298744"/>
          </a:xfrm>
          <a:prstGeom prst="straightConnector1">
            <a:avLst/>
          </a:prstGeom>
          <a:noFill/>
          <a:ln w="38100" cap="flat" cmpd="sng" algn="ctr">
            <a:solidFill>
              <a:srgbClr val="80B94D"/>
            </a:solidFill>
            <a:prstDash val="solid"/>
            <a:tailEnd type="triangle"/>
          </a:ln>
        </p:spPr>
      </p:cxnSp>
      <p:cxnSp>
        <p:nvCxnSpPr>
          <p:cNvPr id="37" name="直接箭头连接符 36">
            <a:extLst>
              <a:ext uri="{FF2B5EF4-FFF2-40B4-BE49-F238E27FC236}">
                <a16:creationId xmlns:a16="http://schemas.microsoft.com/office/drawing/2014/main" id="{0F925923-5AB3-4CE5-89D9-5EC5036C1DEA}"/>
              </a:ext>
            </a:extLst>
          </p:cNvPr>
          <p:cNvCxnSpPr>
            <a:cxnSpLocks/>
            <a:stCxn id="22" idx="2"/>
            <a:endCxn id="29" idx="0"/>
          </p:cNvCxnSpPr>
          <p:nvPr/>
        </p:nvCxnSpPr>
        <p:spPr>
          <a:xfrm flipH="1">
            <a:off x="7399998" y="3615158"/>
            <a:ext cx="426004" cy="413565"/>
          </a:xfrm>
          <a:prstGeom prst="straightConnector1">
            <a:avLst/>
          </a:prstGeom>
          <a:noFill/>
          <a:ln w="38100" cap="flat" cmpd="sng" algn="ctr">
            <a:solidFill>
              <a:srgbClr val="80B94D"/>
            </a:solidFill>
            <a:prstDash val="solid"/>
            <a:tailEnd type="triangle"/>
          </a:ln>
        </p:spPr>
      </p:cxnSp>
      <p:cxnSp>
        <p:nvCxnSpPr>
          <p:cNvPr id="39" name="直接箭头连接符 38">
            <a:extLst>
              <a:ext uri="{FF2B5EF4-FFF2-40B4-BE49-F238E27FC236}">
                <a16:creationId xmlns:a16="http://schemas.microsoft.com/office/drawing/2014/main" id="{094987DF-CE2A-4778-A588-309D2D890838}"/>
              </a:ext>
            </a:extLst>
          </p:cNvPr>
          <p:cNvCxnSpPr>
            <a:cxnSpLocks/>
            <a:stCxn id="22" idx="2"/>
            <a:endCxn id="26" idx="0"/>
          </p:cNvCxnSpPr>
          <p:nvPr/>
        </p:nvCxnSpPr>
        <p:spPr>
          <a:xfrm>
            <a:off x="7826002" y="3615158"/>
            <a:ext cx="2020101" cy="413565"/>
          </a:xfrm>
          <a:prstGeom prst="straightConnector1">
            <a:avLst/>
          </a:prstGeom>
          <a:noFill/>
          <a:ln w="38100" cap="flat" cmpd="sng" algn="ctr">
            <a:solidFill>
              <a:srgbClr val="80B94D"/>
            </a:solidFill>
            <a:prstDash val="solid"/>
            <a:tailEnd type="triangle"/>
          </a:ln>
        </p:spPr>
      </p:cxnSp>
      <p:cxnSp>
        <p:nvCxnSpPr>
          <p:cNvPr id="42" name="直接箭头连接符 41">
            <a:extLst>
              <a:ext uri="{FF2B5EF4-FFF2-40B4-BE49-F238E27FC236}">
                <a16:creationId xmlns:a16="http://schemas.microsoft.com/office/drawing/2014/main" id="{44CCC1C9-5940-44BC-A062-1BC158881303}"/>
              </a:ext>
            </a:extLst>
          </p:cNvPr>
          <p:cNvCxnSpPr>
            <a:cxnSpLocks/>
            <a:stCxn id="28" idx="2"/>
            <a:endCxn id="32" idx="0"/>
          </p:cNvCxnSpPr>
          <p:nvPr/>
        </p:nvCxnSpPr>
        <p:spPr>
          <a:xfrm>
            <a:off x="7399999" y="5001411"/>
            <a:ext cx="1280284" cy="413566"/>
          </a:xfrm>
          <a:prstGeom prst="straightConnector1">
            <a:avLst/>
          </a:prstGeom>
          <a:noFill/>
          <a:ln w="38100" cap="flat" cmpd="sng" algn="ctr">
            <a:solidFill>
              <a:srgbClr val="80B94D"/>
            </a:solidFill>
            <a:prstDash val="solid"/>
            <a:tailEnd type="triangle"/>
          </a:ln>
        </p:spPr>
      </p:cxnSp>
      <p:cxnSp>
        <p:nvCxnSpPr>
          <p:cNvPr id="45" name="直接箭头连接符 44">
            <a:extLst>
              <a:ext uri="{FF2B5EF4-FFF2-40B4-BE49-F238E27FC236}">
                <a16:creationId xmlns:a16="http://schemas.microsoft.com/office/drawing/2014/main" id="{DD66A989-697E-4BB7-97D9-2EF4B7090A46}"/>
              </a:ext>
            </a:extLst>
          </p:cNvPr>
          <p:cNvCxnSpPr>
            <a:cxnSpLocks/>
            <a:stCxn id="25" idx="2"/>
            <a:endCxn id="32" idx="0"/>
          </p:cNvCxnSpPr>
          <p:nvPr/>
        </p:nvCxnSpPr>
        <p:spPr>
          <a:xfrm flipH="1">
            <a:off x="8680283" y="5001411"/>
            <a:ext cx="1165821" cy="413566"/>
          </a:xfrm>
          <a:prstGeom prst="straightConnector1">
            <a:avLst/>
          </a:prstGeom>
          <a:noFill/>
          <a:ln w="38100" cap="flat" cmpd="sng" algn="ctr">
            <a:solidFill>
              <a:srgbClr val="80B94D"/>
            </a:solidFill>
            <a:prstDash val="solid"/>
            <a:tailEnd type="triangle"/>
          </a:ln>
        </p:spPr>
      </p:cxnSp>
      <p:sp>
        <p:nvSpPr>
          <p:cNvPr id="48" name="箭头: 左 47">
            <a:extLst>
              <a:ext uri="{FF2B5EF4-FFF2-40B4-BE49-F238E27FC236}">
                <a16:creationId xmlns:a16="http://schemas.microsoft.com/office/drawing/2014/main" id="{C52C1854-8963-40CE-8F68-9B0676872905}"/>
              </a:ext>
            </a:extLst>
          </p:cNvPr>
          <p:cNvSpPr/>
          <p:nvPr/>
        </p:nvSpPr>
        <p:spPr>
          <a:xfrm rot="10800000">
            <a:off x="8949093" y="3039398"/>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左 48">
            <a:extLst>
              <a:ext uri="{FF2B5EF4-FFF2-40B4-BE49-F238E27FC236}">
                <a16:creationId xmlns:a16="http://schemas.microsoft.com/office/drawing/2014/main" id="{C1496AF4-E37E-4FD2-A4A9-2B497AA04AEE}"/>
              </a:ext>
            </a:extLst>
          </p:cNvPr>
          <p:cNvSpPr/>
          <p:nvPr/>
        </p:nvSpPr>
        <p:spPr>
          <a:xfrm rot="16200000">
            <a:off x="9701604" y="3606930"/>
            <a:ext cx="471791" cy="245985"/>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B0C46CAE-9B77-49DD-B840-4EE26FFD0045}"/>
              </a:ext>
            </a:extLst>
          </p:cNvPr>
          <p:cNvGrpSpPr/>
          <p:nvPr/>
        </p:nvGrpSpPr>
        <p:grpSpPr>
          <a:xfrm>
            <a:off x="2005983" y="2810633"/>
            <a:ext cx="3793729" cy="2092925"/>
            <a:chOff x="1834415" y="2118352"/>
            <a:chExt cx="3793729" cy="2092925"/>
          </a:xfrm>
        </p:grpSpPr>
        <p:sp>
          <p:nvSpPr>
            <p:cNvPr id="33" name="文本框 32">
              <a:extLst>
                <a:ext uri="{FF2B5EF4-FFF2-40B4-BE49-F238E27FC236}">
                  <a16:creationId xmlns:a16="http://schemas.microsoft.com/office/drawing/2014/main" id="{E775BA47-D94F-4854-923A-C0E53D0AF0EE}"/>
                </a:ext>
              </a:extLst>
            </p:cNvPr>
            <p:cNvSpPr txBox="1"/>
            <p:nvPr/>
          </p:nvSpPr>
          <p:spPr>
            <a:xfrm>
              <a:off x="1834415" y="2592372"/>
              <a:ext cx="3793729" cy="1618905"/>
            </a:xfrm>
            <a:prstGeom prst="rect">
              <a:avLst/>
            </a:prstGeom>
            <a:noFill/>
            <a:ln w="28575">
              <a:solidFill>
                <a:schemeClr val="tx1"/>
              </a:solidFill>
            </a:ln>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依据构建的统计特征，构建分类模型。</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利用复赛</a:t>
              </a:r>
              <a:r>
                <a:rPr lang="en-US" altLang="zh-CN" sz="1400" dirty="0">
                  <a:ea typeface="微软雅黑" panose="020B0503020204020204" pitchFamily="34" charset="-122"/>
                  <a:cs typeface="Arial" panose="020B0604020202020204" pitchFamily="34" charset="0"/>
                </a:rPr>
                <a:t>A</a:t>
              </a:r>
              <a:r>
                <a:rPr lang="zh-CN" altLang="en-US" sz="1400" dirty="0">
                  <a:ea typeface="微软雅黑" panose="020B0503020204020204" pitchFamily="34" charset="-122"/>
                  <a:cs typeface="Arial" panose="020B0604020202020204" pitchFamily="34" charset="0"/>
                </a:rPr>
                <a:t>的轨迹数据进行半监督学习，强化样本空间。</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能够融合不同的分类模型，强化分类模型最终的稳定性。</a:t>
              </a:r>
              <a:endParaRPr lang="en-US" altLang="zh-CN" sz="1400" dirty="0">
                <a:ea typeface="微软雅黑" panose="020B0503020204020204" pitchFamily="34" charset="-122"/>
                <a:cs typeface="Arial" panose="020B0604020202020204" pitchFamily="34" charset="0"/>
              </a:endParaRPr>
            </a:p>
          </p:txBody>
        </p:sp>
        <p:sp>
          <p:nvSpPr>
            <p:cNvPr id="34" name="矩形: 圆角 33">
              <a:extLst>
                <a:ext uri="{FF2B5EF4-FFF2-40B4-BE49-F238E27FC236}">
                  <a16:creationId xmlns:a16="http://schemas.microsoft.com/office/drawing/2014/main" id="{E8BE39B5-3360-4CE7-A1A5-93DD67E52EDB}"/>
                </a:ext>
              </a:extLst>
            </p:cNvPr>
            <p:cNvSpPr/>
            <p:nvPr/>
          </p:nvSpPr>
          <p:spPr>
            <a:xfrm>
              <a:off x="1834415" y="2118352"/>
              <a:ext cx="3793729" cy="47402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分类模型训练部分目标</a:t>
              </a:r>
            </a:p>
          </p:txBody>
        </p:sp>
      </p:grpSp>
      <p:sp>
        <p:nvSpPr>
          <p:cNvPr id="6" name="灯片编号占位符 5">
            <a:extLst>
              <a:ext uri="{FF2B5EF4-FFF2-40B4-BE49-F238E27FC236}">
                <a16:creationId xmlns:a16="http://schemas.microsoft.com/office/drawing/2014/main" id="{4A609E4C-97DF-470B-BD49-A2EC8ADF1134}"/>
              </a:ext>
            </a:extLst>
          </p:cNvPr>
          <p:cNvSpPr>
            <a:spLocks noGrp="1"/>
          </p:cNvSpPr>
          <p:nvPr>
            <p:ph type="sldNum" sz="quarter" idx="10"/>
          </p:nvPr>
        </p:nvSpPr>
        <p:spPr/>
        <p:txBody>
          <a:bodyPr/>
          <a:lstStyle/>
          <a:p>
            <a:pPr>
              <a:defRPr/>
            </a:pPr>
            <a:fld id="{448D2F9F-663C-42D7-B659-B78D1D99B89B}" type="slidenum">
              <a:rPr lang="en-US" altLang="zh-CN" smtClean="0"/>
              <a:t>42</a:t>
            </a:fld>
            <a:endParaRPr lang="en-US" altLang="zh-CN" dirty="0"/>
          </a:p>
        </p:txBody>
      </p:sp>
    </p:spTree>
    <p:extLst>
      <p:ext uri="{BB962C8B-B14F-4D97-AF65-F5344CB8AC3E}">
        <p14:creationId xmlns:p14="http://schemas.microsoft.com/office/powerpoint/2010/main" val="425442680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机器学习解决方案：半监督学习与模型融合</a:t>
            </a:r>
          </a:p>
        </p:txBody>
      </p:sp>
      <p:grpSp>
        <p:nvGrpSpPr>
          <p:cNvPr id="36" name="组合 35">
            <a:extLst>
              <a:ext uri="{FF2B5EF4-FFF2-40B4-BE49-F238E27FC236}">
                <a16:creationId xmlns:a16="http://schemas.microsoft.com/office/drawing/2014/main" id="{F38E6CA1-1FD7-456E-911B-CFDFF71B764E}"/>
              </a:ext>
            </a:extLst>
          </p:cNvPr>
          <p:cNvGrpSpPr/>
          <p:nvPr/>
        </p:nvGrpSpPr>
        <p:grpSpPr>
          <a:xfrm>
            <a:off x="2837986" y="1595809"/>
            <a:ext cx="1282954" cy="1269702"/>
            <a:chOff x="5921312" y="3464875"/>
            <a:chExt cx="1797134" cy="1778571"/>
          </a:xfrm>
        </p:grpSpPr>
        <p:sp>
          <p:nvSpPr>
            <p:cNvPr id="37" name="椭圆 36">
              <a:extLst>
                <a:ext uri="{FF2B5EF4-FFF2-40B4-BE49-F238E27FC236}">
                  <a16:creationId xmlns:a16="http://schemas.microsoft.com/office/drawing/2014/main" id="{DA444F19-F092-4490-9D1F-1613493A5FA0}"/>
                </a:ext>
              </a:extLst>
            </p:cNvPr>
            <p:cNvSpPr/>
            <p:nvPr/>
          </p:nvSpPr>
          <p:spPr>
            <a:xfrm>
              <a:off x="5927357" y="346487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1F547FE-A75E-4976-A35B-2000CD3BF0B2}"/>
                </a:ext>
              </a:extLst>
            </p:cNvPr>
            <p:cNvSpPr/>
            <p:nvPr/>
          </p:nvSpPr>
          <p:spPr>
            <a:xfrm>
              <a:off x="5921312" y="395371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C73E9D04-69C8-4010-BB5F-C54AEB622428}"/>
                </a:ext>
              </a:extLst>
            </p:cNvPr>
            <p:cNvSpPr/>
            <p:nvPr/>
          </p:nvSpPr>
          <p:spPr>
            <a:xfrm>
              <a:off x="5932138" y="444255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3F6DC0B5-FCE3-4F61-87C0-78FC89753FAC}"/>
                </a:ext>
              </a:extLst>
            </p:cNvPr>
            <p:cNvSpPr/>
            <p:nvPr/>
          </p:nvSpPr>
          <p:spPr>
            <a:xfrm>
              <a:off x="5932138" y="493139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6F45648E-C972-42F2-901A-6A2925142903}"/>
                </a:ext>
              </a:extLst>
            </p:cNvPr>
            <p:cNvSpPr/>
            <p:nvPr/>
          </p:nvSpPr>
          <p:spPr>
            <a:xfrm>
              <a:off x="6715523" y="3691778"/>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8B5981A5-B5A3-437C-882C-0F0670BAED7F}"/>
                </a:ext>
              </a:extLst>
            </p:cNvPr>
            <p:cNvSpPr/>
            <p:nvPr/>
          </p:nvSpPr>
          <p:spPr>
            <a:xfrm>
              <a:off x="6709478" y="4180618"/>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714EB957-33AD-40D1-85E8-2F12D9499F88}"/>
                </a:ext>
              </a:extLst>
            </p:cNvPr>
            <p:cNvSpPr/>
            <p:nvPr/>
          </p:nvSpPr>
          <p:spPr>
            <a:xfrm>
              <a:off x="6709478" y="4669458"/>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E8D3DFED-7D38-4DEB-89DE-8EE7FA5EBDE9}"/>
                </a:ext>
              </a:extLst>
            </p:cNvPr>
            <p:cNvSpPr/>
            <p:nvPr/>
          </p:nvSpPr>
          <p:spPr>
            <a:xfrm>
              <a:off x="7401614" y="346487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5219385C-6FBB-42AB-9A12-3906C50EBB18}"/>
                </a:ext>
              </a:extLst>
            </p:cNvPr>
            <p:cNvSpPr/>
            <p:nvPr/>
          </p:nvSpPr>
          <p:spPr>
            <a:xfrm>
              <a:off x="7395569" y="395371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0A57920-3A2C-407A-A74C-8D0508F79307}"/>
                </a:ext>
              </a:extLst>
            </p:cNvPr>
            <p:cNvSpPr/>
            <p:nvPr/>
          </p:nvSpPr>
          <p:spPr>
            <a:xfrm>
              <a:off x="7406395" y="444255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B720AD3F-9FF4-4331-8057-5BAE6B36AD59}"/>
                </a:ext>
              </a:extLst>
            </p:cNvPr>
            <p:cNvSpPr/>
            <p:nvPr/>
          </p:nvSpPr>
          <p:spPr>
            <a:xfrm>
              <a:off x="7406395" y="493139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76565B5F-4EC0-4AAB-B78B-0A040BFC6CA7}"/>
                </a:ext>
              </a:extLst>
            </p:cNvPr>
            <p:cNvCxnSpPr>
              <a:stCxn id="37" idx="6"/>
              <a:endCxn id="41" idx="2"/>
            </p:cNvCxnSpPr>
            <p:nvPr/>
          </p:nvCxnSpPr>
          <p:spPr>
            <a:xfrm>
              <a:off x="6239408" y="3620901"/>
              <a:ext cx="476115" cy="226903"/>
            </a:xfrm>
            <a:prstGeom prst="line">
              <a:avLst/>
            </a:prstGeom>
            <a:noFill/>
            <a:ln w="19050" cap="flat" cmpd="sng" algn="ctr">
              <a:solidFill>
                <a:srgbClr val="7F7F7F"/>
              </a:solidFill>
              <a:prstDash val="solid"/>
            </a:ln>
          </p:spPr>
        </p:cxnSp>
        <p:cxnSp>
          <p:nvCxnSpPr>
            <p:cNvPr id="49" name="直接连接符 48">
              <a:extLst>
                <a:ext uri="{FF2B5EF4-FFF2-40B4-BE49-F238E27FC236}">
                  <a16:creationId xmlns:a16="http://schemas.microsoft.com/office/drawing/2014/main" id="{04BF42F9-B92B-4385-96AD-C2E6266B8680}"/>
                </a:ext>
              </a:extLst>
            </p:cNvPr>
            <p:cNvCxnSpPr>
              <a:stCxn id="37" idx="6"/>
              <a:endCxn id="42" idx="2"/>
            </p:cNvCxnSpPr>
            <p:nvPr/>
          </p:nvCxnSpPr>
          <p:spPr>
            <a:xfrm>
              <a:off x="6239408" y="3620901"/>
              <a:ext cx="470070" cy="715743"/>
            </a:xfrm>
            <a:prstGeom prst="line">
              <a:avLst/>
            </a:prstGeom>
            <a:noFill/>
            <a:ln w="19050" cap="flat" cmpd="sng" algn="ctr">
              <a:solidFill>
                <a:srgbClr val="7F7F7F"/>
              </a:solidFill>
              <a:prstDash val="solid"/>
            </a:ln>
          </p:spPr>
        </p:cxnSp>
        <p:cxnSp>
          <p:nvCxnSpPr>
            <p:cNvPr id="50" name="直接连接符 49">
              <a:extLst>
                <a:ext uri="{FF2B5EF4-FFF2-40B4-BE49-F238E27FC236}">
                  <a16:creationId xmlns:a16="http://schemas.microsoft.com/office/drawing/2014/main" id="{D527126B-EED2-4D19-B1FF-29704CCEF1C8}"/>
                </a:ext>
              </a:extLst>
            </p:cNvPr>
            <p:cNvCxnSpPr>
              <a:stCxn id="37" idx="6"/>
              <a:endCxn id="43" idx="2"/>
            </p:cNvCxnSpPr>
            <p:nvPr/>
          </p:nvCxnSpPr>
          <p:spPr>
            <a:xfrm>
              <a:off x="6239408" y="3620901"/>
              <a:ext cx="470070" cy="1204583"/>
            </a:xfrm>
            <a:prstGeom prst="line">
              <a:avLst/>
            </a:prstGeom>
            <a:noFill/>
            <a:ln w="19050" cap="flat" cmpd="sng" algn="ctr">
              <a:solidFill>
                <a:srgbClr val="7F7F7F"/>
              </a:solidFill>
              <a:prstDash val="solid"/>
            </a:ln>
          </p:spPr>
        </p:cxnSp>
        <p:cxnSp>
          <p:nvCxnSpPr>
            <p:cNvPr id="51" name="直接连接符 50">
              <a:extLst>
                <a:ext uri="{FF2B5EF4-FFF2-40B4-BE49-F238E27FC236}">
                  <a16:creationId xmlns:a16="http://schemas.microsoft.com/office/drawing/2014/main" id="{68AA704F-0A50-4A2A-9E11-D31F54526EFB}"/>
                </a:ext>
              </a:extLst>
            </p:cNvPr>
            <p:cNvCxnSpPr>
              <a:stCxn id="38" idx="6"/>
              <a:endCxn id="41" idx="2"/>
            </p:cNvCxnSpPr>
            <p:nvPr/>
          </p:nvCxnSpPr>
          <p:spPr>
            <a:xfrm flipV="1">
              <a:off x="6233363" y="3847804"/>
              <a:ext cx="482160" cy="261937"/>
            </a:xfrm>
            <a:prstGeom prst="line">
              <a:avLst/>
            </a:prstGeom>
            <a:noFill/>
            <a:ln w="19050" cap="flat" cmpd="sng" algn="ctr">
              <a:solidFill>
                <a:srgbClr val="7F7F7F"/>
              </a:solidFill>
              <a:prstDash val="solid"/>
            </a:ln>
          </p:spPr>
        </p:cxnSp>
        <p:cxnSp>
          <p:nvCxnSpPr>
            <p:cNvPr id="52" name="直接连接符 51">
              <a:extLst>
                <a:ext uri="{FF2B5EF4-FFF2-40B4-BE49-F238E27FC236}">
                  <a16:creationId xmlns:a16="http://schemas.microsoft.com/office/drawing/2014/main" id="{F04C0156-5C05-4A0F-8717-66D29D4A6B9B}"/>
                </a:ext>
              </a:extLst>
            </p:cNvPr>
            <p:cNvCxnSpPr>
              <a:stCxn id="38" idx="6"/>
              <a:endCxn id="42" idx="2"/>
            </p:cNvCxnSpPr>
            <p:nvPr/>
          </p:nvCxnSpPr>
          <p:spPr>
            <a:xfrm>
              <a:off x="6233363" y="4109741"/>
              <a:ext cx="476115" cy="226903"/>
            </a:xfrm>
            <a:prstGeom prst="line">
              <a:avLst/>
            </a:prstGeom>
            <a:noFill/>
            <a:ln w="19050" cap="flat" cmpd="sng" algn="ctr">
              <a:solidFill>
                <a:srgbClr val="7F7F7F"/>
              </a:solidFill>
              <a:prstDash val="solid"/>
            </a:ln>
          </p:spPr>
        </p:cxnSp>
        <p:cxnSp>
          <p:nvCxnSpPr>
            <p:cNvPr id="53" name="直接连接符 52">
              <a:extLst>
                <a:ext uri="{FF2B5EF4-FFF2-40B4-BE49-F238E27FC236}">
                  <a16:creationId xmlns:a16="http://schemas.microsoft.com/office/drawing/2014/main" id="{58561E5D-6B40-4C3D-A718-4C63039DA0F5}"/>
                </a:ext>
              </a:extLst>
            </p:cNvPr>
            <p:cNvCxnSpPr>
              <a:stCxn id="38" idx="6"/>
              <a:endCxn id="43" idx="2"/>
            </p:cNvCxnSpPr>
            <p:nvPr/>
          </p:nvCxnSpPr>
          <p:spPr>
            <a:xfrm>
              <a:off x="6233363" y="4109741"/>
              <a:ext cx="476115" cy="715743"/>
            </a:xfrm>
            <a:prstGeom prst="line">
              <a:avLst/>
            </a:prstGeom>
            <a:noFill/>
            <a:ln w="19050" cap="flat" cmpd="sng" algn="ctr">
              <a:solidFill>
                <a:srgbClr val="7F7F7F"/>
              </a:solidFill>
              <a:prstDash val="solid"/>
            </a:ln>
          </p:spPr>
        </p:cxnSp>
        <p:cxnSp>
          <p:nvCxnSpPr>
            <p:cNvPr id="54" name="直接连接符 53">
              <a:extLst>
                <a:ext uri="{FF2B5EF4-FFF2-40B4-BE49-F238E27FC236}">
                  <a16:creationId xmlns:a16="http://schemas.microsoft.com/office/drawing/2014/main" id="{B1A4C37A-E699-4E60-A13A-4EC7D17C4A2A}"/>
                </a:ext>
              </a:extLst>
            </p:cNvPr>
            <p:cNvCxnSpPr>
              <a:stCxn id="39" idx="6"/>
              <a:endCxn id="41" idx="2"/>
            </p:cNvCxnSpPr>
            <p:nvPr/>
          </p:nvCxnSpPr>
          <p:spPr>
            <a:xfrm flipV="1">
              <a:off x="6244189" y="3847804"/>
              <a:ext cx="471334" cy="750777"/>
            </a:xfrm>
            <a:prstGeom prst="line">
              <a:avLst/>
            </a:prstGeom>
            <a:noFill/>
            <a:ln w="19050" cap="flat" cmpd="sng" algn="ctr">
              <a:solidFill>
                <a:srgbClr val="7F7F7F"/>
              </a:solidFill>
              <a:prstDash val="solid"/>
            </a:ln>
          </p:spPr>
        </p:cxnSp>
        <p:cxnSp>
          <p:nvCxnSpPr>
            <p:cNvPr id="55" name="直接连接符 54">
              <a:extLst>
                <a:ext uri="{FF2B5EF4-FFF2-40B4-BE49-F238E27FC236}">
                  <a16:creationId xmlns:a16="http://schemas.microsoft.com/office/drawing/2014/main" id="{06D213D3-80AE-4844-A340-D237F3709E78}"/>
                </a:ext>
              </a:extLst>
            </p:cNvPr>
            <p:cNvCxnSpPr>
              <a:stCxn id="39" idx="6"/>
              <a:endCxn id="42" idx="2"/>
            </p:cNvCxnSpPr>
            <p:nvPr/>
          </p:nvCxnSpPr>
          <p:spPr>
            <a:xfrm flipV="1">
              <a:off x="6244189" y="4336644"/>
              <a:ext cx="465289" cy="261937"/>
            </a:xfrm>
            <a:prstGeom prst="line">
              <a:avLst/>
            </a:prstGeom>
            <a:noFill/>
            <a:ln w="19050" cap="flat" cmpd="sng" algn="ctr">
              <a:solidFill>
                <a:srgbClr val="7F7F7F"/>
              </a:solidFill>
              <a:prstDash val="solid"/>
            </a:ln>
          </p:spPr>
        </p:cxnSp>
        <p:cxnSp>
          <p:nvCxnSpPr>
            <p:cNvPr id="56" name="直接连接符 55">
              <a:extLst>
                <a:ext uri="{FF2B5EF4-FFF2-40B4-BE49-F238E27FC236}">
                  <a16:creationId xmlns:a16="http://schemas.microsoft.com/office/drawing/2014/main" id="{21F71C2A-D8FD-4931-B93B-E692E7A72A4D}"/>
                </a:ext>
              </a:extLst>
            </p:cNvPr>
            <p:cNvCxnSpPr>
              <a:stCxn id="39" idx="6"/>
              <a:endCxn id="43" idx="2"/>
            </p:cNvCxnSpPr>
            <p:nvPr/>
          </p:nvCxnSpPr>
          <p:spPr>
            <a:xfrm>
              <a:off x="6244189" y="4598581"/>
              <a:ext cx="465289" cy="226903"/>
            </a:xfrm>
            <a:prstGeom prst="line">
              <a:avLst/>
            </a:prstGeom>
            <a:noFill/>
            <a:ln w="19050" cap="flat" cmpd="sng" algn="ctr">
              <a:solidFill>
                <a:srgbClr val="7F7F7F"/>
              </a:solidFill>
              <a:prstDash val="solid"/>
            </a:ln>
          </p:spPr>
        </p:cxnSp>
        <p:cxnSp>
          <p:nvCxnSpPr>
            <p:cNvPr id="57" name="直接连接符 56">
              <a:extLst>
                <a:ext uri="{FF2B5EF4-FFF2-40B4-BE49-F238E27FC236}">
                  <a16:creationId xmlns:a16="http://schemas.microsoft.com/office/drawing/2014/main" id="{DC0ACEBD-F3A6-4E7A-BECB-5D4DEAF8FAD7}"/>
                </a:ext>
              </a:extLst>
            </p:cNvPr>
            <p:cNvCxnSpPr>
              <a:stCxn id="40" idx="6"/>
              <a:endCxn id="41" idx="2"/>
            </p:cNvCxnSpPr>
            <p:nvPr/>
          </p:nvCxnSpPr>
          <p:spPr>
            <a:xfrm flipV="1">
              <a:off x="6244189" y="3847804"/>
              <a:ext cx="471334" cy="1239617"/>
            </a:xfrm>
            <a:prstGeom prst="line">
              <a:avLst/>
            </a:prstGeom>
            <a:noFill/>
            <a:ln w="19050" cap="flat" cmpd="sng" algn="ctr">
              <a:solidFill>
                <a:srgbClr val="7F7F7F"/>
              </a:solidFill>
              <a:prstDash val="solid"/>
            </a:ln>
          </p:spPr>
        </p:cxnSp>
        <p:cxnSp>
          <p:nvCxnSpPr>
            <p:cNvPr id="58" name="直接连接符 57">
              <a:extLst>
                <a:ext uri="{FF2B5EF4-FFF2-40B4-BE49-F238E27FC236}">
                  <a16:creationId xmlns:a16="http://schemas.microsoft.com/office/drawing/2014/main" id="{0CF23A1D-730B-4BD8-B393-410F8C1A4A63}"/>
                </a:ext>
              </a:extLst>
            </p:cNvPr>
            <p:cNvCxnSpPr>
              <a:stCxn id="40" idx="6"/>
              <a:endCxn id="42" idx="2"/>
            </p:cNvCxnSpPr>
            <p:nvPr/>
          </p:nvCxnSpPr>
          <p:spPr>
            <a:xfrm flipV="1">
              <a:off x="6244189" y="4336644"/>
              <a:ext cx="465289" cy="750777"/>
            </a:xfrm>
            <a:prstGeom prst="line">
              <a:avLst/>
            </a:prstGeom>
            <a:noFill/>
            <a:ln w="19050" cap="flat" cmpd="sng" algn="ctr">
              <a:solidFill>
                <a:srgbClr val="7F7F7F"/>
              </a:solidFill>
              <a:prstDash val="solid"/>
            </a:ln>
          </p:spPr>
        </p:cxnSp>
        <p:cxnSp>
          <p:nvCxnSpPr>
            <p:cNvPr id="59" name="直接连接符 58">
              <a:extLst>
                <a:ext uri="{FF2B5EF4-FFF2-40B4-BE49-F238E27FC236}">
                  <a16:creationId xmlns:a16="http://schemas.microsoft.com/office/drawing/2014/main" id="{06B1F498-E092-4EEB-926A-05A82BC6D958}"/>
                </a:ext>
              </a:extLst>
            </p:cNvPr>
            <p:cNvCxnSpPr>
              <a:stCxn id="40" idx="6"/>
              <a:endCxn id="43" idx="2"/>
            </p:cNvCxnSpPr>
            <p:nvPr/>
          </p:nvCxnSpPr>
          <p:spPr>
            <a:xfrm flipV="1">
              <a:off x="6244189" y="4825484"/>
              <a:ext cx="465289" cy="261937"/>
            </a:xfrm>
            <a:prstGeom prst="line">
              <a:avLst/>
            </a:prstGeom>
            <a:noFill/>
            <a:ln w="19050" cap="flat" cmpd="sng" algn="ctr">
              <a:solidFill>
                <a:srgbClr val="7F7F7F"/>
              </a:solidFill>
              <a:prstDash val="solid"/>
            </a:ln>
          </p:spPr>
        </p:cxnSp>
        <p:cxnSp>
          <p:nvCxnSpPr>
            <p:cNvPr id="60" name="直接连接符 59">
              <a:extLst>
                <a:ext uri="{FF2B5EF4-FFF2-40B4-BE49-F238E27FC236}">
                  <a16:creationId xmlns:a16="http://schemas.microsoft.com/office/drawing/2014/main" id="{B5C3F844-B6ED-4890-A3CF-819C68100252}"/>
                </a:ext>
              </a:extLst>
            </p:cNvPr>
            <p:cNvCxnSpPr>
              <a:stCxn id="41" idx="6"/>
              <a:endCxn id="44" idx="2"/>
            </p:cNvCxnSpPr>
            <p:nvPr/>
          </p:nvCxnSpPr>
          <p:spPr>
            <a:xfrm flipV="1">
              <a:off x="7027574" y="3620901"/>
              <a:ext cx="374040" cy="226903"/>
            </a:xfrm>
            <a:prstGeom prst="line">
              <a:avLst/>
            </a:prstGeom>
            <a:noFill/>
            <a:ln w="19050" cap="flat" cmpd="sng" algn="ctr">
              <a:solidFill>
                <a:srgbClr val="7F7F7F"/>
              </a:solidFill>
              <a:prstDash val="solid"/>
            </a:ln>
          </p:spPr>
        </p:cxnSp>
        <p:cxnSp>
          <p:nvCxnSpPr>
            <p:cNvPr id="61" name="直接连接符 60">
              <a:extLst>
                <a:ext uri="{FF2B5EF4-FFF2-40B4-BE49-F238E27FC236}">
                  <a16:creationId xmlns:a16="http://schemas.microsoft.com/office/drawing/2014/main" id="{B0EB2F46-C6F5-458B-8A02-161FD8A1E26E}"/>
                </a:ext>
              </a:extLst>
            </p:cNvPr>
            <p:cNvCxnSpPr>
              <a:stCxn id="41" idx="6"/>
              <a:endCxn id="45" idx="2"/>
            </p:cNvCxnSpPr>
            <p:nvPr/>
          </p:nvCxnSpPr>
          <p:spPr>
            <a:xfrm>
              <a:off x="7027574" y="3847804"/>
              <a:ext cx="367995" cy="261937"/>
            </a:xfrm>
            <a:prstGeom prst="line">
              <a:avLst/>
            </a:prstGeom>
            <a:noFill/>
            <a:ln w="19050" cap="flat" cmpd="sng" algn="ctr">
              <a:solidFill>
                <a:srgbClr val="7F7F7F"/>
              </a:solidFill>
              <a:prstDash val="solid"/>
            </a:ln>
          </p:spPr>
        </p:cxnSp>
        <p:cxnSp>
          <p:nvCxnSpPr>
            <p:cNvPr id="62" name="直接连接符 61">
              <a:extLst>
                <a:ext uri="{FF2B5EF4-FFF2-40B4-BE49-F238E27FC236}">
                  <a16:creationId xmlns:a16="http://schemas.microsoft.com/office/drawing/2014/main" id="{B192DB1E-13D4-4973-AD4B-EB767683430E}"/>
                </a:ext>
              </a:extLst>
            </p:cNvPr>
            <p:cNvCxnSpPr>
              <a:stCxn id="41" idx="6"/>
              <a:endCxn id="46" idx="2"/>
            </p:cNvCxnSpPr>
            <p:nvPr/>
          </p:nvCxnSpPr>
          <p:spPr>
            <a:xfrm>
              <a:off x="7027574" y="3847804"/>
              <a:ext cx="378821" cy="750777"/>
            </a:xfrm>
            <a:prstGeom prst="line">
              <a:avLst/>
            </a:prstGeom>
            <a:noFill/>
            <a:ln w="19050" cap="flat" cmpd="sng" algn="ctr">
              <a:solidFill>
                <a:srgbClr val="7F7F7F"/>
              </a:solidFill>
              <a:prstDash val="solid"/>
            </a:ln>
          </p:spPr>
        </p:cxnSp>
        <p:cxnSp>
          <p:nvCxnSpPr>
            <p:cNvPr id="63" name="直接连接符 62">
              <a:extLst>
                <a:ext uri="{FF2B5EF4-FFF2-40B4-BE49-F238E27FC236}">
                  <a16:creationId xmlns:a16="http://schemas.microsoft.com/office/drawing/2014/main" id="{518D9D66-1781-44EC-9528-648B91522A72}"/>
                </a:ext>
              </a:extLst>
            </p:cNvPr>
            <p:cNvCxnSpPr>
              <a:stCxn id="41" idx="6"/>
              <a:endCxn id="47" idx="2"/>
            </p:cNvCxnSpPr>
            <p:nvPr/>
          </p:nvCxnSpPr>
          <p:spPr>
            <a:xfrm>
              <a:off x="7027574" y="3847804"/>
              <a:ext cx="378821" cy="1239617"/>
            </a:xfrm>
            <a:prstGeom prst="line">
              <a:avLst/>
            </a:prstGeom>
            <a:noFill/>
            <a:ln w="19050" cap="flat" cmpd="sng" algn="ctr">
              <a:solidFill>
                <a:srgbClr val="7F7F7F"/>
              </a:solidFill>
              <a:prstDash val="solid"/>
            </a:ln>
          </p:spPr>
        </p:cxnSp>
        <p:cxnSp>
          <p:nvCxnSpPr>
            <p:cNvPr id="64" name="直接连接符 63">
              <a:extLst>
                <a:ext uri="{FF2B5EF4-FFF2-40B4-BE49-F238E27FC236}">
                  <a16:creationId xmlns:a16="http://schemas.microsoft.com/office/drawing/2014/main" id="{F1EC55F6-FF00-412E-8A34-5BAF30979A5A}"/>
                </a:ext>
              </a:extLst>
            </p:cNvPr>
            <p:cNvCxnSpPr>
              <a:stCxn id="42" idx="6"/>
              <a:endCxn id="44" idx="2"/>
            </p:cNvCxnSpPr>
            <p:nvPr/>
          </p:nvCxnSpPr>
          <p:spPr>
            <a:xfrm flipV="1">
              <a:off x="7021529" y="3620901"/>
              <a:ext cx="380085" cy="715743"/>
            </a:xfrm>
            <a:prstGeom prst="line">
              <a:avLst/>
            </a:prstGeom>
            <a:noFill/>
            <a:ln w="19050" cap="flat" cmpd="sng" algn="ctr">
              <a:solidFill>
                <a:srgbClr val="7F7F7F"/>
              </a:solidFill>
              <a:prstDash val="solid"/>
            </a:ln>
          </p:spPr>
        </p:cxnSp>
        <p:cxnSp>
          <p:nvCxnSpPr>
            <p:cNvPr id="65" name="直接连接符 64">
              <a:extLst>
                <a:ext uri="{FF2B5EF4-FFF2-40B4-BE49-F238E27FC236}">
                  <a16:creationId xmlns:a16="http://schemas.microsoft.com/office/drawing/2014/main" id="{4073A490-CE71-4B3E-8122-714BB05741CB}"/>
                </a:ext>
              </a:extLst>
            </p:cNvPr>
            <p:cNvCxnSpPr>
              <a:stCxn id="42" idx="6"/>
              <a:endCxn id="45" idx="2"/>
            </p:cNvCxnSpPr>
            <p:nvPr/>
          </p:nvCxnSpPr>
          <p:spPr>
            <a:xfrm flipV="1">
              <a:off x="7021529" y="4109741"/>
              <a:ext cx="374040" cy="226903"/>
            </a:xfrm>
            <a:prstGeom prst="line">
              <a:avLst/>
            </a:prstGeom>
            <a:noFill/>
            <a:ln w="19050" cap="flat" cmpd="sng" algn="ctr">
              <a:solidFill>
                <a:srgbClr val="7F7F7F"/>
              </a:solidFill>
              <a:prstDash val="solid"/>
            </a:ln>
          </p:spPr>
        </p:cxnSp>
        <p:cxnSp>
          <p:nvCxnSpPr>
            <p:cNvPr id="66" name="直接连接符 65">
              <a:extLst>
                <a:ext uri="{FF2B5EF4-FFF2-40B4-BE49-F238E27FC236}">
                  <a16:creationId xmlns:a16="http://schemas.microsoft.com/office/drawing/2014/main" id="{7C3E6083-F680-4CAD-A349-F69F1B3BA3A6}"/>
                </a:ext>
              </a:extLst>
            </p:cNvPr>
            <p:cNvCxnSpPr>
              <a:stCxn id="42" idx="6"/>
              <a:endCxn id="46" idx="2"/>
            </p:cNvCxnSpPr>
            <p:nvPr/>
          </p:nvCxnSpPr>
          <p:spPr>
            <a:xfrm>
              <a:off x="7021529" y="4336644"/>
              <a:ext cx="384866" cy="261937"/>
            </a:xfrm>
            <a:prstGeom prst="line">
              <a:avLst/>
            </a:prstGeom>
            <a:noFill/>
            <a:ln w="19050" cap="flat" cmpd="sng" algn="ctr">
              <a:solidFill>
                <a:srgbClr val="7F7F7F"/>
              </a:solidFill>
              <a:prstDash val="solid"/>
            </a:ln>
          </p:spPr>
        </p:cxnSp>
        <p:cxnSp>
          <p:nvCxnSpPr>
            <p:cNvPr id="67" name="直接连接符 66">
              <a:extLst>
                <a:ext uri="{FF2B5EF4-FFF2-40B4-BE49-F238E27FC236}">
                  <a16:creationId xmlns:a16="http://schemas.microsoft.com/office/drawing/2014/main" id="{F3C63D1B-351E-4EE4-93BE-B04809EE2F4D}"/>
                </a:ext>
              </a:extLst>
            </p:cNvPr>
            <p:cNvCxnSpPr>
              <a:stCxn id="42" idx="6"/>
              <a:endCxn id="47" idx="2"/>
            </p:cNvCxnSpPr>
            <p:nvPr/>
          </p:nvCxnSpPr>
          <p:spPr>
            <a:xfrm>
              <a:off x="7021529" y="4336644"/>
              <a:ext cx="384866" cy="750777"/>
            </a:xfrm>
            <a:prstGeom prst="line">
              <a:avLst/>
            </a:prstGeom>
            <a:noFill/>
            <a:ln w="19050" cap="flat" cmpd="sng" algn="ctr">
              <a:solidFill>
                <a:srgbClr val="7F7F7F"/>
              </a:solidFill>
              <a:prstDash val="solid"/>
            </a:ln>
          </p:spPr>
        </p:cxnSp>
        <p:cxnSp>
          <p:nvCxnSpPr>
            <p:cNvPr id="68" name="直接连接符 67">
              <a:extLst>
                <a:ext uri="{FF2B5EF4-FFF2-40B4-BE49-F238E27FC236}">
                  <a16:creationId xmlns:a16="http://schemas.microsoft.com/office/drawing/2014/main" id="{E7A83824-3948-4622-9487-92DCEB2C090D}"/>
                </a:ext>
              </a:extLst>
            </p:cNvPr>
            <p:cNvCxnSpPr>
              <a:stCxn id="43" idx="6"/>
              <a:endCxn id="44" idx="2"/>
            </p:cNvCxnSpPr>
            <p:nvPr/>
          </p:nvCxnSpPr>
          <p:spPr>
            <a:xfrm flipV="1">
              <a:off x="7021529" y="3620901"/>
              <a:ext cx="380085" cy="1204583"/>
            </a:xfrm>
            <a:prstGeom prst="line">
              <a:avLst/>
            </a:prstGeom>
            <a:noFill/>
            <a:ln w="19050" cap="flat" cmpd="sng" algn="ctr">
              <a:solidFill>
                <a:srgbClr val="7F7F7F"/>
              </a:solidFill>
              <a:prstDash val="solid"/>
            </a:ln>
          </p:spPr>
        </p:cxnSp>
        <p:cxnSp>
          <p:nvCxnSpPr>
            <p:cNvPr id="69" name="直接连接符 68">
              <a:extLst>
                <a:ext uri="{FF2B5EF4-FFF2-40B4-BE49-F238E27FC236}">
                  <a16:creationId xmlns:a16="http://schemas.microsoft.com/office/drawing/2014/main" id="{E1B37672-4102-450A-B196-17EF7CB9FA34}"/>
                </a:ext>
              </a:extLst>
            </p:cNvPr>
            <p:cNvCxnSpPr>
              <a:stCxn id="43" idx="6"/>
              <a:endCxn id="45" idx="2"/>
            </p:cNvCxnSpPr>
            <p:nvPr/>
          </p:nvCxnSpPr>
          <p:spPr>
            <a:xfrm flipV="1">
              <a:off x="7021529" y="4109741"/>
              <a:ext cx="374040" cy="715743"/>
            </a:xfrm>
            <a:prstGeom prst="line">
              <a:avLst/>
            </a:prstGeom>
            <a:noFill/>
            <a:ln w="19050" cap="flat" cmpd="sng" algn="ctr">
              <a:solidFill>
                <a:srgbClr val="7F7F7F"/>
              </a:solidFill>
              <a:prstDash val="solid"/>
            </a:ln>
          </p:spPr>
        </p:cxnSp>
        <p:cxnSp>
          <p:nvCxnSpPr>
            <p:cNvPr id="70" name="直接连接符 69">
              <a:extLst>
                <a:ext uri="{FF2B5EF4-FFF2-40B4-BE49-F238E27FC236}">
                  <a16:creationId xmlns:a16="http://schemas.microsoft.com/office/drawing/2014/main" id="{47279019-59F5-4D23-86D7-8D63F97F7704}"/>
                </a:ext>
              </a:extLst>
            </p:cNvPr>
            <p:cNvCxnSpPr>
              <a:stCxn id="43" idx="6"/>
              <a:endCxn id="46" idx="2"/>
            </p:cNvCxnSpPr>
            <p:nvPr/>
          </p:nvCxnSpPr>
          <p:spPr>
            <a:xfrm flipV="1">
              <a:off x="7021529" y="4598581"/>
              <a:ext cx="384866" cy="226903"/>
            </a:xfrm>
            <a:prstGeom prst="line">
              <a:avLst/>
            </a:prstGeom>
            <a:noFill/>
            <a:ln w="19050" cap="flat" cmpd="sng" algn="ctr">
              <a:solidFill>
                <a:srgbClr val="7F7F7F"/>
              </a:solidFill>
              <a:prstDash val="solid"/>
            </a:ln>
          </p:spPr>
        </p:cxnSp>
        <p:cxnSp>
          <p:nvCxnSpPr>
            <p:cNvPr id="71" name="直接连接符 70">
              <a:extLst>
                <a:ext uri="{FF2B5EF4-FFF2-40B4-BE49-F238E27FC236}">
                  <a16:creationId xmlns:a16="http://schemas.microsoft.com/office/drawing/2014/main" id="{1CF5F464-C401-4F3D-A9BC-F0046238B179}"/>
                </a:ext>
              </a:extLst>
            </p:cNvPr>
            <p:cNvCxnSpPr>
              <a:stCxn id="43" idx="6"/>
              <a:endCxn id="47" idx="2"/>
            </p:cNvCxnSpPr>
            <p:nvPr/>
          </p:nvCxnSpPr>
          <p:spPr>
            <a:xfrm>
              <a:off x="7021529" y="4825484"/>
              <a:ext cx="384866" cy="261937"/>
            </a:xfrm>
            <a:prstGeom prst="line">
              <a:avLst/>
            </a:prstGeom>
            <a:noFill/>
            <a:ln w="19050" cap="flat" cmpd="sng" algn="ctr">
              <a:solidFill>
                <a:srgbClr val="7F7F7F"/>
              </a:solidFill>
              <a:prstDash val="solid"/>
            </a:ln>
          </p:spPr>
        </p:cxnSp>
      </p:grpSp>
      <p:grpSp>
        <p:nvGrpSpPr>
          <p:cNvPr id="72" name="组合 71">
            <a:extLst>
              <a:ext uri="{FF2B5EF4-FFF2-40B4-BE49-F238E27FC236}">
                <a16:creationId xmlns:a16="http://schemas.microsoft.com/office/drawing/2014/main" id="{04328E62-E4D4-49DC-85C4-CE58B6DB76F3}"/>
              </a:ext>
            </a:extLst>
          </p:cNvPr>
          <p:cNvGrpSpPr/>
          <p:nvPr/>
        </p:nvGrpSpPr>
        <p:grpSpPr>
          <a:xfrm>
            <a:off x="2862374" y="5098515"/>
            <a:ext cx="1282954" cy="1269702"/>
            <a:chOff x="5921312" y="3464875"/>
            <a:chExt cx="1797134" cy="1778571"/>
          </a:xfrm>
        </p:grpSpPr>
        <p:sp>
          <p:nvSpPr>
            <p:cNvPr id="73" name="椭圆 72">
              <a:extLst>
                <a:ext uri="{FF2B5EF4-FFF2-40B4-BE49-F238E27FC236}">
                  <a16:creationId xmlns:a16="http://schemas.microsoft.com/office/drawing/2014/main" id="{707F21AF-996A-4228-8608-A079A8CA399E}"/>
                </a:ext>
              </a:extLst>
            </p:cNvPr>
            <p:cNvSpPr/>
            <p:nvPr/>
          </p:nvSpPr>
          <p:spPr>
            <a:xfrm>
              <a:off x="5927357" y="346487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5C61210A-4198-4380-91D1-78D6A31FD8CE}"/>
                </a:ext>
              </a:extLst>
            </p:cNvPr>
            <p:cNvSpPr/>
            <p:nvPr/>
          </p:nvSpPr>
          <p:spPr>
            <a:xfrm>
              <a:off x="5921312" y="395371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208CA4B-149F-4BF3-A23B-E6DECE5EBBB7}"/>
                </a:ext>
              </a:extLst>
            </p:cNvPr>
            <p:cNvSpPr/>
            <p:nvPr/>
          </p:nvSpPr>
          <p:spPr>
            <a:xfrm>
              <a:off x="5932138" y="444255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0A31FADF-60EE-47B2-B39B-8D5A739CB833}"/>
                </a:ext>
              </a:extLst>
            </p:cNvPr>
            <p:cNvSpPr/>
            <p:nvPr/>
          </p:nvSpPr>
          <p:spPr>
            <a:xfrm>
              <a:off x="5932138" y="493139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0D993033-9376-47E0-88A6-DE0077D61CF5}"/>
                </a:ext>
              </a:extLst>
            </p:cNvPr>
            <p:cNvSpPr/>
            <p:nvPr/>
          </p:nvSpPr>
          <p:spPr>
            <a:xfrm>
              <a:off x="6715523" y="3691778"/>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5371D5C4-0771-43D2-901D-153BCD1FAFE2}"/>
                </a:ext>
              </a:extLst>
            </p:cNvPr>
            <p:cNvSpPr/>
            <p:nvPr/>
          </p:nvSpPr>
          <p:spPr>
            <a:xfrm>
              <a:off x="6709478" y="4180618"/>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AFAE848D-5C57-41A4-AF0B-5071DEE31E0C}"/>
                </a:ext>
              </a:extLst>
            </p:cNvPr>
            <p:cNvSpPr/>
            <p:nvPr/>
          </p:nvSpPr>
          <p:spPr>
            <a:xfrm>
              <a:off x="6709478" y="4669458"/>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90E5214B-1DA6-4A65-9347-0A079784B4A3}"/>
                </a:ext>
              </a:extLst>
            </p:cNvPr>
            <p:cNvSpPr/>
            <p:nvPr/>
          </p:nvSpPr>
          <p:spPr>
            <a:xfrm>
              <a:off x="7401614" y="346487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C4909785-8D9D-473F-96CA-45F356C00217}"/>
                </a:ext>
              </a:extLst>
            </p:cNvPr>
            <p:cNvSpPr/>
            <p:nvPr/>
          </p:nvSpPr>
          <p:spPr>
            <a:xfrm>
              <a:off x="7395569" y="395371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DF669BFB-730C-456E-824D-B9E32B7D79B1}"/>
                </a:ext>
              </a:extLst>
            </p:cNvPr>
            <p:cNvSpPr/>
            <p:nvPr/>
          </p:nvSpPr>
          <p:spPr>
            <a:xfrm>
              <a:off x="7406395" y="444255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A9E044DE-5E0A-408C-AA46-7C23EDEDC0D3}"/>
                </a:ext>
              </a:extLst>
            </p:cNvPr>
            <p:cNvSpPr/>
            <p:nvPr/>
          </p:nvSpPr>
          <p:spPr>
            <a:xfrm>
              <a:off x="7406395" y="4931395"/>
              <a:ext cx="312051" cy="312051"/>
            </a:xfrm>
            <a:prstGeom prst="ellipse">
              <a:avLst/>
            </a:prstGeom>
            <a:noFill/>
            <a:ln w="38100">
              <a:solidFill>
                <a:srgbClr val="80B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a:extLst>
                <a:ext uri="{FF2B5EF4-FFF2-40B4-BE49-F238E27FC236}">
                  <a16:creationId xmlns:a16="http://schemas.microsoft.com/office/drawing/2014/main" id="{43C6CF57-85DC-40A4-8AF5-CD60F2079239}"/>
                </a:ext>
              </a:extLst>
            </p:cNvPr>
            <p:cNvCxnSpPr>
              <a:stCxn id="73" idx="6"/>
              <a:endCxn id="77" idx="2"/>
            </p:cNvCxnSpPr>
            <p:nvPr/>
          </p:nvCxnSpPr>
          <p:spPr>
            <a:xfrm>
              <a:off x="6239408" y="3620901"/>
              <a:ext cx="476115" cy="226903"/>
            </a:xfrm>
            <a:prstGeom prst="line">
              <a:avLst/>
            </a:prstGeom>
            <a:noFill/>
            <a:ln w="19050" cap="flat" cmpd="sng" algn="ctr">
              <a:solidFill>
                <a:srgbClr val="7F7F7F"/>
              </a:solidFill>
              <a:prstDash val="solid"/>
            </a:ln>
          </p:spPr>
        </p:cxnSp>
        <p:cxnSp>
          <p:nvCxnSpPr>
            <p:cNvPr id="85" name="直接连接符 84">
              <a:extLst>
                <a:ext uri="{FF2B5EF4-FFF2-40B4-BE49-F238E27FC236}">
                  <a16:creationId xmlns:a16="http://schemas.microsoft.com/office/drawing/2014/main" id="{DF4CCB55-4956-4D38-9350-93A52EE66A8E}"/>
                </a:ext>
              </a:extLst>
            </p:cNvPr>
            <p:cNvCxnSpPr>
              <a:stCxn id="73" idx="6"/>
              <a:endCxn id="78" idx="2"/>
            </p:cNvCxnSpPr>
            <p:nvPr/>
          </p:nvCxnSpPr>
          <p:spPr>
            <a:xfrm>
              <a:off x="6239408" y="3620901"/>
              <a:ext cx="470070" cy="715743"/>
            </a:xfrm>
            <a:prstGeom prst="line">
              <a:avLst/>
            </a:prstGeom>
            <a:noFill/>
            <a:ln w="19050" cap="flat" cmpd="sng" algn="ctr">
              <a:solidFill>
                <a:srgbClr val="7F7F7F"/>
              </a:solidFill>
              <a:prstDash val="solid"/>
            </a:ln>
          </p:spPr>
        </p:cxnSp>
        <p:cxnSp>
          <p:nvCxnSpPr>
            <p:cNvPr id="86" name="直接连接符 85">
              <a:extLst>
                <a:ext uri="{FF2B5EF4-FFF2-40B4-BE49-F238E27FC236}">
                  <a16:creationId xmlns:a16="http://schemas.microsoft.com/office/drawing/2014/main" id="{28079A26-B07A-4C96-9F69-C87EACB0E874}"/>
                </a:ext>
              </a:extLst>
            </p:cNvPr>
            <p:cNvCxnSpPr>
              <a:stCxn id="73" idx="6"/>
              <a:endCxn id="79" idx="2"/>
            </p:cNvCxnSpPr>
            <p:nvPr/>
          </p:nvCxnSpPr>
          <p:spPr>
            <a:xfrm>
              <a:off x="6239408" y="3620901"/>
              <a:ext cx="470070" cy="1204583"/>
            </a:xfrm>
            <a:prstGeom prst="line">
              <a:avLst/>
            </a:prstGeom>
            <a:noFill/>
            <a:ln w="19050" cap="flat" cmpd="sng" algn="ctr">
              <a:solidFill>
                <a:srgbClr val="7F7F7F"/>
              </a:solidFill>
              <a:prstDash val="solid"/>
            </a:ln>
          </p:spPr>
        </p:cxnSp>
        <p:cxnSp>
          <p:nvCxnSpPr>
            <p:cNvPr id="87" name="直接连接符 86">
              <a:extLst>
                <a:ext uri="{FF2B5EF4-FFF2-40B4-BE49-F238E27FC236}">
                  <a16:creationId xmlns:a16="http://schemas.microsoft.com/office/drawing/2014/main" id="{D3AE89E2-9841-4F64-BC65-6F89FB601A66}"/>
                </a:ext>
              </a:extLst>
            </p:cNvPr>
            <p:cNvCxnSpPr>
              <a:stCxn id="74" idx="6"/>
              <a:endCxn id="77" idx="2"/>
            </p:cNvCxnSpPr>
            <p:nvPr/>
          </p:nvCxnSpPr>
          <p:spPr>
            <a:xfrm flipV="1">
              <a:off x="6233363" y="3847804"/>
              <a:ext cx="482160" cy="261937"/>
            </a:xfrm>
            <a:prstGeom prst="line">
              <a:avLst/>
            </a:prstGeom>
            <a:noFill/>
            <a:ln w="19050" cap="flat" cmpd="sng" algn="ctr">
              <a:solidFill>
                <a:srgbClr val="7F7F7F"/>
              </a:solidFill>
              <a:prstDash val="solid"/>
            </a:ln>
          </p:spPr>
        </p:cxnSp>
        <p:cxnSp>
          <p:nvCxnSpPr>
            <p:cNvPr id="88" name="直接连接符 87">
              <a:extLst>
                <a:ext uri="{FF2B5EF4-FFF2-40B4-BE49-F238E27FC236}">
                  <a16:creationId xmlns:a16="http://schemas.microsoft.com/office/drawing/2014/main" id="{013AABB8-AD67-41C6-842E-8AFBBA5AEF1A}"/>
                </a:ext>
              </a:extLst>
            </p:cNvPr>
            <p:cNvCxnSpPr>
              <a:stCxn id="74" idx="6"/>
              <a:endCxn id="78" idx="2"/>
            </p:cNvCxnSpPr>
            <p:nvPr/>
          </p:nvCxnSpPr>
          <p:spPr>
            <a:xfrm>
              <a:off x="6233363" y="4109741"/>
              <a:ext cx="476115" cy="226903"/>
            </a:xfrm>
            <a:prstGeom prst="line">
              <a:avLst/>
            </a:prstGeom>
            <a:noFill/>
            <a:ln w="19050" cap="flat" cmpd="sng" algn="ctr">
              <a:solidFill>
                <a:srgbClr val="7F7F7F"/>
              </a:solidFill>
              <a:prstDash val="solid"/>
            </a:ln>
          </p:spPr>
        </p:cxnSp>
        <p:cxnSp>
          <p:nvCxnSpPr>
            <p:cNvPr id="89" name="直接连接符 88">
              <a:extLst>
                <a:ext uri="{FF2B5EF4-FFF2-40B4-BE49-F238E27FC236}">
                  <a16:creationId xmlns:a16="http://schemas.microsoft.com/office/drawing/2014/main" id="{21B7D687-5E21-42D1-9305-F35889468738}"/>
                </a:ext>
              </a:extLst>
            </p:cNvPr>
            <p:cNvCxnSpPr>
              <a:stCxn id="74" idx="6"/>
              <a:endCxn id="79" idx="2"/>
            </p:cNvCxnSpPr>
            <p:nvPr/>
          </p:nvCxnSpPr>
          <p:spPr>
            <a:xfrm>
              <a:off x="6233363" y="4109741"/>
              <a:ext cx="476115" cy="715743"/>
            </a:xfrm>
            <a:prstGeom prst="line">
              <a:avLst/>
            </a:prstGeom>
            <a:noFill/>
            <a:ln w="19050" cap="flat" cmpd="sng" algn="ctr">
              <a:solidFill>
                <a:srgbClr val="7F7F7F"/>
              </a:solidFill>
              <a:prstDash val="solid"/>
            </a:ln>
          </p:spPr>
        </p:cxnSp>
        <p:cxnSp>
          <p:nvCxnSpPr>
            <p:cNvPr id="90" name="直接连接符 89">
              <a:extLst>
                <a:ext uri="{FF2B5EF4-FFF2-40B4-BE49-F238E27FC236}">
                  <a16:creationId xmlns:a16="http://schemas.microsoft.com/office/drawing/2014/main" id="{6CB16D2C-0E37-4EF5-87ED-3CD5FDF60C04}"/>
                </a:ext>
              </a:extLst>
            </p:cNvPr>
            <p:cNvCxnSpPr>
              <a:stCxn id="75" idx="6"/>
              <a:endCxn id="77" idx="2"/>
            </p:cNvCxnSpPr>
            <p:nvPr/>
          </p:nvCxnSpPr>
          <p:spPr>
            <a:xfrm flipV="1">
              <a:off x="6244189" y="3847804"/>
              <a:ext cx="471334" cy="750777"/>
            </a:xfrm>
            <a:prstGeom prst="line">
              <a:avLst/>
            </a:prstGeom>
            <a:noFill/>
            <a:ln w="19050" cap="flat" cmpd="sng" algn="ctr">
              <a:solidFill>
                <a:srgbClr val="7F7F7F"/>
              </a:solidFill>
              <a:prstDash val="solid"/>
            </a:ln>
          </p:spPr>
        </p:cxnSp>
        <p:cxnSp>
          <p:nvCxnSpPr>
            <p:cNvPr id="91" name="直接连接符 90">
              <a:extLst>
                <a:ext uri="{FF2B5EF4-FFF2-40B4-BE49-F238E27FC236}">
                  <a16:creationId xmlns:a16="http://schemas.microsoft.com/office/drawing/2014/main" id="{4B84BAFC-3E20-49D3-B97E-3ED0F5B02D7A}"/>
                </a:ext>
              </a:extLst>
            </p:cNvPr>
            <p:cNvCxnSpPr>
              <a:stCxn id="75" idx="6"/>
              <a:endCxn id="78" idx="2"/>
            </p:cNvCxnSpPr>
            <p:nvPr/>
          </p:nvCxnSpPr>
          <p:spPr>
            <a:xfrm flipV="1">
              <a:off x="6244189" y="4336644"/>
              <a:ext cx="465289" cy="261937"/>
            </a:xfrm>
            <a:prstGeom prst="line">
              <a:avLst/>
            </a:prstGeom>
            <a:noFill/>
            <a:ln w="19050" cap="flat" cmpd="sng" algn="ctr">
              <a:solidFill>
                <a:srgbClr val="7F7F7F"/>
              </a:solidFill>
              <a:prstDash val="solid"/>
            </a:ln>
          </p:spPr>
        </p:cxnSp>
        <p:cxnSp>
          <p:nvCxnSpPr>
            <p:cNvPr id="92" name="直接连接符 91">
              <a:extLst>
                <a:ext uri="{FF2B5EF4-FFF2-40B4-BE49-F238E27FC236}">
                  <a16:creationId xmlns:a16="http://schemas.microsoft.com/office/drawing/2014/main" id="{A200E06B-05E6-4DE5-B290-72276B393A7A}"/>
                </a:ext>
              </a:extLst>
            </p:cNvPr>
            <p:cNvCxnSpPr>
              <a:stCxn id="75" idx="6"/>
              <a:endCxn id="79" idx="2"/>
            </p:cNvCxnSpPr>
            <p:nvPr/>
          </p:nvCxnSpPr>
          <p:spPr>
            <a:xfrm>
              <a:off x="6244189" y="4598581"/>
              <a:ext cx="465289" cy="226903"/>
            </a:xfrm>
            <a:prstGeom prst="line">
              <a:avLst/>
            </a:prstGeom>
            <a:noFill/>
            <a:ln w="19050" cap="flat" cmpd="sng" algn="ctr">
              <a:solidFill>
                <a:srgbClr val="7F7F7F"/>
              </a:solidFill>
              <a:prstDash val="solid"/>
            </a:ln>
          </p:spPr>
        </p:cxnSp>
        <p:cxnSp>
          <p:nvCxnSpPr>
            <p:cNvPr id="93" name="直接连接符 92">
              <a:extLst>
                <a:ext uri="{FF2B5EF4-FFF2-40B4-BE49-F238E27FC236}">
                  <a16:creationId xmlns:a16="http://schemas.microsoft.com/office/drawing/2014/main" id="{39FC6E99-5B48-4D69-BDF8-3BB829A35AFF}"/>
                </a:ext>
              </a:extLst>
            </p:cNvPr>
            <p:cNvCxnSpPr>
              <a:stCxn id="76" idx="6"/>
              <a:endCxn id="77" idx="2"/>
            </p:cNvCxnSpPr>
            <p:nvPr/>
          </p:nvCxnSpPr>
          <p:spPr>
            <a:xfrm flipV="1">
              <a:off x="6244189" y="3847804"/>
              <a:ext cx="471334" cy="1239617"/>
            </a:xfrm>
            <a:prstGeom prst="line">
              <a:avLst/>
            </a:prstGeom>
            <a:noFill/>
            <a:ln w="19050" cap="flat" cmpd="sng" algn="ctr">
              <a:solidFill>
                <a:srgbClr val="7F7F7F"/>
              </a:solidFill>
              <a:prstDash val="solid"/>
            </a:ln>
          </p:spPr>
        </p:cxnSp>
        <p:cxnSp>
          <p:nvCxnSpPr>
            <p:cNvPr id="94" name="直接连接符 93">
              <a:extLst>
                <a:ext uri="{FF2B5EF4-FFF2-40B4-BE49-F238E27FC236}">
                  <a16:creationId xmlns:a16="http://schemas.microsoft.com/office/drawing/2014/main" id="{78030B7F-0C31-4062-B19D-D1A0D35CCEF5}"/>
                </a:ext>
              </a:extLst>
            </p:cNvPr>
            <p:cNvCxnSpPr>
              <a:stCxn id="76" idx="6"/>
              <a:endCxn id="78" idx="2"/>
            </p:cNvCxnSpPr>
            <p:nvPr/>
          </p:nvCxnSpPr>
          <p:spPr>
            <a:xfrm flipV="1">
              <a:off x="6244189" y="4336644"/>
              <a:ext cx="465289" cy="750777"/>
            </a:xfrm>
            <a:prstGeom prst="line">
              <a:avLst/>
            </a:prstGeom>
            <a:noFill/>
            <a:ln w="19050" cap="flat" cmpd="sng" algn="ctr">
              <a:solidFill>
                <a:srgbClr val="7F7F7F"/>
              </a:solidFill>
              <a:prstDash val="solid"/>
            </a:ln>
          </p:spPr>
        </p:cxnSp>
        <p:cxnSp>
          <p:nvCxnSpPr>
            <p:cNvPr id="95" name="直接连接符 94">
              <a:extLst>
                <a:ext uri="{FF2B5EF4-FFF2-40B4-BE49-F238E27FC236}">
                  <a16:creationId xmlns:a16="http://schemas.microsoft.com/office/drawing/2014/main" id="{D7C29111-3312-49EC-9145-D29696CF81DE}"/>
                </a:ext>
              </a:extLst>
            </p:cNvPr>
            <p:cNvCxnSpPr>
              <a:stCxn id="76" idx="6"/>
              <a:endCxn id="79" idx="2"/>
            </p:cNvCxnSpPr>
            <p:nvPr/>
          </p:nvCxnSpPr>
          <p:spPr>
            <a:xfrm flipV="1">
              <a:off x="6244189" y="4825484"/>
              <a:ext cx="465289" cy="261937"/>
            </a:xfrm>
            <a:prstGeom prst="line">
              <a:avLst/>
            </a:prstGeom>
            <a:noFill/>
            <a:ln w="19050" cap="flat" cmpd="sng" algn="ctr">
              <a:solidFill>
                <a:srgbClr val="7F7F7F"/>
              </a:solidFill>
              <a:prstDash val="solid"/>
            </a:ln>
          </p:spPr>
        </p:cxnSp>
        <p:cxnSp>
          <p:nvCxnSpPr>
            <p:cNvPr id="96" name="直接连接符 95">
              <a:extLst>
                <a:ext uri="{FF2B5EF4-FFF2-40B4-BE49-F238E27FC236}">
                  <a16:creationId xmlns:a16="http://schemas.microsoft.com/office/drawing/2014/main" id="{0C78B599-BB4D-49AB-B4DA-518E4E322048}"/>
                </a:ext>
              </a:extLst>
            </p:cNvPr>
            <p:cNvCxnSpPr>
              <a:stCxn id="77" idx="6"/>
              <a:endCxn id="80" idx="2"/>
            </p:cNvCxnSpPr>
            <p:nvPr/>
          </p:nvCxnSpPr>
          <p:spPr>
            <a:xfrm flipV="1">
              <a:off x="7027574" y="3620901"/>
              <a:ext cx="374040" cy="226903"/>
            </a:xfrm>
            <a:prstGeom prst="line">
              <a:avLst/>
            </a:prstGeom>
            <a:noFill/>
            <a:ln w="19050" cap="flat" cmpd="sng" algn="ctr">
              <a:solidFill>
                <a:srgbClr val="7F7F7F"/>
              </a:solidFill>
              <a:prstDash val="solid"/>
            </a:ln>
          </p:spPr>
        </p:cxnSp>
        <p:cxnSp>
          <p:nvCxnSpPr>
            <p:cNvPr id="97" name="直接连接符 96">
              <a:extLst>
                <a:ext uri="{FF2B5EF4-FFF2-40B4-BE49-F238E27FC236}">
                  <a16:creationId xmlns:a16="http://schemas.microsoft.com/office/drawing/2014/main" id="{FFD16117-9C6C-4742-8989-ACC251F58C59}"/>
                </a:ext>
              </a:extLst>
            </p:cNvPr>
            <p:cNvCxnSpPr>
              <a:stCxn id="77" idx="6"/>
              <a:endCxn id="81" idx="2"/>
            </p:cNvCxnSpPr>
            <p:nvPr/>
          </p:nvCxnSpPr>
          <p:spPr>
            <a:xfrm>
              <a:off x="7027574" y="3847804"/>
              <a:ext cx="367995" cy="261937"/>
            </a:xfrm>
            <a:prstGeom prst="line">
              <a:avLst/>
            </a:prstGeom>
            <a:noFill/>
            <a:ln w="19050" cap="flat" cmpd="sng" algn="ctr">
              <a:solidFill>
                <a:srgbClr val="7F7F7F"/>
              </a:solidFill>
              <a:prstDash val="solid"/>
            </a:ln>
          </p:spPr>
        </p:cxnSp>
        <p:cxnSp>
          <p:nvCxnSpPr>
            <p:cNvPr id="98" name="直接连接符 97">
              <a:extLst>
                <a:ext uri="{FF2B5EF4-FFF2-40B4-BE49-F238E27FC236}">
                  <a16:creationId xmlns:a16="http://schemas.microsoft.com/office/drawing/2014/main" id="{B8D20B77-5138-472F-9CB6-A9EB936BD74E}"/>
                </a:ext>
              </a:extLst>
            </p:cNvPr>
            <p:cNvCxnSpPr>
              <a:stCxn id="77" idx="6"/>
              <a:endCxn id="82" idx="2"/>
            </p:cNvCxnSpPr>
            <p:nvPr/>
          </p:nvCxnSpPr>
          <p:spPr>
            <a:xfrm>
              <a:off x="7027574" y="3847804"/>
              <a:ext cx="378821" cy="750777"/>
            </a:xfrm>
            <a:prstGeom prst="line">
              <a:avLst/>
            </a:prstGeom>
            <a:noFill/>
            <a:ln w="19050" cap="flat" cmpd="sng" algn="ctr">
              <a:solidFill>
                <a:srgbClr val="7F7F7F"/>
              </a:solidFill>
              <a:prstDash val="solid"/>
            </a:ln>
          </p:spPr>
        </p:cxnSp>
        <p:cxnSp>
          <p:nvCxnSpPr>
            <p:cNvPr id="99" name="直接连接符 98">
              <a:extLst>
                <a:ext uri="{FF2B5EF4-FFF2-40B4-BE49-F238E27FC236}">
                  <a16:creationId xmlns:a16="http://schemas.microsoft.com/office/drawing/2014/main" id="{29F6D4A3-BB86-438A-8F23-44CFE9DA8C0E}"/>
                </a:ext>
              </a:extLst>
            </p:cNvPr>
            <p:cNvCxnSpPr>
              <a:stCxn id="77" idx="6"/>
              <a:endCxn id="83" idx="2"/>
            </p:cNvCxnSpPr>
            <p:nvPr/>
          </p:nvCxnSpPr>
          <p:spPr>
            <a:xfrm>
              <a:off x="7027574" y="3847804"/>
              <a:ext cx="378821" cy="1239617"/>
            </a:xfrm>
            <a:prstGeom prst="line">
              <a:avLst/>
            </a:prstGeom>
            <a:noFill/>
            <a:ln w="19050" cap="flat" cmpd="sng" algn="ctr">
              <a:solidFill>
                <a:srgbClr val="7F7F7F"/>
              </a:solidFill>
              <a:prstDash val="solid"/>
            </a:ln>
          </p:spPr>
        </p:cxnSp>
        <p:cxnSp>
          <p:nvCxnSpPr>
            <p:cNvPr id="100" name="直接连接符 99">
              <a:extLst>
                <a:ext uri="{FF2B5EF4-FFF2-40B4-BE49-F238E27FC236}">
                  <a16:creationId xmlns:a16="http://schemas.microsoft.com/office/drawing/2014/main" id="{55950C90-11C2-4399-8231-7DEA4064F2A3}"/>
                </a:ext>
              </a:extLst>
            </p:cNvPr>
            <p:cNvCxnSpPr>
              <a:stCxn id="78" idx="6"/>
              <a:endCxn id="80" idx="2"/>
            </p:cNvCxnSpPr>
            <p:nvPr/>
          </p:nvCxnSpPr>
          <p:spPr>
            <a:xfrm flipV="1">
              <a:off x="7021529" y="3620901"/>
              <a:ext cx="380085" cy="715743"/>
            </a:xfrm>
            <a:prstGeom prst="line">
              <a:avLst/>
            </a:prstGeom>
            <a:noFill/>
            <a:ln w="19050" cap="flat" cmpd="sng" algn="ctr">
              <a:solidFill>
                <a:srgbClr val="7F7F7F"/>
              </a:solidFill>
              <a:prstDash val="solid"/>
            </a:ln>
          </p:spPr>
        </p:cxnSp>
        <p:cxnSp>
          <p:nvCxnSpPr>
            <p:cNvPr id="101" name="直接连接符 100">
              <a:extLst>
                <a:ext uri="{FF2B5EF4-FFF2-40B4-BE49-F238E27FC236}">
                  <a16:creationId xmlns:a16="http://schemas.microsoft.com/office/drawing/2014/main" id="{A7BB4216-6D45-4610-9516-CDC7022C0DA7}"/>
                </a:ext>
              </a:extLst>
            </p:cNvPr>
            <p:cNvCxnSpPr>
              <a:stCxn id="78" idx="6"/>
              <a:endCxn id="81" idx="2"/>
            </p:cNvCxnSpPr>
            <p:nvPr/>
          </p:nvCxnSpPr>
          <p:spPr>
            <a:xfrm flipV="1">
              <a:off x="7021529" y="4109741"/>
              <a:ext cx="374040" cy="226903"/>
            </a:xfrm>
            <a:prstGeom prst="line">
              <a:avLst/>
            </a:prstGeom>
            <a:noFill/>
            <a:ln w="19050" cap="flat" cmpd="sng" algn="ctr">
              <a:solidFill>
                <a:srgbClr val="7F7F7F"/>
              </a:solidFill>
              <a:prstDash val="solid"/>
            </a:ln>
          </p:spPr>
        </p:cxnSp>
        <p:cxnSp>
          <p:nvCxnSpPr>
            <p:cNvPr id="102" name="直接连接符 101">
              <a:extLst>
                <a:ext uri="{FF2B5EF4-FFF2-40B4-BE49-F238E27FC236}">
                  <a16:creationId xmlns:a16="http://schemas.microsoft.com/office/drawing/2014/main" id="{3D2C6B77-C070-4ED6-B759-79C144061465}"/>
                </a:ext>
              </a:extLst>
            </p:cNvPr>
            <p:cNvCxnSpPr>
              <a:stCxn id="78" idx="6"/>
              <a:endCxn id="82" idx="2"/>
            </p:cNvCxnSpPr>
            <p:nvPr/>
          </p:nvCxnSpPr>
          <p:spPr>
            <a:xfrm>
              <a:off x="7021529" y="4336644"/>
              <a:ext cx="384866" cy="261937"/>
            </a:xfrm>
            <a:prstGeom prst="line">
              <a:avLst/>
            </a:prstGeom>
            <a:noFill/>
            <a:ln w="19050" cap="flat" cmpd="sng" algn="ctr">
              <a:solidFill>
                <a:srgbClr val="7F7F7F"/>
              </a:solidFill>
              <a:prstDash val="solid"/>
            </a:ln>
          </p:spPr>
        </p:cxnSp>
        <p:cxnSp>
          <p:nvCxnSpPr>
            <p:cNvPr id="103" name="直接连接符 102">
              <a:extLst>
                <a:ext uri="{FF2B5EF4-FFF2-40B4-BE49-F238E27FC236}">
                  <a16:creationId xmlns:a16="http://schemas.microsoft.com/office/drawing/2014/main" id="{DFBD2674-ACDD-4350-A9F6-3E8F27CA9E47}"/>
                </a:ext>
              </a:extLst>
            </p:cNvPr>
            <p:cNvCxnSpPr>
              <a:stCxn id="78" idx="6"/>
              <a:endCxn id="83" idx="2"/>
            </p:cNvCxnSpPr>
            <p:nvPr/>
          </p:nvCxnSpPr>
          <p:spPr>
            <a:xfrm>
              <a:off x="7021529" y="4336644"/>
              <a:ext cx="384866" cy="750777"/>
            </a:xfrm>
            <a:prstGeom prst="line">
              <a:avLst/>
            </a:prstGeom>
            <a:noFill/>
            <a:ln w="19050" cap="flat" cmpd="sng" algn="ctr">
              <a:solidFill>
                <a:srgbClr val="7F7F7F"/>
              </a:solidFill>
              <a:prstDash val="solid"/>
            </a:ln>
          </p:spPr>
        </p:cxnSp>
        <p:cxnSp>
          <p:nvCxnSpPr>
            <p:cNvPr id="104" name="直接连接符 103">
              <a:extLst>
                <a:ext uri="{FF2B5EF4-FFF2-40B4-BE49-F238E27FC236}">
                  <a16:creationId xmlns:a16="http://schemas.microsoft.com/office/drawing/2014/main" id="{5339A65D-4241-468D-9BF2-5C4A9AD5E573}"/>
                </a:ext>
              </a:extLst>
            </p:cNvPr>
            <p:cNvCxnSpPr>
              <a:stCxn id="79" idx="6"/>
              <a:endCxn id="80" idx="2"/>
            </p:cNvCxnSpPr>
            <p:nvPr/>
          </p:nvCxnSpPr>
          <p:spPr>
            <a:xfrm flipV="1">
              <a:off x="7021529" y="3620901"/>
              <a:ext cx="380085" cy="1204583"/>
            </a:xfrm>
            <a:prstGeom prst="line">
              <a:avLst/>
            </a:prstGeom>
            <a:noFill/>
            <a:ln w="19050" cap="flat" cmpd="sng" algn="ctr">
              <a:solidFill>
                <a:srgbClr val="7F7F7F"/>
              </a:solidFill>
              <a:prstDash val="solid"/>
            </a:ln>
          </p:spPr>
        </p:cxnSp>
        <p:cxnSp>
          <p:nvCxnSpPr>
            <p:cNvPr id="105" name="直接连接符 104">
              <a:extLst>
                <a:ext uri="{FF2B5EF4-FFF2-40B4-BE49-F238E27FC236}">
                  <a16:creationId xmlns:a16="http://schemas.microsoft.com/office/drawing/2014/main" id="{1B9C1E54-3B2F-44DC-835B-7FAE01EEC1D5}"/>
                </a:ext>
              </a:extLst>
            </p:cNvPr>
            <p:cNvCxnSpPr>
              <a:stCxn id="79" idx="6"/>
              <a:endCxn id="81" idx="2"/>
            </p:cNvCxnSpPr>
            <p:nvPr/>
          </p:nvCxnSpPr>
          <p:spPr>
            <a:xfrm flipV="1">
              <a:off x="7021529" y="4109741"/>
              <a:ext cx="374040" cy="715743"/>
            </a:xfrm>
            <a:prstGeom prst="line">
              <a:avLst/>
            </a:prstGeom>
            <a:noFill/>
            <a:ln w="19050" cap="flat" cmpd="sng" algn="ctr">
              <a:solidFill>
                <a:srgbClr val="7F7F7F"/>
              </a:solidFill>
              <a:prstDash val="solid"/>
            </a:ln>
          </p:spPr>
        </p:cxnSp>
        <p:cxnSp>
          <p:nvCxnSpPr>
            <p:cNvPr id="106" name="直接连接符 105">
              <a:extLst>
                <a:ext uri="{FF2B5EF4-FFF2-40B4-BE49-F238E27FC236}">
                  <a16:creationId xmlns:a16="http://schemas.microsoft.com/office/drawing/2014/main" id="{2485536D-2B5F-4F29-AAE3-DB9D26A0FB45}"/>
                </a:ext>
              </a:extLst>
            </p:cNvPr>
            <p:cNvCxnSpPr>
              <a:stCxn id="79" idx="6"/>
              <a:endCxn id="82" idx="2"/>
            </p:cNvCxnSpPr>
            <p:nvPr/>
          </p:nvCxnSpPr>
          <p:spPr>
            <a:xfrm flipV="1">
              <a:off x="7021529" y="4598581"/>
              <a:ext cx="384866" cy="226903"/>
            </a:xfrm>
            <a:prstGeom prst="line">
              <a:avLst/>
            </a:prstGeom>
            <a:noFill/>
            <a:ln w="19050" cap="flat" cmpd="sng" algn="ctr">
              <a:solidFill>
                <a:srgbClr val="7F7F7F"/>
              </a:solidFill>
              <a:prstDash val="solid"/>
            </a:ln>
          </p:spPr>
        </p:cxnSp>
        <p:cxnSp>
          <p:nvCxnSpPr>
            <p:cNvPr id="107" name="直接连接符 106">
              <a:extLst>
                <a:ext uri="{FF2B5EF4-FFF2-40B4-BE49-F238E27FC236}">
                  <a16:creationId xmlns:a16="http://schemas.microsoft.com/office/drawing/2014/main" id="{8900E322-D0A4-4C2A-B700-28B6EE9A33AE}"/>
                </a:ext>
              </a:extLst>
            </p:cNvPr>
            <p:cNvCxnSpPr>
              <a:stCxn id="79" idx="6"/>
              <a:endCxn id="83" idx="2"/>
            </p:cNvCxnSpPr>
            <p:nvPr/>
          </p:nvCxnSpPr>
          <p:spPr>
            <a:xfrm>
              <a:off x="7021529" y="4825484"/>
              <a:ext cx="384866" cy="261937"/>
            </a:xfrm>
            <a:prstGeom prst="line">
              <a:avLst/>
            </a:prstGeom>
            <a:noFill/>
            <a:ln w="19050" cap="flat" cmpd="sng" algn="ctr">
              <a:solidFill>
                <a:srgbClr val="7F7F7F"/>
              </a:solidFill>
              <a:prstDash val="solid"/>
            </a:ln>
          </p:spPr>
        </p:cxnSp>
      </p:grpSp>
      <p:grpSp>
        <p:nvGrpSpPr>
          <p:cNvPr id="145" name="组合 144">
            <a:extLst>
              <a:ext uri="{FF2B5EF4-FFF2-40B4-BE49-F238E27FC236}">
                <a16:creationId xmlns:a16="http://schemas.microsoft.com/office/drawing/2014/main" id="{1E25C214-5EB6-4143-96E4-82299EE3D021}"/>
              </a:ext>
            </a:extLst>
          </p:cNvPr>
          <p:cNvGrpSpPr/>
          <p:nvPr/>
        </p:nvGrpSpPr>
        <p:grpSpPr>
          <a:xfrm>
            <a:off x="534537" y="1673233"/>
            <a:ext cx="1279890" cy="1188720"/>
            <a:chOff x="750618" y="1322188"/>
            <a:chExt cx="1279890" cy="1188720"/>
          </a:xfrm>
        </p:grpSpPr>
        <p:sp>
          <p:nvSpPr>
            <p:cNvPr id="2" name="椭圆 1">
              <a:extLst>
                <a:ext uri="{FF2B5EF4-FFF2-40B4-BE49-F238E27FC236}">
                  <a16:creationId xmlns:a16="http://schemas.microsoft.com/office/drawing/2014/main" id="{DCB12A18-7147-4943-A04D-7F21AC804784}"/>
                </a:ext>
              </a:extLst>
            </p:cNvPr>
            <p:cNvSpPr/>
            <p:nvPr/>
          </p:nvSpPr>
          <p:spPr>
            <a:xfrm>
              <a:off x="750618" y="1322188"/>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116D183-AECA-4337-A9DA-AE454429E3D5}"/>
                </a:ext>
              </a:extLst>
            </p:cNvPr>
            <p:cNvSpPr/>
            <p:nvPr/>
          </p:nvSpPr>
          <p:spPr>
            <a:xfrm>
              <a:off x="1120016" y="132218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8F87E72-5FD5-4878-BF17-99914AFEC217}"/>
                </a:ext>
              </a:extLst>
            </p:cNvPr>
            <p:cNvSpPr/>
            <p:nvPr/>
          </p:nvSpPr>
          <p:spPr>
            <a:xfrm>
              <a:off x="1481589" y="132218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CB3D58AC-CE6C-44DD-8332-35E11C369438}"/>
                </a:ext>
              </a:extLst>
            </p:cNvPr>
            <p:cNvSpPr/>
            <p:nvPr/>
          </p:nvSpPr>
          <p:spPr>
            <a:xfrm>
              <a:off x="750618" y="1657468"/>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1AC96152-C872-42CC-8822-C9857FD805AB}"/>
                </a:ext>
              </a:extLst>
            </p:cNvPr>
            <p:cNvSpPr/>
            <p:nvPr/>
          </p:nvSpPr>
          <p:spPr>
            <a:xfrm>
              <a:off x="1120016" y="165746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44A276E-AB5C-4980-BDE2-78984E1F6E93}"/>
                </a:ext>
              </a:extLst>
            </p:cNvPr>
            <p:cNvSpPr/>
            <p:nvPr/>
          </p:nvSpPr>
          <p:spPr>
            <a:xfrm>
              <a:off x="1481589" y="1657468"/>
              <a:ext cx="182880" cy="182880"/>
            </a:xfrm>
            <a:prstGeom prst="ellipse">
              <a:avLst/>
            </a:prstGeom>
            <a:solidFill>
              <a:srgbClr val="FFD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CBB88A2-E728-4ED3-8EF6-ABEDE060F78C}"/>
                </a:ext>
              </a:extLst>
            </p:cNvPr>
            <p:cNvSpPr/>
            <p:nvPr/>
          </p:nvSpPr>
          <p:spPr>
            <a:xfrm>
              <a:off x="750618" y="1992748"/>
              <a:ext cx="182880" cy="182880"/>
            </a:xfrm>
            <a:prstGeom prst="ellipse">
              <a:avLst/>
            </a:prstGeom>
            <a:solidFill>
              <a:srgbClr val="FFD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CB6A361-71A0-420D-9F00-79172B78E534}"/>
                </a:ext>
              </a:extLst>
            </p:cNvPr>
            <p:cNvSpPr/>
            <p:nvPr/>
          </p:nvSpPr>
          <p:spPr>
            <a:xfrm>
              <a:off x="1120016" y="199274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7250551-6CFB-420D-B585-B41E5F0E062D}"/>
                </a:ext>
              </a:extLst>
            </p:cNvPr>
            <p:cNvSpPr/>
            <p:nvPr/>
          </p:nvSpPr>
          <p:spPr>
            <a:xfrm>
              <a:off x="1481589" y="1992748"/>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0C38B0A-4A09-420A-B2EC-72ACAD60C900}"/>
                </a:ext>
              </a:extLst>
            </p:cNvPr>
            <p:cNvSpPr/>
            <p:nvPr/>
          </p:nvSpPr>
          <p:spPr>
            <a:xfrm>
              <a:off x="750618" y="232802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1897782-756F-4258-9F4F-6BE188D9AA55}"/>
                </a:ext>
              </a:extLst>
            </p:cNvPr>
            <p:cNvSpPr/>
            <p:nvPr/>
          </p:nvSpPr>
          <p:spPr>
            <a:xfrm>
              <a:off x="1120016" y="2328028"/>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7797D65-7C4D-4C9A-97D0-6C0ED997C26F}"/>
                </a:ext>
              </a:extLst>
            </p:cNvPr>
            <p:cNvSpPr/>
            <p:nvPr/>
          </p:nvSpPr>
          <p:spPr>
            <a:xfrm>
              <a:off x="1481589" y="232802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388E8679-6518-4AC0-B0CE-0DD7E7567E32}"/>
                </a:ext>
              </a:extLst>
            </p:cNvPr>
            <p:cNvSpPr/>
            <p:nvPr/>
          </p:nvSpPr>
          <p:spPr>
            <a:xfrm>
              <a:off x="1847628" y="1322188"/>
              <a:ext cx="182880" cy="182880"/>
            </a:xfrm>
            <a:prstGeom prst="ellipse">
              <a:avLst/>
            </a:prstGeom>
            <a:solidFill>
              <a:srgbClr val="FFD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49E7FC08-F0B9-4511-AD33-2C1B24459CD1}"/>
                </a:ext>
              </a:extLst>
            </p:cNvPr>
            <p:cNvSpPr/>
            <p:nvPr/>
          </p:nvSpPr>
          <p:spPr>
            <a:xfrm>
              <a:off x="1847628" y="165746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81A29359-D801-4ED0-BEB8-EB1752844263}"/>
                </a:ext>
              </a:extLst>
            </p:cNvPr>
            <p:cNvSpPr/>
            <p:nvPr/>
          </p:nvSpPr>
          <p:spPr>
            <a:xfrm>
              <a:off x="1847628" y="1992748"/>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77C259C1-B7C8-43EB-B968-CED37573BD43}"/>
                </a:ext>
              </a:extLst>
            </p:cNvPr>
            <p:cNvSpPr/>
            <p:nvPr/>
          </p:nvSpPr>
          <p:spPr>
            <a:xfrm>
              <a:off x="1847628" y="2328028"/>
              <a:ext cx="182880" cy="182880"/>
            </a:xfrm>
            <a:prstGeom prst="ellipse">
              <a:avLst/>
            </a:prstGeom>
            <a:solidFill>
              <a:srgbClr val="FFD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8" name="组合 197">
            <a:extLst>
              <a:ext uri="{FF2B5EF4-FFF2-40B4-BE49-F238E27FC236}">
                <a16:creationId xmlns:a16="http://schemas.microsoft.com/office/drawing/2014/main" id="{AF6E066D-6FD6-4815-894C-1D6656375145}"/>
              </a:ext>
            </a:extLst>
          </p:cNvPr>
          <p:cNvGrpSpPr/>
          <p:nvPr/>
        </p:nvGrpSpPr>
        <p:grpSpPr>
          <a:xfrm>
            <a:off x="736922" y="3576223"/>
            <a:ext cx="913851" cy="1188720"/>
            <a:chOff x="973388" y="3146167"/>
            <a:chExt cx="913851" cy="1188720"/>
          </a:xfrm>
        </p:grpSpPr>
        <p:sp>
          <p:nvSpPr>
            <p:cNvPr id="147" name="椭圆 146">
              <a:extLst>
                <a:ext uri="{FF2B5EF4-FFF2-40B4-BE49-F238E27FC236}">
                  <a16:creationId xmlns:a16="http://schemas.microsoft.com/office/drawing/2014/main" id="{97CF4954-1C08-4828-B5E7-0154D319E6B8}"/>
                </a:ext>
              </a:extLst>
            </p:cNvPr>
            <p:cNvSpPr/>
            <p:nvPr/>
          </p:nvSpPr>
          <p:spPr>
            <a:xfrm>
              <a:off x="973388" y="314616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147">
              <a:extLst>
                <a:ext uri="{FF2B5EF4-FFF2-40B4-BE49-F238E27FC236}">
                  <a16:creationId xmlns:a16="http://schemas.microsoft.com/office/drawing/2014/main" id="{855BDB79-DD51-4B11-94DA-6D9B06C9AD77}"/>
                </a:ext>
              </a:extLst>
            </p:cNvPr>
            <p:cNvSpPr/>
            <p:nvPr/>
          </p:nvSpPr>
          <p:spPr>
            <a:xfrm>
              <a:off x="1342786" y="314616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2DC6AA64-6184-4619-8325-0BA6234A09EA}"/>
                </a:ext>
              </a:extLst>
            </p:cNvPr>
            <p:cNvSpPr/>
            <p:nvPr/>
          </p:nvSpPr>
          <p:spPr>
            <a:xfrm>
              <a:off x="1704359" y="314616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5AF3845-D953-49D8-86ED-39E77D20C71D}"/>
                </a:ext>
              </a:extLst>
            </p:cNvPr>
            <p:cNvSpPr/>
            <p:nvPr/>
          </p:nvSpPr>
          <p:spPr>
            <a:xfrm>
              <a:off x="973388" y="348144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B253FFC8-9DF6-475C-8E17-F22D4AD4DFC1}"/>
                </a:ext>
              </a:extLst>
            </p:cNvPr>
            <p:cNvSpPr/>
            <p:nvPr/>
          </p:nvSpPr>
          <p:spPr>
            <a:xfrm>
              <a:off x="1342786" y="348144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3A139118-3C8A-4C5C-8C3C-0520C5CDB13E}"/>
                </a:ext>
              </a:extLst>
            </p:cNvPr>
            <p:cNvSpPr/>
            <p:nvPr/>
          </p:nvSpPr>
          <p:spPr>
            <a:xfrm>
              <a:off x="1704359" y="348144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a:extLst>
                <a:ext uri="{FF2B5EF4-FFF2-40B4-BE49-F238E27FC236}">
                  <a16:creationId xmlns:a16="http://schemas.microsoft.com/office/drawing/2014/main" id="{1A5993A0-93E8-4800-AFE6-C678007E4A9B}"/>
                </a:ext>
              </a:extLst>
            </p:cNvPr>
            <p:cNvSpPr/>
            <p:nvPr/>
          </p:nvSpPr>
          <p:spPr>
            <a:xfrm>
              <a:off x="973388" y="381672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F7BC4AE9-4BEC-4084-BF48-E515330D476F}"/>
                </a:ext>
              </a:extLst>
            </p:cNvPr>
            <p:cNvSpPr/>
            <p:nvPr/>
          </p:nvSpPr>
          <p:spPr>
            <a:xfrm>
              <a:off x="1342786" y="381672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B8344FBE-9B5F-4061-BCD1-037FC5FC1D9A}"/>
                </a:ext>
              </a:extLst>
            </p:cNvPr>
            <p:cNvSpPr/>
            <p:nvPr/>
          </p:nvSpPr>
          <p:spPr>
            <a:xfrm>
              <a:off x="1704359" y="381672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293F6D5C-3C26-4CAD-9798-7EC396402897}"/>
                </a:ext>
              </a:extLst>
            </p:cNvPr>
            <p:cNvSpPr/>
            <p:nvPr/>
          </p:nvSpPr>
          <p:spPr>
            <a:xfrm>
              <a:off x="973388" y="415200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AA70498F-48D4-4671-B5C3-0F68315ACF95}"/>
                </a:ext>
              </a:extLst>
            </p:cNvPr>
            <p:cNvSpPr/>
            <p:nvPr/>
          </p:nvSpPr>
          <p:spPr>
            <a:xfrm>
              <a:off x="1342786" y="415200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2E5A2417-0DD8-4EF3-8745-F1B789FA6050}"/>
                </a:ext>
              </a:extLst>
            </p:cNvPr>
            <p:cNvSpPr/>
            <p:nvPr/>
          </p:nvSpPr>
          <p:spPr>
            <a:xfrm>
              <a:off x="1704359" y="4152007"/>
              <a:ext cx="182880" cy="18288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1" name="组合 180">
            <a:extLst>
              <a:ext uri="{FF2B5EF4-FFF2-40B4-BE49-F238E27FC236}">
                <a16:creationId xmlns:a16="http://schemas.microsoft.com/office/drawing/2014/main" id="{DB7446F9-F58C-4D34-9D59-55864FCB94B4}"/>
              </a:ext>
            </a:extLst>
          </p:cNvPr>
          <p:cNvGrpSpPr/>
          <p:nvPr/>
        </p:nvGrpSpPr>
        <p:grpSpPr>
          <a:xfrm>
            <a:off x="3916097" y="3576223"/>
            <a:ext cx="1279890" cy="1188720"/>
            <a:chOff x="750618" y="1322188"/>
            <a:chExt cx="1279890" cy="1188720"/>
          </a:xfrm>
        </p:grpSpPr>
        <p:sp>
          <p:nvSpPr>
            <p:cNvPr id="182" name="椭圆 181">
              <a:extLst>
                <a:ext uri="{FF2B5EF4-FFF2-40B4-BE49-F238E27FC236}">
                  <a16:creationId xmlns:a16="http://schemas.microsoft.com/office/drawing/2014/main" id="{5D744E69-6848-4C3B-8DB0-E57E2C3D36D8}"/>
                </a:ext>
              </a:extLst>
            </p:cNvPr>
            <p:cNvSpPr/>
            <p:nvPr/>
          </p:nvSpPr>
          <p:spPr>
            <a:xfrm>
              <a:off x="750618" y="1322188"/>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38D6E822-BE69-43DB-851D-3872D3BC8E7C}"/>
                </a:ext>
              </a:extLst>
            </p:cNvPr>
            <p:cNvSpPr/>
            <p:nvPr/>
          </p:nvSpPr>
          <p:spPr>
            <a:xfrm>
              <a:off x="1120016" y="132218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68B661C1-A741-4C1B-AD62-D0D1C7049BD3}"/>
                </a:ext>
              </a:extLst>
            </p:cNvPr>
            <p:cNvSpPr/>
            <p:nvPr/>
          </p:nvSpPr>
          <p:spPr>
            <a:xfrm>
              <a:off x="1481589" y="132218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a:extLst>
                <a:ext uri="{FF2B5EF4-FFF2-40B4-BE49-F238E27FC236}">
                  <a16:creationId xmlns:a16="http://schemas.microsoft.com/office/drawing/2014/main" id="{1F5BF60D-081B-4B41-A883-88EC10F4F961}"/>
                </a:ext>
              </a:extLst>
            </p:cNvPr>
            <p:cNvSpPr/>
            <p:nvPr/>
          </p:nvSpPr>
          <p:spPr>
            <a:xfrm>
              <a:off x="750618" y="1657468"/>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a:extLst>
                <a:ext uri="{FF2B5EF4-FFF2-40B4-BE49-F238E27FC236}">
                  <a16:creationId xmlns:a16="http://schemas.microsoft.com/office/drawing/2014/main" id="{4F2EB001-9CF9-492A-8AC6-5982E3A0BC51}"/>
                </a:ext>
              </a:extLst>
            </p:cNvPr>
            <p:cNvSpPr/>
            <p:nvPr/>
          </p:nvSpPr>
          <p:spPr>
            <a:xfrm>
              <a:off x="1120016" y="165746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4DADA22A-2F1A-42E3-AA9D-FAECCE07F271}"/>
                </a:ext>
              </a:extLst>
            </p:cNvPr>
            <p:cNvSpPr/>
            <p:nvPr/>
          </p:nvSpPr>
          <p:spPr>
            <a:xfrm>
              <a:off x="1481589" y="1657468"/>
              <a:ext cx="182880" cy="182880"/>
            </a:xfrm>
            <a:prstGeom prst="ellipse">
              <a:avLst/>
            </a:prstGeom>
            <a:solidFill>
              <a:srgbClr val="FFD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DCBB0BF4-7B49-4A8C-880B-0CFD7D71EFD2}"/>
                </a:ext>
              </a:extLst>
            </p:cNvPr>
            <p:cNvSpPr/>
            <p:nvPr/>
          </p:nvSpPr>
          <p:spPr>
            <a:xfrm>
              <a:off x="750618" y="1992748"/>
              <a:ext cx="182880" cy="182880"/>
            </a:xfrm>
            <a:prstGeom prst="ellipse">
              <a:avLst/>
            </a:prstGeom>
            <a:solidFill>
              <a:srgbClr val="FFD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4D9D8ED5-B72E-4D9E-A369-7C9CEDF3EB44}"/>
                </a:ext>
              </a:extLst>
            </p:cNvPr>
            <p:cNvSpPr/>
            <p:nvPr/>
          </p:nvSpPr>
          <p:spPr>
            <a:xfrm>
              <a:off x="1120016" y="199274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50082F79-7539-4C73-8085-D1E979227888}"/>
                </a:ext>
              </a:extLst>
            </p:cNvPr>
            <p:cNvSpPr/>
            <p:nvPr/>
          </p:nvSpPr>
          <p:spPr>
            <a:xfrm>
              <a:off x="1481589" y="1992748"/>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5BC8BAAA-E489-4CBA-A31B-25EAEEC3F50A}"/>
                </a:ext>
              </a:extLst>
            </p:cNvPr>
            <p:cNvSpPr/>
            <p:nvPr/>
          </p:nvSpPr>
          <p:spPr>
            <a:xfrm>
              <a:off x="750618" y="232802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F779B587-CC85-4199-BA4A-9C613A55924A}"/>
                </a:ext>
              </a:extLst>
            </p:cNvPr>
            <p:cNvSpPr/>
            <p:nvPr/>
          </p:nvSpPr>
          <p:spPr>
            <a:xfrm>
              <a:off x="1120016" y="2328028"/>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a:extLst>
                <a:ext uri="{FF2B5EF4-FFF2-40B4-BE49-F238E27FC236}">
                  <a16:creationId xmlns:a16="http://schemas.microsoft.com/office/drawing/2014/main" id="{2AF3D58B-2219-42C6-AC5E-7B3DBB212E6E}"/>
                </a:ext>
              </a:extLst>
            </p:cNvPr>
            <p:cNvSpPr/>
            <p:nvPr/>
          </p:nvSpPr>
          <p:spPr>
            <a:xfrm>
              <a:off x="1481589" y="232802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CB1AB820-7F7E-4B25-9B78-C0D16B3A205E}"/>
                </a:ext>
              </a:extLst>
            </p:cNvPr>
            <p:cNvSpPr/>
            <p:nvPr/>
          </p:nvSpPr>
          <p:spPr>
            <a:xfrm>
              <a:off x="1847628" y="1322188"/>
              <a:ext cx="182880" cy="182880"/>
            </a:xfrm>
            <a:prstGeom prst="ellipse">
              <a:avLst/>
            </a:prstGeom>
            <a:solidFill>
              <a:srgbClr val="FFD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386D9B78-095A-470E-B6F0-4FD4E2E21C84}"/>
                </a:ext>
              </a:extLst>
            </p:cNvPr>
            <p:cNvSpPr/>
            <p:nvPr/>
          </p:nvSpPr>
          <p:spPr>
            <a:xfrm>
              <a:off x="1847628" y="1657468"/>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608026E7-197D-4A62-BBC8-D8A3ADE47680}"/>
                </a:ext>
              </a:extLst>
            </p:cNvPr>
            <p:cNvSpPr/>
            <p:nvPr/>
          </p:nvSpPr>
          <p:spPr>
            <a:xfrm>
              <a:off x="1847628" y="1992748"/>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FC3F0D65-9891-4771-ACD0-3CD3D2B0590F}"/>
                </a:ext>
              </a:extLst>
            </p:cNvPr>
            <p:cNvSpPr/>
            <p:nvPr/>
          </p:nvSpPr>
          <p:spPr>
            <a:xfrm>
              <a:off x="1847628" y="2328028"/>
              <a:ext cx="182880" cy="182880"/>
            </a:xfrm>
            <a:prstGeom prst="ellipse">
              <a:avLst/>
            </a:prstGeom>
            <a:solidFill>
              <a:srgbClr val="FFD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9" name="组合 198">
            <a:extLst>
              <a:ext uri="{FF2B5EF4-FFF2-40B4-BE49-F238E27FC236}">
                <a16:creationId xmlns:a16="http://schemas.microsoft.com/office/drawing/2014/main" id="{EEE0AEBD-E583-4804-8B49-A0D4BDFC6CE9}"/>
              </a:ext>
            </a:extLst>
          </p:cNvPr>
          <p:cNvGrpSpPr/>
          <p:nvPr/>
        </p:nvGrpSpPr>
        <p:grpSpPr>
          <a:xfrm>
            <a:off x="2196243" y="3576223"/>
            <a:ext cx="913851" cy="1188720"/>
            <a:chOff x="973388" y="3146167"/>
            <a:chExt cx="913851" cy="1188720"/>
          </a:xfrm>
        </p:grpSpPr>
        <p:sp>
          <p:nvSpPr>
            <p:cNvPr id="200" name="椭圆 199">
              <a:extLst>
                <a:ext uri="{FF2B5EF4-FFF2-40B4-BE49-F238E27FC236}">
                  <a16:creationId xmlns:a16="http://schemas.microsoft.com/office/drawing/2014/main" id="{5B9DD679-12DA-462C-A2E0-037AEE8D952A}"/>
                </a:ext>
              </a:extLst>
            </p:cNvPr>
            <p:cNvSpPr/>
            <p:nvPr/>
          </p:nvSpPr>
          <p:spPr>
            <a:xfrm>
              <a:off x="973388" y="3146167"/>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41553E8A-13E7-42F1-A893-A41A70B9FAA1}"/>
                </a:ext>
              </a:extLst>
            </p:cNvPr>
            <p:cNvSpPr/>
            <p:nvPr/>
          </p:nvSpPr>
          <p:spPr>
            <a:xfrm>
              <a:off x="1342786" y="3146167"/>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5AE061DF-6D32-4FDE-A346-84D11DEA3237}"/>
                </a:ext>
              </a:extLst>
            </p:cNvPr>
            <p:cNvSpPr/>
            <p:nvPr/>
          </p:nvSpPr>
          <p:spPr>
            <a:xfrm>
              <a:off x="1704359" y="3146167"/>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a:extLst>
                <a:ext uri="{FF2B5EF4-FFF2-40B4-BE49-F238E27FC236}">
                  <a16:creationId xmlns:a16="http://schemas.microsoft.com/office/drawing/2014/main" id="{D60F123C-6F20-4529-887C-23DF1FBF75C8}"/>
                </a:ext>
              </a:extLst>
            </p:cNvPr>
            <p:cNvSpPr/>
            <p:nvPr/>
          </p:nvSpPr>
          <p:spPr>
            <a:xfrm>
              <a:off x="973388" y="3481447"/>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DBFC5683-DC8C-4FAE-BE6A-952C0AFA49B7}"/>
                </a:ext>
              </a:extLst>
            </p:cNvPr>
            <p:cNvSpPr/>
            <p:nvPr/>
          </p:nvSpPr>
          <p:spPr>
            <a:xfrm>
              <a:off x="1342786" y="3481447"/>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a:extLst>
                <a:ext uri="{FF2B5EF4-FFF2-40B4-BE49-F238E27FC236}">
                  <a16:creationId xmlns:a16="http://schemas.microsoft.com/office/drawing/2014/main" id="{B6F0AB5C-78AE-4F3C-ABC2-28A50CF62C63}"/>
                </a:ext>
              </a:extLst>
            </p:cNvPr>
            <p:cNvSpPr/>
            <p:nvPr/>
          </p:nvSpPr>
          <p:spPr>
            <a:xfrm>
              <a:off x="1704359" y="3481447"/>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50AD90F3-50A1-4F5C-B9DF-AAAADD56766F}"/>
                </a:ext>
              </a:extLst>
            </p:cNvPr>
            <p:cNvSpPr/>
            <p:nvPr/>
          </p:nvSpPr>
          <p:spPr>
            <a:xfrm>
              <a:off x="973388" y="3816727"/>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a:extLst>
                <a:ext uri="{FF2B5EF4-FFF2-40B4-BE49-F238E27FC236}">
                  <a16:creationId xmlns:a16="http://schemas.microsoft.com/office/drawing/2014/main" id="{7546E6E2-AF59-4BF0-8E71-1D0C0E60428D}"/>
                </a:ext>
              </a:extLst>
            </p:cNvPr>
            <p:cNvSpPr/>
            <p:nvPr/>
          </p:nvSpPr>
          <p:spPr>
            <a:xfrm>
              <a:off x="1342786" y="3816727"/>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a:extLst>
                <a:ext uri="{FF2B5EF4-FFF2-40B4-BE49-F238E27FC236}">
                  <a16:creationId xmlns:a16="http://schemas.microsoft.com/office/drawing/2014/main" id="{C4BC8F3C-ADCE-487B-926D-2EC6E2DCDBCF}"/>
                </a:ext>
              </a:extLst>
            </p:cNvPr>
            <p:cNvSpPr/>
            <p:nvPr/>
          </p:nvSpPr>
          <p:spPr>
            <a:xfrm>
              <a:off x="1704359" y="3816727"/>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47D98EDA-950B-453E-8C7E-A463C0F0E228}"/>
                </a:ext>
              </a:extLst>
            </p:cNvPr>
            <p:cNvSpPr/>
            <p:nvPr/>
          </p:nvSpPr>
          <p:spPr>
            <a:xfrm>
              <a:off x="973388" y="4152007"/>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AD0D65EC-1B59-4FD3-9420-0D5DBF3FC861}"/>
                </a:ext>
              </a:extLst>
            </p:cNvPr>
            <p:cNvSpPr/>
            <p:nvPr/>
          </p:nvSpPr>
          <p:spPr>
            <a:xfrm>
              <a:off x="1342786" y="4152007"/>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a:extLst>
                <a:ext uri="{FF2B5EF4-FFF2-40B4-BE49-F238E27FC236}">
                  <a16:creationId xmlns:a16="http://schemas.microsoft.com/office/drawing/2014/main" id="{FD80F617-AD1B-447F-993D-BCF4477337A0}"/>
                </a:ext>
              </a:extLst>
            </p:cNvPr>
            <p:cNvSpPr/>
            <p:nvPr/>
          </p:nvSpPr>
          <p:spPr>
            <a:xfrm>
              <a:off x="1704359" y="4152007"/>
              <a:ext cx="182880" cy="18288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3" name="椭圆 212">
            <a:extLst>
              <a:ext uri="{FF2B5EF4-FFF2-40B4-BE49-F238E27FC236}">
                <a16:creationId xmlns:a16="http://schemas.microsoft.com/office/drawing/2014/main" id="{7BE06E56-B850-4376-888A-C74A64493072}"/>
              </a:ext>
            </a:extLst>
          </p:cNvPr>
          <p:cNvSpPr/>
          <p:nvPr/>
        </p:nvSpPr>
        <p:spPr>
          <a:xfrm>
            <a:off x="3201585" y="4145183"/>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81DDFCE1-51EB-496D-8A10-54478995FFD0}"/>
              </a:ext>
            </a:extLst>
          </p:cNvPr>
          <p:cNvSpPr/>
          <p:nvPr/>
        </p:nvSpPr>
        <p:spPr>
          <a:xfrm>
            <a:off x="3727552" y="4145183"/>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7" name="连接符: 肘形 216">
            <a:extLst>
              <a:ext uri="{FF2B5EF4-FFF2-40B4-BE49-F238E27FC236}">
                <a16:creationId xmlns:a16="http://schemas.microsoft.com/office/drawing/2014/main" id="{E5170189-2D09-4A51-BE72-DA27591471FB}"/>
              </a:ext>
            </a:extLst>
          </p:cNvPr>
          <p:cNvCxnSpPr>
            <a:cxnSpLocks/>
            <a:stCxn id="213" idx="6"/>
          </p:cNvCxnSpPr>
          <p:nvPr/>
        </p:nvCxnSpPr>
        <p:spPr>
          <a:xfrm>
            <a:off x="3279963" y="4184372"/>
            <a:ext cx="159361" cy="948360"/>
          </a:xfrm>
          <a:prstGeom prst="bentConnector2">
            <a:avLst/>
          </a:prstGeom>
          <a:noFill/>
          <a:ln w="28575" cap="flat" cmpd="sng" algn="ctr">
            <a:solidFill>
              <a:srgbClr val="7F7F7F"/>
            </a:solidFill>
            <a:prstDash val="solid"/>
            <a:tailEnd type="triangle"/>
          </a:ln>
        </p:spPr>
      </p:cxnSp>
      <p:cxnSp>
        <p:nvCxnSpPr>
          <p:cNvPr id="220" name="连接符: 肘形 219">
            <a:extLst>
              <a:ext uri="{FF2B5EF4-FFF2-40B4-BE49-F238E27FC236}">
                <a16:creationId xmlns:a16="http://schemas.microsoft.com/office/drawing/2014/main" id="{ECD47FF3-700A-4676-8F29-A95108DC7301}"/>
              </a:ext>
            </a:extLst>
          </p:cNvPr>
          <p:cNvCxnSpPr>
            <a:cxnSpLocks/>
            <a:stCxn id="215" idx="2"/>
          </p:cNvCxnSpPr>
          <p:nvPr/>
        </p:nvCxnSpPr>
        <p:spPr>
          <a:xfrm rot="10800000" flipV="1">
            <a:off x="3576068" y="4184372"/>
            <a:ext cx="151484" cy="948150"/>
          </a:xfrm>
          <a:prstGeom prst="bentConnector2">
            <a:avLst/>
          </a:prstGeom>
          <a:noFill/>
          <a:ln w="28575" cap="flat" cmpd="sng" algn="ctr">
            <a:solidFill>
              <a:srgbClr val="7F7F7F"/>
            </a:solidFill>
            <a:prstDash val="solid"/>
            <a:tailEnd type="triangle"/>
          </a:ln>
        </p:spPr>
      </p:cxnSp>
      <p:sp>
        <p:nvSpPr>
          <p:cNvPr id="221" name="椭圆 220">
            <a:extLst>
              <a:ext uri="{FF2B5EF4-FFF2-40B4-BE49-F238E27FC236}">
                <a16:creationId xmlns:a16="http://schemas.microsoft.com/office/drawing/2014/main" id="{4B8D8836-5D8D-46FD-9AA1-E7F97833381D}"/>
              </a:ext>
            </a:extLst>
          </p:cNvPr>
          <p:cNvSpPr/>
          <p:nvPr/>
        </p:nvSpPr>
        <p:spPr>
          <a:xfrm>
            <a:off x="1924731" y="2043978"/>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4C781039-8270-46F0-A172-B190A642AC64}"/>
              </a:ext>
            </a:extLst>
          </p:cNvPr>
          <p:cNvCxnSpPr>
            <a:stCxn id="221" idx="6"/>
          </p:cNvCxnSpPr>
          <p:nvPr/>
        </p:nvCxnSpPr>
        <p:spPr>
          <a:xfrm>
            <a:off x="2003109" y="2083167"/>
            <a:ext cx="745412" cy="0"/>
          </a:xfrm>
          <a:prstGeom prst="straightConnector1">
            <a:avLst/>
          </a:prstGeom>
          <a:noFill/>
          <a:ln w="28575" cap="flat" cmpd="sng" algn="ctr">
            <a:solidFill>
              <a:srgbClr val="7F7F7F"/>
            </a:solidFill>
            <a:prstDash val="solid"/>
            <a:tailEnd type="triangle"/>
          </a:ln>
        </p:spPr>
      </p:cxnSp>
      <p:sp>
        <p:nvSpPr>
          <p:cNvPr id="224" name="椭圆 223">
            <a:extLst>
              <a:ext uri="{FF2B5EF4-FFF2-40B4-BE49-F238E27FC236}">
                <a16:creationId xmlns:a16="http://schemas.microsoft.com/office/drawing/2014/main" id="{ADEDACB3-A761-4CD2-8813-10BD009C3D84}"/>
              </a:ext>
            </a:extLst>
          </p:cNvPr>
          <p:cNvSpPr/>
          <p:nvPr/>
        </p:nvSpPr>
        <p:spPr>
          <a:xfrm>
            <a:off x="2678079" y="2487484"/>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5" name="直接箭头连接符 224">
            <a:extLst>
              <a:ext uri="{FF2B5EF4-FFF2-40B4-BE49-F238E27FC236}">
                <a16:creationId xmlns:a16="http://schemas.microsoft.com/office/drawing/2014/main" id="{E9EC4116-794D-4239-BA11-93F97490E3AB}"/>
              </a:ext>
            </a:extLst>
          </p:cNvPr>
          <p:cNvCxnSpPr>
            <a:cxnSpLocks/>
            <a:stCxn id="224" idx="3"/>
          </p:cNvCxnSpPr>
          <p:nvPr/>
        </p:nvCxnSpPr>
        <p:spPr>
          <a:xfrm flipH="1">
            <a:off x="1748705" y="2554384"/>
            <a:ext cx="940852" cy="665815"/>
          </a:xfrm>
          <a:prstGeom prst="straightConnector1">
            <a:avLst/>
          </a:prstGeom>
          <a:noFill/>
          <a:ln w="28575" cap="flat" cmpd="sng" algn="ctr">
            <a:solidFill>
              <a:srgbClr val="7F7F7F"/>
            </a:solidFill>
            <a:prstDash val="solid"/>
            <a:tailEnd type="triangle"/>
          </a:ln>
        </p:spPr>
      </p:cxnSp>
      <p:sp>
        <p:nvSpPr>
          <p:cNvPr id="230" name="椭圆 229">
            <a:extLst>
              <a:ext uri="{FF2B5EF4-FFF2-40B4-BE49-F238E27FC236}">
                <a16:creationId xmlns:a16="http://schemas.microsoft.com/office/drawing/2014/main" id="{0B3A6097-B060-460D-84BF-409F9EE342BE}"/>
              </a:ext>
            </a:extLst>
          </p:cNvPr>
          <p:cNvSpPr/>
          <p:nvPr/>
        </p:nvSpPr>
        <p:spPr>
          <a:xfrm>
            <a:off x="1767906" y="4124796"/>
            <a:ext cx="78378" cy="7837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1" name="直接箭头连接符 230">
            <a:extLst>
              <a:ext uri="{FF2B5EF4-FFF2-40B4-BE49-F238E27FC236}">
                <a16:creationId xmlns:a16="http://schemas.microsoft.com/office/drawing/2014/main" id="{693A865E-830E-4C08-8A99-EC9E7F34847F}"/>
              </a:ext>
            </a:extLst>
          </p:cNvPr>
          <p:cNvCxnSpPr>
            <a:cxnSpLocks/>
            <a:stCxn id="230" idx="6"/>
          </p:cNvCxnSpPr>
          <p:nvPr/>
        </p:nvCxnSpPr>
        <p:spPr>
          <a:xfrm>
            <a:off x="1846284" y="4163985"/>
            <a:ext cx="304754" cy="0"/>
          </a:xfrm>
          <a:prstGeom prst="straightConnector1">
            <a:avLst/>
          </a:prstGeom>
          <a:noFill/>
          <a:ln w="28575" cap="flat" cmpd="sng" algn="ctr">
            <a:solidFill>
              <a:srgbClr val="7F7F7F"/>
            </a:solidFill>
            <a:prstDash val="solid"/>
            <a:tailEnd type="triangle"/>
          </a:ln>
        </p:spPr>
      </p:cxnSp>
      <p:sp>
        <p:nvSpPr>
          <p:cNvPr id="233" name="文本框 232">
            <a:extLst>
              <a:ext uri="{FF2B5EF4-FFF2-40B4-BE49-F238E27FC236}">
                <a16:creationId xmlns:a16="http://schemas.microsoft.com/office/drawing/2014/main" id="{80BB9D94-E6D8-461D-9435-BE519E0886E0}"/>
              </a:ext>
            </a:extLst>
          </p:cNvPr>
          <p:cNvSpPr txBox="1"/>
          <p:nvPr/>
        </p:nvSpPr>
        <p:spPr>
          <a:xfrm>
            <a:off x="640721" y="1283737"/>
            <a:ext cx="1128753" cy="307777"/>
          </a:xfrm>
          <a:prstGeom prst="rect">
            <a:avLst/>
          </a:prstGeom>
          <a:noFill/>
        </p:spPr>
        <p:txBody>
          <a:bodyPr wrap="square" rtlCol="0">
            <a:spAutoFit/>
          </a:bodyPr>
          <a:lstStyle/>
          <a:p>
            <a:r>
              <a:rPr lang="zh-CN" altLang="en-US" sz="1400" b="1" dirty="0">
                <a:latin typeface="+mn-ea"/>
                <a:ea typeface="+mn-ea"/>
              </a:rPr>
              <a:t>带标签数据</a:t>
            </a:r>
          </a:p>
        </p:txBody>
      </p:sp>
      <p:sp>
        <p:nvSpPr>
          <p:cNvPr id="234" name="文本框 233">
            <a:extLst>
              <a:ext uri="{FF2B5EF4-FFF2-40B4-BE49-F238E27FC236}">
                <a16:creationId xmlns:a16="http://schemas.microsoft.com/office/drawing/2014/main" id="{A6E983D0-6492-42E3-B58D-9DC5AC662C44}"/>
              </a:ext>
            </a:extLst>
          </p:cNvPr>
          <p:cNvSpPr txBox="1"/>
          <p:nvPr/>
        </p:nvSpPr>
        <p:spPr>
          <a:xfrm>
            <a:off x="668685" y="3236346"/>
            <a:ext cx="1128753" cy="307777"/>
          </a:xfrm>
          <a:prstGeom prst="rect">
            <a:avLst/>
          </a:prstGeom>
          <a:noFill/>
        </p:spPr>
        <p:txBody>
          <a:bodyPr wrap="square" rtlCol="0">
            <a:spAutoFit/>
          </a:bodyPr>
          <a:lstStyle/>
          <a:p>
            <a:r>
              <a:rPr lang="zh-CN" altLang="en-US" sz="1400" b="1" dirty="0">
                <a:latin typeface="+mn-ea"/>
                <a:ea typeface="+mn-ea"/>
              </a:rPr>
              <a:t>无标签数据</a:t>
            </a:r>
          </a:p>
        </p:txBody>
      </p:sp>
      <p:sp>
        <p:nvSpPr>
          <p:cNvPr id="235" name="文本框 234">
            <a:extLst>
              <a:ext uri="{FF2B5EF4-FFF2-40B4-BE49-F238E27FC236}">
                <a16:creationId xmlns:a16="http://schemas.microsoft.com/office/drawing/2014/main" id="{565D3354-24FD-4BCB-8D55-440F3289AF80}"/>
              </a:ext>
            </a:extLst>
          </p:cNvPr>
          <p:cNvSpPr txBox="1"/>
          <p:nvPr/>
        </p:nvSpPr>
        <p:spPr>
          <a:xfrm>
            <a:off x="4033943" y="3238325"/>
            <a:ext cx="1128753" cy="307777"/>
          </a:xfrm>
          <a:prstGeom prst="rect">
            <a:avLst/>
          </a:prstGeom>
          <a:noFill/>
        </p:spPr>
        <p:txBody>
          <a:bodyPr wrap="square" rtlCol="0">
            <a:spAutoFit/>
          </a:bodyPr>
          <a:lstStyle/>
          <a:p>
            <a:r>
              <a:rPr lang="zh-CN" altLang="en-US" sz="1400" b="1" dirty="0">
                <a:latin typeface="+mn-ea"/>
                <a:ea typeface="+mn-ea"/>
              </a:rPr>
              <a:t>带标签数据</a:t>
            </a:r>
          </a:p>
        </p:txBody>
      </p:sp>
      <p:sp>
        <p:nvSpPr>
          <p:cNvPr id="236" name="文本框 235">
            <a:extLst>
              <a:ext uri="{FF2B5EF4-FFF2-40B4-BE49-F238E27FC236}">
                <a16:creationId xmlns:a16="http://schemas.microsoft.com/office/drawing/2014/main" id="{2B5133C2-1968-4C28-BA41-53FA854C6E6C}"/>
              </a:ext>
            </a:extLst>
          </p:cNvPr>
          <p:cNvSpPr txBox="1"/>
          <p:nvPr/>
        </p:nvSpPr>
        <p:spPr>
          <a:xfrm>
            <a:off x="2908033" y="1284422"/>
            <a:ext cx="1256777" cy="307777"/>
          </a:xfrm>
          <a:prstGeom prst="rect">
            <a:avLst/>
          </a:prstGeom>
          <a:noFill/>
        </p:spPr>
        <p:txBody>
          <a:bodyPr wrap="square" rtlCol="0">
            <a:spAutoFit/>
          </a:bodyPr>
          <a:lstStyle/>
          <a:p>
            <a:r>
              <a:rPr lang="zh-CN" altLang="en-US" sz="1400" b="1" dirty="0">
                <a:latin typeface="+mn-ea"/>
                <a:ea typeface="+mn-ea"/>
              </a:rPr>
              <a:t>机器学习模型</a:t>
            </a:r>
          </a:p>
        </p:txBody>
      </p:sp>
      <p:sp>
        <p:nvSpPr>
          <p:cNvPr id="237" name="文本框 236">
            <a:extLst>
              <a:ext uri="{FF2B5EF4-FFF2-40B4-BE49-F238E27FC236}">
                <a16:creationId xmlns:a16="http://schemas.microsoft.com/office/drawing/2014/main" id="{C3BCC4DB-C73B-44AE-B40E-3C62C91F747F}"/>
              </a:ext>
            </a:extLst>
          </p:cNvPr>
          <p:cNvSpPr txBox="1"/>
          <p:nvPr/>
        </p:nvSpPr>
        <p:spPr>
          <a:xfrm>
            <a:off x="2916161" y="6386122"/>
            <a:ext cx="1256777" cy="307777"/>
          </a:xfrm>
          <a:prstGeom prst="rect">
            <a:avLst/>
          </a:prstGeom>
          <a:noFill/>
        </p:spPr>
        <p:txBody>
          <a:bodyPr wrap="square" rtlCol="0">
            <a:spAutoFit/>
          </a:bodyPr>
          <a:lstStyle/>
          <a:p>
            <a:r>
              <a:rPr lang="zh-CN" altLang="en-US" sz="1400" b="1" dirty="0">
                <a:latin typeface="+mn-ea"/>
                <a:ea typeface="+mn-ea"/>
              </a:rPr>
              <a:t>机器学习模型</a:t>
            </a:r>
          </a:p>
        </p:txBody>
      </p:sp>
      <p:sp>
        <p:nvSpPr>
          <p:cNvPr id="238" name="文本框 237">
            <a:extLst>
              <a:ext uri="{FF2B5EF4-FFF2-40B4-BE49-F238E27FC236}">
                <a16:creationId xmlns:a16="http://schemas.microsoft.com/office/drawing/2014/main" id="{56951484-A597-465B-9261-6E9DCD76A8A8}"/>
              </a:ext>
            </a:extLst>
          </p:cNvPr>
          <p:cNvSpPr txBox="1"/>
          <p:nvPr/>
        </p:nvSpPr>
        <p:spPr>
          <a:xfrm>
            <a:off x="4177298" y="1828469"/>
            <a:ext cx="1281114" cy="738664"/>
          </a:xfrm>
          <a:prstGeom prst="rect">
            <a:avLst/>
          </a:prstGeom>
          <a:noFill/>
        </p:spPr>
        <p:txBody>
          <a:bodyPr wrap="square" rtlCol="0">
            <a:spAutoFit/>
          </a:bodyPr>
          <a:lstStyle/>
          <a:p>
            <a:pPr algn="just"/>
            <a:r>
              <a:rPr lang="en-US" altLang="zh-CN" sz="1400" b="1" dirty="0">
                <a:latin typeface="+mn-ea"/>
                <a:ea typeface="+mn-ea"/>
              </a:rPr>
              <a:t>1. </a:t>
            </a:r>
            <a:r>
              <a:rPr lang="zh-CN" altLang="en-US" sz="1400" dirty="0">
                <a:latin typeface="+mn-ea"/>
                <a:ea typeface="+mn-ea"/>
              </a:rPr>
              <a:t>利用标签数据训练机器学习模型</a:t>
            </a:r>
          </a:p>
        </p:txBody>
      </p:sp>
      <p:sp>
        <p:nvSpPr>
          <p:cNvPr id="239" name="文本框 238">
            <a:extLst>
              <a:ext uri="{FF2B5EF4-FFF2-40B4-BE49-F238E27FC236}">
                <a16:creationId xmlns:a16="http://schemas.microsoft.com/office/drawing/2014/main" id="{508CB66B-F13B-413C-9887-CC61D3AC1EDD}"/>
              </a:ext>
            </a:extLst>
          </p:cNvPr>
          <p:cNvSpPr txBox="1"/>
          <p:nvPr/>
        </p:nvSpPr>
        <p:spPr>
          <a:xfrm>
            <a:off x="2125381" y="2904014"/>
            <a:ext cx="1712214" cy="523220"/>
          </a:xfrm>
          <a:prstGeom prst="rect">
            <a:avLst/>
          </a:prstGeom>
          <a:noFill/>
        </p:spPr>
        <p:txBody>
          <a:bodyPr wrap="square" rtlCol="0">
            <a:spAutoFit/>
          </a:bodyPr>
          <a:lstStyle/>
          <a:p>
            <a:pPr algn="just"/>
            <a:r>
              <a:rPr lang="en-US" altLang="zh-CN" sz="1400" b="1" dirty="0">
                <a:latin typeface="+mn-ea"/>
                <a:ea typeface="+mn-ea"/>
              </a:rPr>
              <a:t>2. </a:t>
            </a:r>
            <a:r>
              <a:rPr lang="zh-CN" altLang="en-US" sz="1400" dirty="0">
                <a:latin typeface="+mn-ea"/>
                <a:ea typeface="+mn-ea"/>
              </a:rPr>
              <a:t>利用训练好的模型预测无标签数据</a:t>
            </a:r>
          </a:p>
        </p:txBody>
      </p:sp>
      <p:sp>
        <p:nvSpPr>
          <p:cNvPr id="244" name="文本框 243">
            <a:extLst>
              <a:ext uri="{FF2B5EF4-FFF2-40B4-BE49-F238E27FC236}">
                <a16:creationId xmlns:a16="http://schemas.microsoft.com/office/drawing/2014/main" id="{17C0AF74-9C5F-4FBF-BA22-F6EAD8DDDA9E}"/>
              </a:ext>
            </a:extLst>
          </p:cNvPr>
          <p:cNvSpPr txBox="1"/>
          <p:nvPr/>
        </p:nvSpPr>
        <p:spPr>
          <a:xfrm>
            <a:off x="553559" y="5193208"/>
            <a:ext cx="2079322" cy="954107"/>
          </a:xfrm>
          <a:prstGeom prst="rect">
            <a:avLst/>
          </a:prstGeom>
          <a:noFill/>
        </p:spPr>
        <p:txBody>
          <a:bodyPr wrap="square" rtlCol="0">
            <a:spAutoFit/>
          </a:bodyPr>
          <a:lstStyle/>
          <a:p>
            <a:pPr algn="just"/>
            <a:r>
              <a:rPr lang="en-US" altLang="zh-CN" sz="1400" b="1" dirty="0">
                <a:latin typeface="+mn-ea"/>
                <a:ea typeface="+mn-ea"/>
              </a:rPr>
              <a:t>3. </a:t>
            </a:r>
            <a:r>
              <a:rPr lang="zh-CN" altLang="en-US" sz="1400" dirty="0">
                <a:latin typeface="+mn-ea"/>
                <a:ea typeface="+mn-ea"/>
              </a:rPr>
              <a:t>利用预测的无标签数据与带标签的数据组合进行数据增广，重新训练机器学习模型</a:t>
            </a:r>
          </a:p>
        </p:txBody>
      </p:sp>
      <p:graphicFrame>
        <p:nvGraphicFramePr>
          <p:cNvPr id="3" name="表格 2">
            <a:extLst>
              <a:ext uri="{FF2B5EF4-FFF2-40B4-BE49-F238E27FC236}">
                <a16:creationId xmlns:a16="http://schemas.microsoft.com/office/drawing/2014/main" id="{E5637330-E623-485D-AD48-5218FA22C3B6}"/>
              </a:ext>
            </a:extLst>
          </p:cNvPr>
          <p:cNvGraphicFramePr>
            <a:graphicFrameLocks noGrp="1"/>
          </p:cNvGraphicFramePr>
          <p:nvPr>
            <p:extLst>
              <p:ext uri="{D42A27DB-BD31-4B8C-83A1-F6EECF244321}">
                <p14:modId xmlns:p14="http://schemas.microsoft.com/office/powerpoint/2010/main" val="2909970146"/>
              </p:ext>
            </p:extLst>
          </p:nvPr>
        </p:nvGraphicFramePr>
        <p:xfrm>
          <a:off x="6258836" y="1167814"/>
          <a:ext cx="5429629" cy="2717718"/>
        </p:xfrm>
        <a:graphic>
          <a:graphicData uri="http://schemas.openxmlformats.org/drawingml/2006/table">
            <a:tbl>
              <a:tblPr firstRow="1" bandRow="1">
                <a:tableStyleId>{073A0DAA-6AF3-43AB-8588-CEC1D06C72B9}</a:tableStyleId>
              </a:tblPr>
              <a:tblGrid>
                <a:gridCol w="3764012">
                  <a:extLst>
                    <a:ext uri="{9D8B030D-6E8A-4147-A177-3AD203B41FA5}">
                      <a16:colId xmlns:a16="http://schemas.microsoft.com/office/drawing/2014/main" val="2764028336"/>
                    </a:ext>
                  </a:extLst>
                </a:gridCol>
                <a:gridCol w="1665617">
                  <a:extLst>
                    <a:ext uri="{9D8B030D-6E8A-4147-A177-3AD203B41FA5}">
                      <a16:colId xmlns:a16="http://schemas.microsoft.com/office/drawing/2014/main" val="2576118022"/>
                    </a:ext>
                  </a:extLst>
                </a:gridCol>
              </a:tblGrid>
              <a:tr h="0">
                <a:tc>
                  <a:txBody>
                    <a:bodyPr/>
                    <a:lstStyle/>
                    <a:p>
                      <a:pPr algn="ctr"/>
                      <a:r>
                        <a:rPr lang="zh-CN" altLang="en-US" sz="1400" dirty="0"/>
                        <a:t>基础模型名称（</a:t>
                      </a:r>
                      <a:r>
                        <a:rPr lang="en-US" altLang="zh-CN" sz="1400" dirty="0"/>
                        <a:t>Baseline</a:t>
                      </a:r>
                      <a:r>
                        <a:rPr lang="zh-CN" altLang="en-US" sz="1400" dirty="0"/>
                        <a:t>结果）</a:t>
                      </a:r>
                    </a:p>
                  </a:txBody>
                  <a:tcPr anchor="ctr"/>
                </a:tc>
                <a:tc>
                  <a:txBody>
                    <a:bodyPr/>
                    <a:lstStyle/>
                    <a:p>
                      <a:pPr algn="ctr"/>
                      <a:r>
                        <a:rPr lang="en-US" altLang="zh-CN" sz="1400" dirty="0"/>
                        <a:t>5</a:t>
                      </a:r>
                      <a:r>
                        <a:rPr lang="zh-CN" altLang="en-US" sz="1400" dirty="0"/>
                        <a:t>折</a:t>
                      </a:r>
                      <a:r>
                        <a:rPr lang="en-US" altLang="zh-CN" sz="1400" dirty="0"/>
                        <a:t>CV</a:t>
                      </a:r>
                      <a:r>
                        <a:rPr lang="zh-CN" altLang="en-US" sz="1400" dirty="0"/>
                        <a:t>成绩</a:t>
                      </a:r>
                      <a:r>
                        <a:rPr lang="en-US" altLang="zh-CN" sz="1400" dirty="0"/>
                        <a:t>(F1)</a:t>
                      </a:r>
                      <a:endParaRPr lang="zh-CN" altLang="en-US" sz="1400" dirty="0"/>
                    </a:p>
                  </a:txBody>
                  <a:tcPr anchor="ctr"/>
                </a:tc>
                <a:extLst>
                  <a:ext uri="{0D108BD9-81ED-4DB2-BD59-A6C34878D82A}">
                    <a16:rowId xmlns:a16="http://schemas.microsoft.com/office/drawing/2014/main" val="3637494942"/>
                  </a:ext>
                </a:extLst>
              </a:tr>
              <a:tr h="356433">
                <a:tc>
                  <a:txBody>
                    <a:bodyPr/>
                    <a:lstStyle/>
                    <a:p>
                      <a:pPr algn="ctr"/>
                      <a:r>
                        <a:rPr lang="en-US" altLang="zh-CN" sz="1200" dirty="0">
                          <a:latin typeface="+mn-ea"/>
                          <a:ea typeface="+mn-ea"/>
                        </a:rPr>
                        <a:t>LightGBM + embedding_0+ </a:t>
                      </a:r>
                      <a:r>
                        <a:rPr lang="en-US" altLang="zh-CN" sz="1200" dirty="0" err="1">
                          <a:latin typeface="+mn-ea"/>
                          <a:ea typeface="+mn-ea"/>
                        </a:rPr>
                        <a:t>lgb</a:t>
                      </a:r>
                      <a:r>
                        <a:rPr lang="zh-CN" altLang="en-US" sz="1200" dirty="0">
                          <a:latin typeface="+mn-ea"/>
                          <a:ea typeface="+mn-ea"/>
                        </a:rPr>
                        <a:t>统计特征</a:t>
                      </a:r>
                    </a:p>
                  </a:txBody>
                  <a:tcPr anchor="ctr"/>
                </a:tc>
                <a:tc>
                  <a:txBody>
                    <a:bodyPr/>
                    <a:lstStyle/>
                    <a:p>
                      <a:pPr algn="ctr"/>
                      <a:r>
                        <a:rPr lang="en-US" altLang="zh-CN" sz="1200" dirty="0">
                          <a:latin typeface="+mn-ea"/>
                          <a:ea typeface="+mn-ea"/>
                        </a:rPr>
                        <a:t>0.91530</a:t>
                      </a:r>
                      <a:endParaRPr lang="zh-CN" altLang="en-US" sz="1200" dirty="0">
                        <a:latin typeface="+mn-ea"/>
                        <a:ea typeface="+mn-ea"/>
                      </a:endParaRPr>
                    </a:p>
                  </a:txBody>
                  <a:tcPr anchor="ctr"/>
                </a:tc>
                <a:extLst>
                  <a:ext uri="{0D108BD9-81ED-4DB2-BD59-A6C34878D82A}">
                    <a16:rowId xmlns:a16="http://schemas.microsoft.com/office/drawing/2014/main" val="849869216"/>
                  </a:ext>
                </a:extLst>
              </a:tr>
              <a:tr h="3564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LightGBM + embedding_1+ </a:t>
                      </a:r>
                      <a:r>
                        <a:rPr lang="en-US" altLang="zh-CN" sz="1200" dirty="0" err="1">
                          <a:latin typeface="+mn-ea"/>
                          <a:ea typeface="+mn-ea"/>
                        </a:rPr>
                        <a:t>lgb</a:t>
                      </a:r>
                      <a:r>
                        <a:rPr lang="zh-CN" altLang="en-US" sz="1200" dirty="0">
                          <a:latin typeface="+mn-ea"/>
                          <a:ea typeface="+mn-ea"/>
                        </a:rPr>
                        <a:t>统计特征</a:t>
                      </a:r>
                    </a:p>
                  </a:txBody>
                  <a:tcPr anchor="ctr"/>
                </a:tc>
                <a:tc>
                  <a:txBody>
                    <a:bodyPr/>
                    <a:lstStyle/>
                    <a:p>
                      <a:pPr algn="ctr"/>
                      <a:r>
                        <a:rPr lang="en-US" altLang="zh-CN" sz="1200" b="0" i="0" kern="1200" dirty="0">
                          <a:solidFill>
                            <a:schemeClr val="dk1"/>
                          </a:solidFill>
                          <a:effectLst/>
                          <a:latin typeface="+mn-ea"/>
                          <a:ea typeface="+mn-ea"/>
                          <a:cs typeface="+mn-cs"/>
                        </a:rPr>
                        <a:t>0.91511</a:t>
                      </a:r>
                      <a:endParaRPr lang="zh-CN" altLang="en-US" sz="1200" dirty="0">
                        <a:latin typeface="+mn-ea"/>
                        <a:ea typeface="+mn-ea"/>
                      </a:endParaRPr>
                    </a:p>
                  </a:txBody>
                  <a:tcPr anchor="ctr"/>
                </a:tc>
                <a:extLst>
                  <a:ext uri="{0D108BD9-81ED-4DB2-BD59-A6C34878D82A}">
                    <a16:rowId xmlns:a16="http://schemas.microsoft.com/office/drawing/2014/main" val="853194687"/>
                  </a:ext>
                </a:extLst>
              </a:tr>
              <a:tr h="3564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LightGBM + embedding_2+ </a:t>
                      </a:r>
                      <a:r>
                        <a:rPr lang="en-US" altLang="zh-CN" sz="1200" dirty="0" err="1">
                          <a:latin typeface="+mn-ea"/>
                          <a:ea typeface="+mn-ea"/>
                        </a:rPr>
                        <a:t>lgb</a:t>
                      </a:r>
                      <a:r>
                        <a:rPr lang="zh-CN" altLang="en-US" sz="1200" dirty="0">
                          <a:latin typeface="+mn-ea"/>
                          <a:ea typeface="+mn-ea"/>
                        </a:rPr>
                        <a:t>统计特征</a:t>
                      </a:r>
                    </a:p>
                  </a:txBody>
                  <a:tcPr anchor="ctr"/>
                </a:tc>
                <a:tc>
                  <a:txBody>
                    <a:bodyPr/>
                    <a:lstStyle/>
                    <a:p>
                      <a:pPr algn="ctr"/>
                      <a:r>
                        <a:rPr lang="en-US" altLang="zh-CN" sz="1200" b="0" i="0" kern="1200" dirty="0">
                          <a:solidFill>
                            <a:schemeClr val="dk1"/>
                          </a:solidFill>
                          <a:effectLst/>
                          <a:latin typeface="+mn-ea"/>
                          <a:ea typeface="+mn-ea"/>
                          <a:cs typeface="+mn-cs"/>
                        </a:rPr>
                        <a:t>0.91190</a:t>
                      </a:r>
                      <a:endParaRPr lang="zh-CN" altLang="en-US" sz="1200" dirty="0">
                        <a:latin typeface="+mn-ea"/>
                        <a:ea typeface="+mn-ea"/>
                      </a:endParaRPr>
                    </a:p>
                  </a:txBody>
                  <a:tcPr anchor="ctr"/>
                </a:tc>
                <a:extLst>
                  <a:ext uri="{0D108BD9-81ED-4DB2-BD59-A6C34878D82A}">
                    <a16:rowId xmlns:a16="http://schemas.microsoft.com/office/drawing/2014/main" val="1250452528"/>
                  </a:ext>
                </a:extLst>
              </a:tr>
              <a:tr h="3564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XGBoost + embedding_0+ XGB</a:t>
                      </a:r>
                      <a:r>
                        <a:rPr lang="zh-CN" altLang="en-US" sz="1200" dirty="0">
                          <a:latin typeface="+mn-ea"/>
                          <a:ea typeface="+mn-ea"/>
                        </a:rPr>
                        <a:t>统计特征</a:t>
                      </a:r>
                    </a:p>
                  </a:txBody>
                  <a:tcPr anchor="ctr"/>
                </a:tc>
                <a:tc>
                  <a:txBody>
                    <a:bodyPr/>
                    <a:lstStyle/>
                    <a:p>
                      <a:pPr algn="ctr"/>
                      <a:r>
                        <a:rPr lang="en-US" altLang="zh-CN" sz="1200" b="0" i="0" kern="1200" dirty="0">
                          <a:solidFill>
                            <a:schemeClr val="dk1"/>
                          </a:solidFill>
                          <a:effectLst/>
                          <a:latin typeface="+mn-ea"/>
                          <a:ea typeface="+mn-ea"/>
                          <a:cs typeface="+mn-cs"/>
                        </a:rPr>
                        <a:t>0.91694</a:t>
                      </a:r>
                      <a:endParaRPr lang="zh-CN" altLang="en-US" sz="1200" dirty="0">
                        <a:latin typeface="+mn-ea"/>
                        <a:ea typeface="+mn-ea"/>
                      </a:endParaRPr>
                    </a:p>
                  </a:txBody>
                  <a:tcPr anchor="ctr"/>
                </a:tc>
                <a:extLst>
                  <a:ext uri="{0D108BD9-81ED-4DB2-BD59-A6C34878D82A}">
                    <a16:rowId xmlns:a16="http://schemas.microsoft.com/office/drawing/2014/main" val="4256977840"/>
                  </a:ext>
                </a:extLst>
              </a:tr>
              <a:tr h="3564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XGBoost + embedding_1+ XGB</a:t>
                      </a:r>
                      <a:r>
                        <a:rPr lang="zh-CN" altLang="en-US" sz="1200" dirty="0">
                          <a:latin typeface="+mn-ea"/>
                          <a:ea typeface="+mn-ea"/>
                        </a:rPr>
                        <a:t>统计特征</a:t>
                      </a:r>
                    </a:p>
                  </a:txBody>
                  <a:tcPr anchor="ctr"/>
                </a:tc>
                <a:tc>
                  <a:txBody>
                    <a:bodyPr/>
                    <a:lstStyle/>
                    <a:p>
                      <a:pPr algn="ctr"/>
                      <a:r>
                        <a:rPr lang="en-US" altLang="zh-CN" sz="1200" b="0" i="0" kern="1200" dirty="0">
                          <a:solidFill>
                            <a:schemeClr val="dk1"/>
                          </a:solidFill>
                          <a:effectLst/>
                          <a:latin typeface="+mn-ea"/>
                          <a:ea typeface="+mn-ea"/>
                          <a:cs typeface="+mn-cs"/>
                        </a:rPr>
                        <a:t>0.91351</a:t>
                      </a:r>
                      <a:endParaRPr lang="zh-CN" altLang="en-US" sz="1200" dirty="0">
                        <a:latin typeface="+mn-ea"/>
                        <a:ea typeface="+mn-ea"/>
                      </a:endParaRPr>
                    </a:p>
                  </a:txBody>
                  <a:tcPr anchor="ctr"/>
                </a:tc>
                <a:extLst>
                  <a:ext uri="{0D108BD9-81ED-4DB2-BD59-A6C34878D82A}">
                    <a16:rowId xmlns:a16="http://schemas.microsoft.com/office/drawing/2014/main" val="4276336274"/>
                  </a:ext>
                </a:extLst>
              </a:tr>
              <a:tr h="3564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XGBoost + embedding_2+ XGB</a:t>
                      </a:r>
                      <a:r>
                        <a:rPr lang="zh-CN" altLang="en-US" sz="1200" dirty="0">
                          <a:latin typeface="+mn-ea"/>
                          <a:ea typeface="+mn-ea"/>
                        </a:rPr>
                        <a:t>统计特征</a:t>
                      </a:r>
                    </a:p>
                  </a:txBody>
                  <a:tcPr anchor="ctr"/>
                </a:tc>
                <a:tc>
                  <a:txBody>
                    <a:bodyPr/>
                    <a:lstStyle/>
                    <a:p>
                      <a:pPr algn="ctr"/>
                      <a:r>
                        <a:rPr lang="en-US" altLang="zh-CN" sz="1200" b="0" i="0" kern="1200" dirty="0">
                          <a:solidFill>
                            <a:schemeClr val="dk1"/>
                          </a:solidFill>
                          <a:effectLst/>
                          <a:latin typeface="+mn-ea"/>
                          <a:ea typeface="+mn-ea"/>
                          <a:cs typeface="+mn-cs"/>
                        </a:rPr>
                        <a:t>0.91703</a:t>
                      </a:r>
                      <a:endParaRPr lang="zh-CN" altLang="en-US" sz="1200" dirty="0">
                        <a:latin typeface="+mn-ea"/>
                        <a:ea typeface="+mn-ea"/>
                      </a:endParaRPr>
                    </a:p>
                  </a:txBody>
                  <a:tcPr anchor="ctr"/>
                </a:tc>
                <a:extLst>
                  <a:ext uri="{0D108BD9-81ED-4DB2-BD59-A6C34878D82A}">
                    <a16:rowId xmlns:a16="http://schemas.microsoft.com/office/drawing/2014/main" val="2498091021"/>
                  </a:ext>
                </a:extLst>
              </a:tr>
              <a:tr h="0">
                <a:tc>
                  <a:txBody>
                    <a:bodyPr/>
                    <a:lstStyle/>
                    <a:p>
                      <a:pPr algn="ctr"/>
                      <a:r>
                        <a:rPr lang="en-US" altLang="zh-CN" sz="1200" b="1" dirty="0">
                          <a:latin typeface="+mn-ea"/>
                          <a:ea typeface="+mn-ea"/>
                        </a:rPr>
                        <a:t>LightGBM</a:t>
                      </a:r>
                      <a:r>
                        <a:rPr lang="zh-CN" altLang="en-US" sz="1200" b="1" dirty="0">
                          <a:latin typeface="+mn-ea"/>
                          <a:ea typeface="+mn-ea"/>
                        </a:rPr>
                        <a:t> </a:t>
                      </a:r>
                      <a:r>
                        <a:rPr lang="en-US" altLang="zh-CN" sz="1200" b="1" dirty="0">
                          <a:latin typeface="+mn-ea"/>
                          <a:ea typeface="+mn-ea"/>
                        </a:rPr>
                        <a:t>Stacking</a:t>
                      </a:r>
                      <a:endParaRPr lang="zh-CN" altLang="en-US" sz="1200" b="1" dirty="0">
                        <a:latin typeface="+mn-ea"/>
                        <a:ea typeface="+mn-ea"/>
                      </a:endParaRPr>
                    </a:p>
                  </a:txBody>
                  <a:tcPr anchor="ctr"/>
                </a:tc>
                <a:tc>
                  <a:txBody>
                    <a:bodyPr/>
                    <a:lstStyle/>
                    <a:p>
                      <a:pPr algn="ctr"/>
                      <a:r>
                        <a:rPr lang="en-US" altLang="zh-CN" sz="1200" b="1" dirty="0">
                          <a:latin typeface="+mn-ea"/>
                          <a:ea typeface="+mn-ea"/>
                        </a:rPr>
                        <a:t>0.91713(</a:t>
                      </a:r>
                      <a:r>
                        <a:rPr lang="zh-CN" altLang="en-US" sz="1200" b="1" dirty="0">
                          <a:solidFill>
                            <a:srgbClr val="C00000"/>
                          </a:solidFill>
                          <a:latin typeface="+mn-ea"/>
                          <a:ea typeface="+mn-ea"/>
                        </a:rPr>
                        <a:t>线上</a:t>
                      </a:r>
                      <a:r>
                        <a:rPr lang="en-US" altLang="zh-CN" sz="1200" b="1" dirty="0">
                          <a:solidFill>
                            <a:srgbClr val="C00000"/>
                          </a:solidFill>
                          <a:latin typeface="+mn-ea"/>
                          <a:ea typeface="+mn-ea"/>
                        </a:rPr>
                        <a:t>0.8900</a:t>
                      </a:r>
                      <a:r>
                        <a:rPr lang="en-US" altLang="zh-CN" sz="1200" b="1" dirty="0">
                          <a:latin typeface="+mn-ea"/>
                          <a:ea typeface="+mn-ea"/>
                        </a:rPr>
                        <a:t>)</a:t>
                      </a:r>
                      <a:endParaRPr lang="zh-CN" altLang="en-US" sz="1200" b="1" dirty="0">
                        <a:latin typeface="+mn-ea"/>
                        <a:ea typeface="+mn-ea"/>
                      </a:endParaRPr>
                    </a:p>
                  </a:txBody>
                  <a:tcPr anchor="ctr"/>
                </a:tc>
                <a:extLst>
                  <a:ext uri="{0D108BD9-81ED-4DB2-BD59-A6C34878D82A}">
                    <a16:rowId xmlns:a16="http://schemas.microsoft.com/office/drawing/2014/main" val="3018735775"/>
                  </a:ext>
                </a:extLst>
              </a:tr>
            </a:tbl>
          </a:graphicData>
        </a:graphic>
      </p:graphicFrame>
      <p:graphicFrame>
        <p:nvGraphicFramePr>
          <p:cNvPr id="160" name="表格 159">
            <a:extLst>
              <a:ext uri="{FF2B5EF4-FFF2-40B4-BE49-F238E27FC236}">
                <a16:creationId xmlns:a16="http://schemas.microsoft.com/office/drawing/2014/main" id="{65471A27-B4F8-475C-9EE6-51D13957D3E9}"/>
              </a:ext>
            </a:extLst>
          </p:cNvPr>
          <p:cNvGraphicFramePr>
            <a:graphicFrameLocks noGrp="1"/>
          </p:cNvGraphicFramePr>
          <p:nvPr>
            <p:extLst>
              <p:ext uri="{D42A27DB-BD31-4B8C-83A1-F6EECF244321}">
                <p14:modId xmlns:p14="http://schemas.microsoft.com/office/powerpoint/2010/main" val="1244043842"/>
              </p:ext>
            </p:extLst>
          </p:nvPr>
        </p:nvGraphicFramePr>
        <p:xfrm>
          <a:off x="6279478" y="4038852"/>
          <a:ext cx="5439467" cy="2717718"/>
        </p:xfrm>
        <a:graphic>
          <a:graphicData uri="http://schemas.openxmlformats.org/drawingml/2006/table">
            <a:tbl>
              <a:tblPr firstRow="1" bandRow="1">
                <a:tableStyleId>{073A0DAA-6AF3-43AB-8588-CEC1D06C72B9}</a:tableStyleId>
              </a:tblPr>
              <a:tblGrid>
                <a:gridCol w="3585479">
                  <a:extLst>
                    <a:ext uri="{9D8B030D-6E8A-4147-A177-3AD203B41FA5}">
                      <a16:colId xmlns:a16="http://schemas.microsoft.com/office/drawing/2014/main" val="2764028336"/>
                    </a:ext>
                  </a:extLst>
                </a:gridCol>
                <a:gridCol w="1853988">
                  <a:extLst>
                    <a:ext uri="{9D8B030D-6E8A-4147-A177-3AD203B41FA5}">
                      <a16:colId xmlns:a16="http://schemas.microsoft.com/office/drawing/2014/main" val="2576118022"/>
                    </a:ext>
                  </a:extLst>
                </a:gridCol>
              </a:tblGrid>
              <a:tr h="0">
                <a:tc>
                  <a:txBody>
                    <a:bodyPr/>
                    <a:lstStyle/>
                    <a:p>
                      <a:pPr algn="ctr"/>
                      <a:r>
                        <a:rPr lang="zh-CN" altLang="en-US" sz="1400" dirty="0"/>
                        <a:t>基础模型名称（半监督学习增强）</a:t>
                      </a:r>
                    </a:p>
                  </a:txBody>
                  <a:tcPr anchor="ctr"/>
                </a:tc>
                <a:tc>
                  <a:txBody>
                    <a:bodyPr/>
                    <a:lstStyle/>
                    <a:p>
                      <a:pPr algn="ctr"/>
                      <a:r>
                        <a:rPr lang="en-US" altLang="zh-CN" sz="1400" dirty="0"/>
                        <a:t>5</a:t>
                      </a:r>
                      <a:r>
                        <a:rPr lang="zh-CN" altLang="en-US" sz="1400" dirty="0"/>
                        <a:t>折</a:t>
                      </a:r>
                      <a:r>
                        <a:rPr lang="en-US" altLang="zh-CN" sz="1400" dirty="0"/>
                        <a:t>CV</a:t>
                      </a:r>
                      <a:r>
                        <a:rPr lang="zh-CN" altLang="en-US" sz="1400" dirty="0"/>
                        <a:t>成绩</a:t>
                      </a:r>
                      <a:r>
                        <a:rPr lang="en-US" altLang="zh-CN" sz="1400" dirty="0"/>
                        <a:t>(F1)</a:t>
                      </a:r>
                      <a:endParaRPr lang="zh-CN" altLang="en-US" sz="1400" dirty="0"/>
                    </a:p>
                  </a:txBody>
                  <a:tcPr anchor="ctr"/>
                </a:tc>
                <a:extLst>
                  <a:ext uri="{0D108BD9-81ED-4DB2-BD59-A6C34878D82A}">
                    <a16:rowId xmlns:a16="http://schemas.microsoft.com/office/drawing/2014/main" val="3637494942"/>
                  </a:ext>
                </a:extLst>
              </a:tr>
              <a:tr h="356433">
                <a:tc>
                  <a:txBody>
                    <a:bodyPr/>
                    <a:lstStyle/>
                    <a:p>
                      <a:pPr algn="ctr"/>
                      <a:r>
                        <a:rPr lang="en-US" altLang="zh-CN" sz="1200" dirty="0">
                          <a:latin typeface="+mn-ea"/>
                          <a:ea typeface="+mn-ea"/>
                        </a:rPr>
                        <a:t>LightGBM + embedding_0+ </a:t>
                      </a:r>
                      <a:r>
                        <a:rPr lang="en-US" altLang="zh-CN" sz="1200" dirty="0" err="1">
                          <a:latin typeface="+mn-ea"/>
                          <a:ea typeface="+mn-ea"/>
                        </a:rPr>
                        <a:t>lgb</a:t>
                      </a:r>
                      <a:r>
                        <a:rPr lang="zh-CN" altLang="en-US" sz="1200" dirty="0">
                          <a:latin typeface="+mn-ea"/>
                          <a:ea typeface="+mn-ea"/>
                        </a:rPr>
                        <a:t>统计特征</a:t>
                      </a:r>
                    </a:p>
                  </a:txBody>
                  <a:tcPr anchor="ctr"/>
                </a:tc>
                <a:tc>
                  <a:txBody>
                    <a:bodyPr/>
                    <a:lstStyle/>
                    <a:p>
                      <a:pPr marL="0" algn="ctr" defTabSz="685800" rtl="0" eaLnBrk="1" latinLnBrk="0" hangingPunct="1"/>
                      <a:r>
                        <a:rPr lang="en-US" altLang="zh-CN" sz="1200" kern="1200" dirty="0">
                          <a:solidFill>
                            <a:schemeClr val="dk1"/>
                          </a:solidFill>
                          <a:latin typeface="+mn-ea"/>
                          <a:ea typeface="+mn-ea"/>
                          <a:cs typeface="+mn-cs"/>
                        </a:rPr>
                        <a:t>0.92332</a:t>
                      </a:r>
                      <a:endParaRPr lang="zh-CN" altLang="en-US" sz="1200" kern="1200" dirty="0">
                        <a:solidFill>
                          <a:schemeClr val="dk1"/>
                        </a:solidFill>
                        <a:latin typeface="+mn-ea"/>
                        <a:ea typeface="+mn-ea"/>
                        <a:cs typeface="+mn-cs"/>
                      </a:endParaRPr>
                    </a:p>
                  </a:txBody>
                  <a:tcPr anchor="ctr"/>
                </a:tc>
                <a:extLst>
                  <a:ext uri="{0D108BD9-81ED-4DB2-BD59-A6C34878D82A}">
                    <a16:rowId xmlns:a16="http://schemas.microsoft.com/office/drawing/2014/main" val="849869216"/>
                  </a:ext>
                </a:extLst>
              </a:tr>
              <a:tr h="3564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LightGBM + embedding_1+ </a:t>
                      </a:r>
                      <a:r>
                        <a:rPr lang="en-US" altLang="zh-CN" sz="1200" dirty="0" err="1">
                          <a:latin typeface="+mn-ea"/>
                          <a:ea typeface="+mn-ea"/>
                        </a:rPr>
                        <a:t>lgb</a:t>
                      </a:r>
                      <a:r>
                        <a:rPr lang="zh-CN" altLang="en-US" sz="1200" dirty="0">
                          <a:latin typeface="+mn-ea"/>
                          <a:ea typeface="+mn-ea"/>
                        </a:rPr>
                        <a:t>统计特征</a:t>
                      </a:r>
                    </a:p>
                  </a:txBody>
                  <a:tcPr anchor="ctr"/>
                </a:tc>
                <a:tc>
                  <a:txBody>
                    <a:bodyPr/>
                    <a:lstStyle/>
                    <a:p>
                      <a:pPr marL="0" algn="ctr" defTabSz="685800" rtl="0" eaLnBrk="1" latinLnBrk="0" hangingPunct="1"/>
                      <a:r>
                        <a:rPr lang="en-US" altLang="zh-CN" sz="1200" kern="1200" dirty="0">
                          <a:solidFill>
                            <a:schemeClr val="dk1"/>
                          </a:solidFill>
                          <a:latin typeface="+mn-ea"/>
                          <a:ea typeface="+mn-ea"/>
                          <a:cs typeface="+mn-cs"/>
                        </a:rPr>
                        <a:t>0.92387</a:t>
                      </a:r>
                      <a:endParaRPr lang="zh-CN" altLang="en-US" sz="1200" kern="1200" dirty="0">
                        <a:solidFill>
                          <a:schemeClr val="dk1"/>
                        </a:solidFill>
                        <a:latin typeface="+mn-ea"/>
                        <a:ea typeface="+mn-ea"/>
                        <a:cs typeface="+mn-cs"/>
                      </a:endParaRPr>
                    </a:p>
                  </a:txBody>
                  <a:tcPr anchor="ctr"/>
                </a:tc>
                <a:extLst>
                  <a:ext uri="{0D108BD9-81ED-4DB2-BD59-A6C34878D82A}">
                    <a16:rowId xmlns:a16="http://schemas.microsoft.com/office/drawing/2014/main" val="853194687"/>
                  </a:ext>
                </a:extLst>
              </a:tr>
              <a:tr h="3564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LightGBM + embedding_2+ </a:t>
                      </a:r>
                      <a:r>
                        <a:rPr lang="en-US" altLang="zh-CN" sz="1200" dirty="0" err="1">
                          <a:latin typeface="+mn-ea"/>
                          <a:ea typeface="+mn-ea"/>
                        </a:rPr>
                        <a:t>lgb</a:t>
                      </a:r>
                      <a:r>
                        <a:rPr lang="zh-CN" altLang="en-US" sz="1200" dirty="0">
                          <a:latin typeface="+mn-ea"/>
                          <a:ea typeface="+mn-ea"/>
                        </a:rPr>
                        <a:t>统计特征</a:t>
                      </a:r>
                    </a:p>
                  </a:txBody>
                  <a:tcPr anchor="ctr"/>
                </a:tc>
                <a:tc>
                  <a:txBody>
                    <a:bodyPr/>
                    <a:lstStyle/>
                    <a:p>
                      <a:pPr marL="0" algn="ctr" defTabSz="685800" rtl="0" eaLnBrk="1" latinLnBrk="0" hangingPunct="1"/>
                      <a:r>
                        <a:rPr lang="en-US" altLang="zh-CN" sz="1200" kern="1200" dirty="0">
                          <a:solidFill>
                            <a:schemeClr val="dk1"/>
                          </a:solidFill>
                          <a:latin typeface="+mn-ea"/>
                          <a:ea typeface="+mn-ea"/>
                          <a:cs typeface="+mn-cs"/>
                        </a:rPr>
                        <a:t>0.92449</a:t>
                      </a:r>
                      <a:endParaRPr lang="zh-CN" altLang="en-US" sz="1200" kern="1200" dirty="0">
                        <a:solidFill>
                          <a:schemeClr val="dk1"/>
                        </a:solidFill>
                        <a:latin typeface="+mn-ea"/>
                        <a:ea typeface="+mn-ea"/>
                        <a:cs typeface="+mn-cs"/>
                      </a:endParaRPr>
                    </a:p>
                  </a:txBody>
                  <a:tcPr anchor="ctr"/>
                </a:tc>
                <a:extLst>
                  <a:ext uri="{0D108BD9-81ED-4DB2-BD59-A6C34878D82A}">
                    <a16:rowId xmlns:a16="http://schemas.microsoft.com/office/drawing/2014/main" val="1250452528"/>
                  </a:ext>
                </a:extLst>
              </a:tr>
              <a:tr h="3564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XGBoost + embedding_0+ XGB</a:t>
                      </a:r>
                      <a:r>
                        <a:rPr lang="zh-CN" altLang="en-US" sz="1200" dirty="0">
                          <a:latin typeface="+mn-ea"/>
                          <a:ea typeface="+mn-ea"/>
                        </a:rPr>
                        <a:t>统计特征</a:t>
                      </a:r>
                    </a:p>
                  </a:txBody>
                  <a:tcPr anchor="ctr"/>
                </a:tc>
                <a:tc>
                  <a:txBody>
                    <a:bodyPr/>
                    <a:lstStyle/>
                    <a:p>
                      <a:pPr marL="0" algn="ctr" defTabSz="685800" rtl="0" eaLnBrk="1" latinLnBrk="0" hangingPunct="1"/>
                      <a:r>
                        <a:rPr lang="en-US" altLang="zh-CN" sz="1200" kern="1200" dirty="0">
                          <a:solidFill>
                            <a:schemeClr val="dk1"/>
                          </a:solidFill>
                          <a:latin typeface="+mn-ea"/>
                          <a:ea typeface="+mn-ea"/>
                          <a:cs typeface="+mn-cs"/>
                        </a:rPr>
                        <a:t>0.92790</a:t>
                      </a:r>
                      <a:endParaRPr lang="zh-CN" altLang="en-US" sz="1200" kern="1200" dirty="0">
                        <a:solidFill>
                          <a:schemeClr val="dk1"/>
                        </a:solidFill>
                        <a:latin typeface="+mn-ea"/>
                        <a:ea typeface="+mn-ea"/>
                        <a:cs typeface="+mn-cs"/>
                      </a:endParaRPr>
                    </a:p>
                  </a:txBody>
                  <a:tcPr anchor="ctr"/>
                </a:tc>
                <a:extLst>
                  <a:ext uri="{0D108BD9-81ED-4DB2-BD59-A6C34878D82A}">
                    <a16:rowId xmlns:a16="http://schemas.microsoft.com/office/drawing/2014/main" val="4256977840"/>
                  </a:ext>
                </a:extLst>
              </a:tr>
              <a:tr h="3564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XGBoost + embedding_1+ XGB</a:t>
                      </a:r>
                      <a:r>
                        <a:rPr lang="zh-CN" altLang="en-US" sz="1200" dirty="0">
                          <a:latin typeface="+mn-ea"/>
                          <a:ea typeface="+mn-ea"/>
                        </a:rPr>
                        <a:t>统计特征</a:t>
                      </a:r>
                    </a:p>
                  </a:txBody>
                  <a:tcPr anchor="ctr"/>
                </a:tc>
                <a:tc>
                  <a:txBody>
                    <a:bodyPr/>
                    <a:lstStyle/>
                    <a:p>
                      <a:pPr marL="0" algn="ctr" defTabSz="685800" rtl="0" eaLnBrk="1" latinLnBrk="0" hangingPunct="1"/>
                      <a:r>
                        <a:rPr lang="en-US" altLang="zh-CN" sz="1200" kern="1200" dirty="0">
                          <a:solidFill>
                            <a:schemeClr val="dk1"/>
                          </a:solidFill>
                          <a:latin typeface="+mn-ea"/>
                          <a:ea typeface="+mn-ea"/>
                          <a:cs typeface="+mn-cs"/>
                        </a:rPr>
                        <a:t>0.93002</a:t>
                      </a:r>
                      <a:endParaRPr lang="zh-CN" altLang="en-US" sz="1200" kern="1200" dirty="0">
                        <a:solidFill>
                          <a:schemeClr val="dk1"/>
                        </a:solidFill>
                        <a:latin typeface="+mn-ea"/>
                        <a:ea typeface="+mn-ea"/>
                        <a:cs typeface="+mn-cs"/>
                      </a:endParaRPr>
                    </a:p>
                  </a:txBody>
                  <a:tcPr anchor="ctr"/>
                </a:tc>
                <a:extLst>
                  <a:ext uri="{0D108BD9-81ED-4DB2-BD59-A6C34878D82A}">
                    <a16:rowId xmlns:a16="http://schemas.microsoft.com/office/drawing/2014/main" val="4276336274"/>
                  </a:ext>
                </a:extLst>
              </a:tr>
              <a:tr h="3564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latin typeface="+mn-ea"/>
                          <a:ea typeface="+mn-ea"/>
                        </a:rPr>
                        <a:t>XGBoost + embedding_2+ XGB</a:t>
                      </a:r>
                      <a:r>
                        <a:rPr lang="zh-CN" altLang="en-US" sz="1200" dirty="0">
                          <a:latin typeface="+mn-ea"/>
                          <a:ea typeface="+mn-ea"/>
                        </a:rPr>
                        <a:t>统计特征</a:t>
                      </a:r>
                    </a:p>
                  </a:txBody>
                  <a:tcPr anchor="ctr"/>
                </a:tc>
                <a:tc>
                  <a:txBody>
                    <a:bodyPr/>
                    <a:lstStyle/>
                    <a:p>
                      <a:pPr marL="0" algn="ctr" defTabSz="685800" rtl="0" eaLnBrk="1" latinLnBrk="0" hangingPunct="1"/>
                      <a:r>
                        <a:rPr lang="en-US" altLang="zh-CN" sz="1200" kern="1200" dirty="0">
                          <a:solidFill>
                            <a:schemeClr val="dk1"/>
                          </a:solidFill>
                          <a:latin typeface="+mn-ea"/>
                          <a:ea typeface="+mn-ea"/>
                          <a:cs typeface="+mn-cs"/>
                        </a:rPr>
                        <a:t>0.93024</a:t>
                      </a:r>
                      <a:endParaRPr lang="zh-CN" altLang="en-US" sz="1200" kern="1200" dirty="0">
                        <a:solidFill>
                          <a:schemeClr val="dk1"/>
                        </a:solidFill>
                        <a:latin typeface="+mn-ea"/>
                        <a:ea typeface="+mn-ea"/>
                        <a:cs typeface="+mn-cs"/>
                      </a:endParaRPr>
                    </a:p>
                  </a:txBody>
                  <a:tcPr anchor="ctr"/>
                </a:tc>
                <a:extLst>
                  <a:ext uri="{0D108BD9-81ED-4DB2-BD59-A6C34878D82A}">
                    <a16:rowId xmlns:a16="http://schemas.microsoft.com/office/drawing/2014/main" val="2498091021"/>
                  </a:ext>
                </a:extLst>
              </a:tr>
              <a:tr h="0">
                <a:tc>
                  <a:txBody>
                    <a:bodyPr/>
                    <a:lstStyle/>
                    <a:p>
                      <a:pPr algn="ctr"/>
                      <a:r>
                        <a:rPr lang="en-US" altLang="zh-CN" sz="1200" b="1" dirty="0">
                          <a:latin typeface="+mn-ea"/>
                          <a:ea typeface="+mn-ea"/>
                        </a:rPr>
                        <a:t>LightGBM</a:t>
                      </a:r>
                      <a:r>
                        <a:rPr lang="zh-CN" altLang="en-US" sz="1200" b="1" dirty="0">
                          <a:latin typeface="+mn-ea"/>
                          <a:ea typeface="+mn-ea"/>
                        </a:rPr>
                        <a:t> </a:t>
                      </a:r>
                      <a:r>
                        <a:rPr lang="en-US" altLang="zh-CN" sz="1200" b="1" dirty="0">
                          <a:latin typeface="+mn-ea"/>
                          <a:ea typeface="+mn-ea"/>
                        </a:rPr>
                        <a:t>Stacking</a:t>
                      </a:r>
                      <a:endParaRPr lang="zh-CN" altLang="en-US" sz="1200" b="1" dirty="0">
                        <a:latin typeface="+mn-ea"/>
                        <a:ea typeface="+mn-ea"/>
                      </a:endParaRPr>
                    </a:p>
                  </a:txBody>
                  <a:tcPr anchor="ctr"/>
                </a:tc>
                <a:tc>
                  <a:txBody>
                    <a:bodyPr/>
                    <a:lstStyle/>
                    <a:p>
                      <a:pPr marL="0" algn="ctr" defTabSz="685800" rtl="0" eaLnBrk="1" latinLnBrk="0" hangingPunct="1"/>
                      <a:r>
                        <a:rPr lang="en-US" altLang="zh-CN" sz="1200" b="1" kern="1200" dirty="0">
                          <a:solidFill>
                            <a:schemeClr val="dk1"/>
                          </a:solidFill>
                          <a:latin typeface="+mn-ea"/>
                          <a:ea typeface="+mn-ea"/>
                          <a:cs typeface="+mn-cs"/>
                        </a:rPr>
                        <a:t>0.93088(</a:t>
                      </a:r>
                      <a:r>
                        <a:rPr lang="zh-CN" altLang="en-US" sz="1200" b="1" kern="1200" dirty="0">
                          <a:solidFill>
                            <a:srgbClr val="C00000"/>
                          </a:solidFill>
                          <a:latin typeface="+mn-ea"/>
                          <a:ea typeface="+mn-ea"/>
                          <a:cs typeface="+mn-cs"/>
                        </a:rPr>
                        <a:t>线上</a:t>
                      </a:r>
                      <a:r>
                        <a:rPr lang="en-US" altLang="zh-CN" sz="1200" b="1" kern="1200" dirty="0">
                          <a:solidFill>
                            <a:srgbClr val="C00000"/>
                          </a:solidFill>
                          <a:latin typeface="+mn-ea"/>
                          <a:ea typeface="+mn-ea"/>
                          <a:cs typeface="+mn-cs"/>
                        </a:rPr>
                        <a:t>0.8995</a:t>
                      </a:r>
                      <a:r>
                        <a:rPr lang="en-US" altLang="zh-CN" sz="1200" b="1" kern="1200" dirty="0">
                          <a:solidFill>
                            <a:schemeClr val="dk1"/>
                          </a:solidFill>
                          <a:latin typeface="+mn-ea"/>
                          <a:ea typeface="+mn-ea"/>
                          <a:cs typeface="+mn-cs"/>
                        </a:rPr>
                        <a:t>)</a:t>
                      </a:r>
                      <a:endParaRPr lang="zh-CN" altLang="en-US" sz="1200" b="1" kern="1200" dirty="0">
                        <a:solidFill>
                          <a:schemeClr val="dk1"/>
                        </a:solidFill>
                        <a:latin typeface="+mn-ea"/>
                        <a:ea typeface="+mn-ea"/>
                        <a:cs typeface="+mn-cs"/>
                      </a:endParaRPr>
                    </a:p>
                  </a:txBody>
                  <a:tcPr anchor="ctr"/>
                </a:tc>
                <a:extLst>
                  <a:ext uri="{0D108BD9-81ED-4DB2-BD59-A6C34878D82A}">
                    <a16:rowId xmlns:a16="http://schemas.microsoft.com/office/drawing/2014/main" val="3018735775"/>
                  </a:ext>
                </a:extLst>
              </a:tr>
            </a:tbl>
          </a:graphicData>
        </a:graphic>
      </p:graphicFrame>
      <p:sp>
        <p:nvSpPr>
          <p:cNvPr id="161" name="等腰三角形 160">
            <a:extLst>
              <a:ext uri="{FF2B5EF4-FFF2-40B4-BE49-F238E27FC236}">
                <a16:creationId xmlns:a16="http://schemas.microsoft.com/office/drawing/2014/main" id="{1E659972-A5B8-4328-9D57-B8921C5F3356}"/>
              </a:ext>
            </a:extLst>
          </p:cNvPr>
          <p:cNvSpPr/>
          <p:nvPr/>
        </p:nvSpPr>
        <p:spPr>
          <a:xfrm rot="5400000">
            <a:off x="3273197" y="3764325"/>
            <a:ext cx="5128259" cy="433662"/>
          </a:xfrm>
          <a:prstGeom prst="triangl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C17864F2-E4D7-41D6-B734-6A8A8F509762}"/>
              </a:ext>
            </a:extLst>
          </p:cNvPr>
          <p:cNvSpPr/>
          <p:nvPr/>
        </p:nvSpPr>
        <p:spPr>
          <a:xfrm>
            <a:off x="407988" y="1268413"/>
            <a:ext cx="5050424" cy="54254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灯片编号占位符 10">
            <a:extLst>
              <a:ext uri="{FF2B5EF4-FFF2-40B4-BE49-F238E27FC236}">
                <a16:creationId xmlns:a16="http://schemas.microsoft.com/office/drawing/2014/main" id="{96AD3F01-113D-4864-9697-632955610FFD}"/>
              </a:ext>
            </a:extLst>
          </p:cNvPr>
          <p:cNvSpPr>
            <a:spLocks noGrp="1"/>
          </p:cNvSpPr>
          <p:nvPr>
            <p:ph type="sldNum" sz="quarter" idx="10"/>
          </p:nvPr>
        </p:nvSpPr>
        <p:spPr/>
        <p:txBody>
          <a:bodyPr/>
          <a:lstStyle/>
          <a:p>
            <a:pPr>
              <a:defRPr/>
            </a:pPr>
            <a:fld id="{448D2F9F-663C-42D7-B659-B78D1D99B89B}" type="slidenum">
              <a:rPr lang="en-US" altLang="zh-CN" smtClean="0"/>
              <a:t>43</a:t>
            </a:fld>
            <a:endParaRPr lang="en-US" altLang="zh-CN" dirty="0"/>
          </a:p>
        </p:txBody>
      </p:sp>
    </p:spTree>
    <p:extLst>
      <p:ext uri="{BB962C8B-B14F-4D97-AF65-F5344CB8AC3E}">
        <p14:creationId xmlns:p14="http://schemas.microsoft.com/office/powerpoint/2010/main" val="238044457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目录</a:t>
            </a:r>
          </a:p>
        </p:txBody>
      </p:sp>
      <p:sp>
        <p:nvSpPr>
          <p:cNvPr id="16" name="矩形 15">
            <a:extLst>
              <a:ext uri="{FF2B5EF4-FFF2-40B4-BE49-F238E27FC236}">
                <a16:creationId xmlns:a16="http://schemas.microsoft.com/office/drawing/2014/main" id="{AF22DD2A-7022-4916-A85C-1444A90683DE}"/>
              </a:ext>
            </a:extLst>
          </p:cNvPr>
          <p:cNvSpPr/>
          <p:nvPr/>
        </p:nvSpPr>
        <p:spPr>
          <a:xfrm>
            <a:off x="4007285" y="1488902"/>
            <a:ext cx="5317189"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背景与赛题分析</a:t>
            </a:r>
            <a:endParaRPr lang="zh-CN" altLang="en-US" sz="2000" dirty="0">
              <a:solidFill>
                <a:schemeClr val="tx1"/>
              </a:solidFill>
              <a:latin typeface="+mn-ea"/>
            </a:endParaRPr>
          </a:p>
        </p:txBody>
      </p:sp>
      <p:sp>
        <p:nvSpPr>
          <p:cNvPr id="17" name="矩形 16">
            <a:extLst>
              <a:ext uri="{FF2B5EF4-FFF2-40B4-BE49-F238E27FC236}">
                <a16:creationId xmlns:a16="http://schemas.microsoft.com/office/drawing/2014/main" id="{89C04E93-C576-4F40-9301-0998A2947D65}"/>
              </a:ext>
            </a:extLst>
          </p:cNvPr>
          <p:cNvSpPr/>
          <p:nvPr/>
        </p:nvSpPr>
        <p:spPr>
          <a:xfrm>
            <a:off x="4007285" y="2340139"/>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基础统计分析与可视化研究</a:t>
            </a:r>
            <a:endParaRPr lang="zh-CN" altLang="en-US" sz="2000" dirty="0">
              <a:solidFill>
                <a:schemeClr val="tx1"/>
              </a:solidFill>
              <a:latin typeface="+mn-ea"/>
            </a:endParaRPr>
          </a:p>
        </p:txBody>
      </p:sp>
      <p:sp>
        <p:nvSpPr>
          <p:cNvPr id="18" name="矩形 17">
            <a:extLst>
              <a:ext uri="{FF2B5EF4-FFF2-40B4-BE49-F238E27FC236}">
                <a16:creationId xmlns:a16="http://schemas.microsoft.com/office/drawing/2014/main" id="{A9CAB3C7-8DD1-47B0-9BAE-A57559A98701}"/>
              </a:ext>
            </a:extLst>
          </p:cNvPr>
          <p:cNvSpPr/>
          <p:nvPr/>
        </p:nvSpPr>
        <p:spPr>
          <a:xfrm>
            <a:off x="4007285" y="3203404"/>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渔船行为画像解决方案</a:t>
            </a:r>
            <a:endParaRPr lang="zh-CN" altLang="en-US" sz="2000" dirty="0">
              <a:solidFill>
                <a:schemeClr val="tx1"/>
              </a:solidFill>
              <a:latin typeface="+mn-ea"/>
            </a:endParaRPr>
          </a:p>
        </p:txBody>
      </p:sp>
      <p:sp>
        <p:nvSpPr>
          <p:cNvPr id="19" name="矩形 18">
            <a:extLst>
              <a:ext uri="{FF2B5EF4-FFF2-40B4-BE49-F238E27FC236}">
                <a16:creationId xmlns:a16="http://schemas.microsoft.com/office/drawing/2014/main" id="{DB359079-D19D-4433-99C8-6FDCB97114E8}"/>
              </a:ext>
            </a:extLst>
          </p:cNvPr>
          <p:cNvSpPr/>
          <p:nvPr/>
        </p:nvSpPr>
        <p:spPr>
          <a:xfrm>
            <a:off x="4007285" y="4884832"/>
            <a:ext cx="5317189"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rgbClr val="FFFFFF"/>
                </a:solidFill>
                <a:latin typeface="+mn-ea"/>
              </a:rPr>
              <a:t>基于</a:t>
            </a:r>
            <a:r>
              <a:rPr lang="en-US" altLang="zh-CN" sz="2000" b="1" dirty="0">
                <a:solidFill>
                  <a:srgbClr val="FFFFFF"/>
                </a:solidFill>
                <a:latin typeface="+mn-ea"/>
              </a:rPr>
              <a:t>Web</a:t>
            </a:r>
            <a:r>
              <a:rPr lang="zh-CN" altLang="en-US" sz="2000" b="1" dirty="0">
                <a:solidFill>
                  <a:srgbClr val="FFFFFF"/>
                </a:solidFill>
                <a:latin typeface="+mn-ea"/>
              </a:rPr>
              <a:t>端的大数据可视化解决方案</a:t>
            </a:r>
            <a:endParaRPr lang="zh-CN" altLang="en-US" sz="2000" dirty="0">
              <a:solidFill>
                <a:srgbClr val="FFFFFF"/>
              </a:solidFill>
              <a:latin typeface="+mn-ea"/>
            </a:endParaRPr>
          </a:p>
        </p:txBody>
      </p:sp>
      <p:sp>
        <p:nvSpPr>
          <p:cNvPr id="20" name="矩形 19">
            <a:extLst>
              <a:ext uri="{FF2B5EF4-FFF2-40B4-BE49-F238E27FC236}">
                <a16:creationId xmlns:a16="http://schemas.microsoft.com/office/drawing/2014/main" id="{B1724781-4221-446E-BEF0-CC596A52AF0B}"/>
              </a:ext>
            </a:extLst>
          </p:cNvPr>
          <p:cNvSpPr/>
          <p:nvPr/>
        </p:nvSpPr>
        <p:spPr>
          <a:xfrm>
            <a:off x="4007285" y="5724031"/>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总结与展望</a:t>
            </a:r>
          </a:p>
        </p:txBody>
      </p:sp>
      <p:sp>
        <p:nvSpPr>
          <p:cNvPr id="21" name="矩形 20">
            <a:extLst>
              <a:ext uri="{FF2B5EF4-FFF2-40B4-BE49-F238E27FC236}">
                <a16:creationId xmlns:a16="http://schemas.microsoft.com/office/drawing/2014/main" id="{D9EFCD16-69F3-4C20-AF14-4353FEE37D08}"/>
              </a:ext>
            </a:extLst>
          </p:cNvPr>
          <p:cNvSpPr/>
          <p:nvPr/>
        </p:nvSpPr>
        <p:spPr>
          <a:xfrm>
            <a:off x="2983831" y="1488902"/>
            <a:ext cx="709864"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1</a:t>
            </a:r>
            <a:endParaRPr lang="zh-CN" altLang="en-US" b="1" dirty="0">
              <a:solidFill>
                <a:schemeClr val="tx1"/>
              </a:solidFill>
              <a:latin typeface="+mn-ea"/>
            </a:endParaRPr>
          </a:p>
        </p:txBody>
      </p:sp>
      <p:sp>
        <p:nvSpPr>
          <p:cNvPr id="22" name="矩形 21">
            <a:extLst>
              <a:ext uri="{FF2B5EF4-FFF2-40B4-BE49-F238E27FC236}">
                <a16:creationId xmlns:a16="http://schemas.microsoft.com/office/drawing/2014/main" id="{EB4FD4FC-C31F-40B9-8034-307772A5A19A}"/>
              </a:ext>
            </a:extLst>
          </p:cNvPr>
          <p:cNvSpPr/>
          <p:nvPr/>
        </p:nvSpPr>
        <p:spPr>
          <a:xfrm>
            <a:off x="2983831" y="234314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2</a:t>
            </a:r>
            <a:endParaRPr lang="zh-CN" altLang="en-US" b="1" dirty="0">
              <a:solidFill>
                <a:schemeClr val="tx1"/>
              </a:solidFill>
              <a:latin typeface="+mn-ea"/>
            </a:endParaRPr>
          </a:p>
        </p:txBody>
      </p:sp>
      <p:sp>
        <p:nvSpPr>
          <p:cNvPr id="23" name="矩形 22">
            <a:extLst>
              <a:ext uri="{FF2B5EF4-FFF2-40B4-BE49-F238E27FC236}">
                <a16:creationId xmlns:a16="http://schemas.microsoft.com/office/drawing/2014/main" id="{78397169-D225-49D1-B09A-D903252C038E}"/>
              </a:ext>
            </a:extLst>
          </p:cNvPr>
          <p:cNvSpPr/>
          <p:nvPr/>
        </p:nvSpPr>
        <p:spPr>
          <a:xfrm>
            <a:off x="2983831" y="318535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3</a:t>
            </a:r>
            <a:endParaRPr lang="zh-CN" altLang="en-US" b="1" dirty="0">
              <a:solidFill>
                <a:schemeClr val="tx1"/>
              </a:solidFill>
              <a:latin typeface="+mn-ea"/>
            </a:endParaRPr>
          </a:p>
        </p:txBody>
      </p:sp>
      <p:sp>
        <p:nvSpPr>
          <p:cNvPr id="24" name="矩形 23">
            <a:extLst>
              <a:ext uri="{FF2B5EF4-FFF2-40B4-BE49-F238E27FC236}">
                <a16:creationId xmlns:a16="http://schemas.microsoft.com/office/drawing/2014/main" id="{02F6454D-0DEB-4D8F-BF3D-15848C34438F}"/>
              </a:ext>
            </a:extLst>
          </p:cNvPr>
          <p:cNvSpPr/>
          <p:nvPr/>
        </p:nvSpPr>
        <p:spPr>
          <a:xfrm>
            <a:off x="2983831" y="4869793"/>
            <a:ext cx="709864"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rgbClr val="FFFFFF"/>
                </a:solidFill>
                <a:latin typeface="+mn-ea"/>
              </a:rPr>
              <a:t>5</a:t>
            </a:r>
            <a:endParaRPr lang="zh-CN" altLang="en-US" b="1" dirty="0">
              <a:solidFill>
                <a:srgbClr val="FFFFFF"/>
              </a:solidFill>
              <a:latin typeface="+mn-ea"/>
            </a:endParaRPr>
          </a:p>
        </p:txBody>
      </p:sp>
      <p:sp>
        <p:nvSpPr>
          <p:cNvPr id="25" name="矩形 24">
            <a:extLst>
              <a:ext uri="{FF2B5EF4-FFF2-40B4-BE49-F238E27FC236}">
                <a16:creationId xmlns:a16="http://schemas.microsoft.com/office/drawing/2014/main" id="{02EAE35D-8342-469E-8831-EA58A5D36874}"/>
              </a:ext>
            </a:extLst>
          </p:cNvPr>
          <p:cNvSpPr/>
          <p:nvPr/>
        </p:nvSpPr>
        <p:spPr>
          <a:xfrm>
            <a:off x="2983831" y="5724031"/>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6</a:t>
            </a:r>
            <a:endParaRPr lang="zh-CN" altLang="en-US" b="1" dirty="0">
              <a:solidFill>
                <a:schemeClr val="tx1"/>
              </a:solidFill>
              <a:latin typeface="+mn-ea"/>
            </a:endParaRPr>
          </a:p>
        </p:txBody>
      </p:sp>
      <p:sp>
        <p:nvSpPr>
          <p:cNvPr id="26" name="矩形 25">
            <a:extLst>
              <a:ext uri="{FF2B5EF4-FFF2-40B4-BE49-F238E27FC236}">
                <a16:creationId xmlns:a16="http://schemas.microsoft.com/office/drawing/2014/main" id="{3C31D8B9-4988-499D-8D28-FE9AF6A1119C}"/>
              </a:ext>
            </a:extLst>
          </p:cNvPr>
          <p:cNvSpPr/>
          <p:nvPr/>
        </p:nvSpPr>
        <p:spPr>
          <a:xfrm>
            <a:off x="4007285" y="405164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同船匹配问题与机器学习解决方案</a:t>
            </a:r>
            <a:endParaRPr lang="zh-CN" altLang="en-US" sz="2000" dirty="0">
              <a:solidFill>
                <a:schemeClr val="tx1"/>
              </a:solidFill>
              <a:latin typeface="+mn-ea"/>
            </a:endParaRPr>
          </a:p>
        </p:txBody>
      </p:sp>
      <p:sp>
        <p:nvSpPr>
          <p:cNvPr id="27" name="矩形 26">
            <a:extLst>
              <a:ext uri="{FF2B5EF4-FFF2-40B4-BE49-F238E27FC236}">
                <a16:creationId xmlns:a16="http://schemas.microsoft.com/office/drawing/2014/main" id="{E1A253EB-53D3-43C3-85B7-1FBF1C7AAB22}"/>
              </a:ext>
            </a:extLst>
          </p:cNvPr>
          <p:cNvSpPr/>
          <p:nvPr/>
        </p:nvSpPr>
        <p:spPr>
          <a:xfrm>
            <a:off x="2983831" y="403660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4</a:t>
            </a:r>
            <a:endParaRPr lang="zh-CN" altLang="en-US" b="1" dirty="0">
              <a:solidFill>
                <a:schemeClr val="tx1"/>
              </a:solidFill>
              <a:latin typeface="+mn-ea"/>
            </a:endParaRPr>
          </a:p>
        </p:txBody>
      </p:sp>
      <p:sp>
        <p:nvSpPr>
          <p:cNvPr id="2" name="灯片编号占位符 1">
            <a:extLst>
              <a:ext uri="{FF2B5EF4-FFF2-40B4-BE49-F238E27FC236}">
                <a16:creationId xmlns:a16="http://schemas.microsoft.com/office/drawing/2014/main" id="{A9D89BFC-D59B-4905-8F0D-AD2679F17C26}"/>
              </a:ext>
            </a:extLst>
          </p:cNvPr>
          <p:cNvSpPr>
            <a:spLocks noGrp="1"/>
          </p:cNvSpPr>
          <p:nvPr>
            <p:ph type="sldNum" sz="quarter" idx="10"/>
          </p:nvPr>
        </p:nvSpPr>
        <p:spPr/>
        <p:txBody>
          <a:bodyPr/>
          <a:lstStyle/>
          <a:p>
            <a:pPr>
              <a:defRPr/>
            </a:pPr>
            <a:fld id="{448D2F9F-663C-42D7-B659-B78D1D99B89B}" type="slidenum">
              <a:rPr lang="en-US" altLang="zh-CN" smtClean="0"/>
              <a:t>44</a:t>
            </a:fld>
            <a:endParaRPr lang="en-US" altLang="zh-CN" dirty="0"/>
          </a:p>
        </p:txBody>
      </p:sp>
    </p:spTree>
    <p:extLst>
      <p:ext uri="{BB962C8B-B14F-4D97-AF65-F5344CB8AC3E}">
        <p14:creationId xmlns:p14="http://schemas.microsoft.com/office/powerpoint/2010/main" val="213648103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基于</a:t>
            </a:r>
            <a:r>
              <a:rPr lang="en-US" altLang="zh-CN" dirty="0">
                <a:latin typeface="Arial" panose="020B0604020202020204" pitchFamily="34" charset="0"/>
                <a:cs typeface="Arial" panose="020B0604020202020204" pitchFamily="34" charset="0"/>
              </a:rPr>
              <a:t>Web</a:t>
            </a:r>
            <a:r>
              <a:rPr lang="zh-CN" altLang="en-US" dirty="0">
                <a:latin typeface="Arial" panose="020B0604020202020204" pitchFamily="34" charset="0"/>
                <a:cs typeface="Arial" panose="020B0604020202020204" pitchFamily="34" charset="0"/>
              </a:rPr>
              <a:t>端的大数据可视化解决方案：数据库设计</a:t>
            </a:r>
          </a:p>
        </p:txBody>
      </p:sp>
      <p:grpSp>
        <p:nvGrpSpPr>
          <p:cNvPr id="3" name="组合 2">
            <a:extLst>
              <a:ext uri="{FF2B5EF4-FFF2-40B4-BE49-F238E27FC236}">
                <a16:creationId xmlns:a16="http://schemas.microsoft.com/office/drawing/2014/main" id="{9EEC4C33-1C33-494B-8C3F-A57334F235EA}"/>
              </a:ext>
            </a:extLst>
          </p:cNvPr>
          <p:cNvGrpSpPr/>
          <p:nvPr/>
        </p:nvGrpSpPr>
        <p:grpSpPr>
          <a:xfrm>
            <a:off x="704930" y="1466089"/>
            <a:ext cx="2064075" cy="987295"/>
            <a:chOff x="8251690" y="1565522"/>
            <a:chExt cx="2069600" cy="987295"/>
          </a:xfrm>
        </p:grpSpPr>
        <p:sp>
          <p:nvSpPr>
            <p:cNvPr id="4" name="矩形: 圆角 17">
              <a:extLst>
                <a:ext uri="{FF2B5EF4-FFF2-40B4-BE49-F238E27FC236}">
                  <a16:creationId xmlns:a16="http://schemas.microsoft.com/office/drawing/2014/main" id="{B143FDBF-9B09-4A41-8C75-10563503D76B}"/>
                </a:ext>
              </a:extLst>
            </p:cNvPr>
            <p:cNvSpPr/>
            <p:nvPr/>
          </p:nvSpPr>
          <p:spPr>
            <a:xfrm>
              <a:off x="8251693" y="1901850"/>
              <a:ext cx="2069597" cy="650967"/>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latin typeface="+mn-ea"/>
                </a:rPr>
                <a:t>代表一条渔船的一个坐标点。</a:t>
              </a:r>
            </a:p>
          </p:txBody>
        </p:sp>
        <p:sp>
          <p:nvSpPr>
            <p:cNvPr id="5" name="矩形: 圆角 18">
              <a:extLst>
                <a:ext uri="{FF2B5EF4-FFF2-40B4-BE49-F238E27FC236}">
                  <a16:creationId xmlns:a16="http://schemas.microsoft.com/office/drawing/2014/main" id="{EB2661D9-9D29-4C27-8259-75D54D59F3F7}"/>
                </a:ext>
              </a:extLst>
            </p:cNvPr>
            <p:cNvSpPr/>
            <p:nvPr/>
          </p:nvSpPr>
          <p:spPr>
            <a:xfrm>
              <a:off x="8251690"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单一数据点</a:t>
              </a:r>
            </a:p>
          </p:txBody>
        </p:sp>
      </p:grpSp>
      <p:grpSp>
        <p:nvGrpSpPr>
          <p:cNvPr id="6" name="组合 5">
            <a:extLst>
              <a:ext uri="{FF2B5EF4-FFF2-40B4-BE49-F238E27FC236}">
                <a16:creationId xmlns:a16="http://schemas.microsoft.com/office/drawing/2014/main" id="{44972DC5-DB04-455D-BDCA-6E9F6F6DBF56}"/>
              </a:ext>
            </a:extLst>
          </p:cNvPr>
          <p:cNvGrpSpPr/>
          <p:nvPr/>
        </p:nvGrpSpPr>
        <p:grpSpPr>
          <a:xfrm>
            <a:off x="3636511" y="1480696"/>
            <a:ext cx="2064073" cy="972688"/>
            <a:chOff x="8251692" y="1565522"/>
            <a:chExt cx="2069598" cy="972688"/>
          </a:xfrm>
        </p:grpSpPr>
        <p:sp>
          <p:nvSpPr>
            <p:cNvPr id="7" name="矩形: 圆角 21">
              <a:extLst>
                <a:ext uri="{FF2B5EF4-FFF2-40B4-BE49-F238E27FC236}">
                  <a16:creationId xmlns:a16="http://schemas.microsoft.com/office/drawing/2014/main" id="{7AB55292-35DD-4FBC-B997-2F5ADA9C9F4F}"/>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latin typeface="+mn-ea"/>
                </a:rPr>
                <a:t>由一条渔船的多日的运动产生。</a:t>
              </a:r>
              <a:endParaRPr lang="zh-CN" altLang="en-US" sz="1400" dirty="0">
                <a:solidFill>
                  <a:srgbClr val="C00000"/>
                </a:solidFill>
                <a:latin typeface="+mn-ea"/>
              </a:endParaRPr>
            </a:p>
          </p:txBody>
        </p:sp>
        <p:sp>
          <p:nvSpPr>
            <p:cNvPr id="9" name="矩形: 圆角 22">
              <a:extLst>
                <a:ext uri="{FF2B5EF4-FFF2-40B4-BE49-F238E27FC236}">
                  <a16:creationId xmlns:a16="http://schemas.microsoft.com/office/drawing/2014/main" id="{66FE6985-899A-46B5-8A0D-092B43BE90AE}"/>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单一轨迹数据</a:t>
              </a:r>
            </a:p>
          </p:txBody>
        </p:sp>
      </p:grpSp>
      <p:grpSp>
        <p:nvGrpSpPr>
          <p:cNvPr id="10" name="组合 9">
            <a:extLst>
              <a:ext uri="{FF2B5EF4-FFF2-40B4-BE49-F238E27FC236}">
                <a16:creationId xmlns:a16="http://schemas.microsoft.com/office/drawing/2014/main" id="{4E7BD722-0E2F-49E0-9536-4102C1B4DD98}"/>
              </a:ext>
            </a:extLst>
          </p:cNvPr>
          <p:cNvGrpSpPr/>
          <p:nvPr/>
        </p:nvGrpSpPr>
        <p:grpSpPr>
          <a:xfrm>
            <a:off x="6568089" y="1510599"/>
            <a:ext cx="2064073" cy="972688"/>
            <a:chOff x="8251692" y="1565522"/>
            <a:chExt cx="2069598" cy="972688"/>
          </a:xfrm>
        </p:grpSpPr>
        <p:sp>
          <p:nvSpPr>
            <p:cNvPr id="11" name="矩形: 圆角 24">
              <a:extLst>
                <a:ext uri="{FF2B5EF4-FFF2-40B4-BE49-F238E27FC236}">
                  <a16:creationId xmlns:a16="http://schemas.microsoft.com/office/drawing/2014/main" id="{61536586-9A73-42A6-9B32-1CBFDE1408F8}"/>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latin typeface="+mn-ea"/>
                </a:rPr>
                <a:t>代表某一个港口</a:t>
              </a:r>
              <a:r>
                <a:rPr lang="en-US" altLang="zh-CN" sz="1400" dirty="0">
                  <a:solidFill>
                    <a:schemeClr val="tx1"/>
                  </a:solidFill>
                  <a:latin typeface="+mn-ea"/>
                </a:rPr>
                <a:t>/</a:t>
              </a:r>
              <a:r>
                <a:rPr lang="zh-CN" altLang="en-US" sz="1400" dirty="0">
                  <a:solidFill>
                    <a:schemeClr val="tx1"/>
                  </a:solidFill>
                  <a:latin typeface="+mn-ea"/>
                </a:rPr>
                <a:t>渔场的坐标。</a:t>
              </a:r>
              <a:endParaRPr lang="zh-CN" altLang="en-US" sz="1400" dirty="0">
                <a:solidFill>
                  <a:srgbClr val="C00000"/>
                </a:solidFill>
                <a:latin typeface="+mn-ea"/>
              </a:endParaRPr>
            </a:p>
          </p:txBody>
        </p:sp>
        <p:sp>
          <p:nvSpPr>
            <p:cNvPr id="12" name="矩形: 圆角 25">
              <a:extLst>
                <a:ext uri="{FF2B5EF4-FFF2-40B4-BE49-F238E27FC236}">
                  <a16:creationId xmlns:a16="http://schemas.microsoft.com/office/drawing/2014/main" id="{2D7CAF24-AB8A-49AD-9B31-6D7DF06D39C4}"/>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单一</a:t>
              </a:r>
              <a:r>
                <a:rPr lang="en-US" altLang="zh-CN" sz="1400" b="1" dirty="0">
                  <a:solidFill>
                    <a:schemeClr val="tx1"/>
                  </a:solidFill>
                </a:rPr>
                <a:t>POI</a:t>
              </a:r>
              <a:r>
                <a:rPr lang="zh-CN" altLang="en-US" sz="1400" b="1" dirty="0">
                  <a:solidFill>
                    <a:schemeClr val="tx1"/>
                  </a:solidFill>
                </a:rPr>
                <a:t>点</a:t>
              </a:r>
            </a:p>
          </p:txBody>
        </p:sp>
      </p:grpSp>
      <p:grpSp>
        <p:nvGrpSpPr>
          <p:cNvPr id="13" name="组合 12">
            <a:extLst>
              <a:ext uri="{FF2B5EF4-FFF2-40B4-BE49-F238E27FC236}">
                <a16:creationId xmlns:a16="http://schemas.microsoft.com/office/drawing/2014/main" id="{47655EDF-71EA-4737-AC0E-F55017B4DDBC}"/>
              </a:ext>
            </a:extLst>
          </p:cNvPr>
          <p:cNvGrpSpPr/>
          <p:nvPr/>
        </p:nvGrpSpPr>
        <p:grpSpPr>
          <a:xfrm>
            <a:off x="9499666" y="1523299"/>
            <a:ext cx="2186520" cy="972688"/>
            <a:chOff x="8251692" y="1565522"/>
            <a:chExt cx="2069598" cy="972688"/>
          </a:xfrm>
        </p:grpSpPr>
        <p:sp>
          <p:nvSpPr>
            <p:cNvPr id="14" name="矩形: 圆角 30">
              <a:extLst>
                <a:ext uri="{FF2B5EF4-FFF2-40B4-BE49-F238E27FC236}">
                  <a16:creationId xmlns:a16="http://schemas.microsoft.com/office/drawing/2014/main" id="{87D4DC16-5A24-40F6-B598-9888D0F71594}"/>
                </a:ext>
              </a:extLst>
            </p:cNvPr>
            <p:cNvSpPr/>
            <p:nvPr/>
          </p:nvSpPr>
          <p:spPr>
            <a:xfrm>
              <a:off x="8251693" y="1901850"/>
              <a:ext cx="2069597" cy="636360"/>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latin typeface="+mn-ea"/>
                </a:rPr>
                <a:t>由多个港口</a:t>
              </a:r>
              <a:r>
                <a:rPr lang="en-US" altLang="zh-CN" sz="1400" dirty="0">
                  <a:solidFill>
                    <a:schemeClr val="tx1"/>
                  </a:solidFill>
                  <a:latin typeface="+mn-ea"/>
                </a:rPr>
                <a:t>/</a:t>
              </a:r>
              <a:r>
                <a:rPr lang="zh-CN" altLang="en-US" sz="1400" dirty="0">
                  <a:solidFill>
                    <a:schemeClr val="tx1"/>
                  </a:solidFill>
                  <a:latin typeface="+mn-ea"/>
                </a:rPr>
                <a:t>渔场组成。</a:t>
              </a:r>
            </a:p>
          </p:txBody>
        </p:sp>
        <p:sp>
          <p:nvSpPr>
            <p:cNvPr id="15" name="矩形: 圆角 31">
              <a:extLst>
                <a:ext uri="{FF2B5EF4-FFF2-40B4-BE49-F238E27FC236}">
                  <a16:creationId xmlns:a16="http://schemas.microsoft.com/office/drawing/2014/main" id="{BA56BE4A-BF85-4AAB-98AA-BD6B2FB65479}"/>
                </a:ext>
              </a:extLst>
            </p:cNvPr>
            <p:cNvSpPr/>
            <p:nvPr/>
          </p:nvSpPr>
          <p:spPr>
            <a:xfrm>
              <a:off x="8251692" y="1565522"/>
              <a:ext cx="2069597"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POI</a:t>
              </a:r>
              <a:r>
                <a:rPr lang="zh-CN" altLang="en-US" sz="1400" b="1" dirty="0">
                  <a:solidFill>
                    <a:schemeClr val="tx1"/>
                  </a:solidFill>
                </a:rPr>
                <a:t>点</a:t>
              </a:r>
            </a:p>
          </p:txBody>
        </p:sp>
      </p:grpSp>
      <p:sp>
        <p:nvSpPr>
          <p:cNvPr id="16" name="箭头: 左 47">
            <a:extLst>
              <a:ext uri="{FF2B5EF4-FFF2-40B4-BE49-F238E27FC236}">
                <a16:creationId xmlns:a16="http://schemas.microsoft.com/office/drawing/2014/main" id="{EC6A0E2E-BE76-4755-913A-5BB7892605B4}"/>
              </a:ext>
            </a:extLst>
          </p:cNvPr>
          <p:cNvSpPr/>
          <p:nvPr/>
        </p:nvSpPr>
        <p:spPr>
          <a:xfrm rot="10800000">
            <a:off x="2769005" y="1854855"/>
            <a:ext cx="867507" cy="245987"/>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左 47">
            <a:extLst>
              <a:ext uri="{FF2B5EF4-FFF2-40B4-BE49-F238E27FC236}">
                <a16:creationId xmlns:a16="http://schemas.microsoft.com/office/drawing/2014/main" id="{25DD7D91-F043-4BD4-860E-F744DA2DC069}"/>
              </a:ext>
            </a:extLst>
          </p:cNvPr>
          <p:cNvSpPr/>
          <p:nvPr/>
        </p:nvSpPr>
        <p:spPr>
          <a:xfrm rot="10800000">
            <a:off x="5700584" y="1840618"/>
            <a:ext cx="867507" cy="245987"/>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左 47">
            <a:extLst>
              <a:ext uri="{FF2B5EF4-FFF2-40B4-BE49-F238E27FC236}">
                <a16:creationId xmlns:a16="http://schemas.microsoft.com/office/drawing/2014/main" id="{E2F39B14-1351-4213-AADE-66404993A614}"/>
              </a:ext>
            </a:extLst>
          </p:cNvPr>
          <p:cNvSpPr/>
          <p:nvPr/>
        </p:nvSpPr>
        <p:spPr>
          <a:xfrm rot="10800000">
            <a:off x="8632162" y="1854855"/>
            <a:ext cx="867507" cy="245987"/>
          </a:xfrm>
          <a:prstGeom prst="leftArrow">
            <a:avLst>
              <a:gd name="adj1" fmla="val 50000"/>
              <a:gd name="adj2" fmla="val 7478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31">
            <a:extLst>
              <a:ext uri="{FF2B5EF4-FFF2-40B4-BE49-F238E27FC236}">
                <a16:creationId xmlns:a16="http://schemas.microsoft.com/office/drawing/2014/main" id="{CD9391CD-38ED-4149-8500-C1EF80E730AD}"/>
              </a:ext>
            </a:extLst>
          </p:cNvPr>
          <p:cNvSpPr/>
          <p:nvPr/>
        </p:nvSpPr>
        <p:spPr>
          <a:xfrm>
            <a:off x="6042133" y="2856060"/>
            <a:ext cx="3137255"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Port</a:t>
            </a:r>
            <a:r>
              <a:rPr lang="zh-CN" altLang="en-US" sz="1400" b="1" dirty="0">
                <a:solidFill>
                  <a:schemeClr val="tx1"/>
                </a:solidFill>
              </a:rPr>
              <a:t>表</a:t>
            </a:r>
          </a:p>
        </p:txBody>
      </p:sp>
      <p:sp>
        <p:nvSpPr>
          <p:cNvPr id="20" name="矩形: 圆角 31">
            <a:extLst>
              <a:ext uri="{FF2B5EF4-FFF2-40B4-BE49-F238E27FC236}">
                <a16:creationId xmlns:a16="http://schemas.microsoft.com/office/drawing/2014/main" id="{08195162-EBEF-4E12-9A72-913446A5C6CD}"/>
              </a:ext>
            </a:extLst>
          </p:cNvPr>
          <p:cNvSpPr/>
          <p:nvPr/>
        </p:nvSpPr>
        <p:spPr>
          <a:xfrm>
            <a:off x="3535916" y="2902299"/>
            <a:ext cx="2265263"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Boat</a:t>
            </a:r>
            <a:r>
              <a:rPr lang="zh-CN" altLang="en-US" sz="1400" b="1" dirty="0">
                <a:solidFill>
                  <a:schemeClr val="tx1"/>
                </a:solidFill>
              </a:rPr>
              <a:t>表</a:t>
            </a:r>
          </a:p>
        </p:txBody>
      </p:sp>
      <p:sp>
        <p:nvSpPr>
          <p:cNvPr id="21" name="矩形: 圆角 31">
            <a:extLst>
              <a:ext uri="{FF2B5EF4-FFF2-40B4-BE49-F238E27FC236}">
                <a16:creationId xmlns:a16="http://schemas.microsoft.com/office/drawing/2014/main" id="{D1A1CE2F-0889-4B54-BC4A-3140EB31363B}"/>
              </a:ext>
            </a:extLst>
          </p:cNvPr>
          <p:cNvSpPr/>
          <p:nvPr/>
        </p:nvSpPr>
        <p:spPr>
          <a:xfrm>
            <a:off x="270274" y="2878102"/>
            <a:ext cx="2932483"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rPr>
              <a:t>Boat_Point</a:t>
            </a:r>
            <a:r>
              <a:rPr lang="zh-CN" altLang="en-US" sz="1400" b="1" dirty="0">
                <a:solidFill>
                  <a:schemeClr val="tx1"/>
                </a:solidFill>
              </a:rPr>
              <a:t>表</a:t>
            </a:r>
          </a:p>
        </p:txBody>
      </p:sp>
      <p:cxnSp>
        <p:nvCxnSpPr>
          <p:cNvPr id="22" name="直接箭头连接符 21">
            <a:extLst>
              <a:ext uri="{FF2B5EF4-FFF2-40B4-BE49-F238E27FC236}">
                <a16:creationId xmlns:a16="http://schemas.microsoft.com/office/drawing/2014/main" id="{DA42C454-D752-4900-978A-893CE2599852}"/>
              </a:ext>
            </a:extLst>
          </p:cNvPr>
          <p:cNvCxnSpPr>
            <a:stCxn id="4" idx="2"/>
            <a:endCxn id="21" idx="0"/>
          </p:cNvCxnSpPr>
          <p:nvPr/>
        </p:nvCxnSpPr>
        <p:spPr>
          <a:xfrm flipH="1">
            <a:off x="1736516" y="2453384"/>
            <a:ext cx="453" cy="424718"/>
          </a:xfrm>
          <a:prstGeom prst="straightConnector1">
            <a:avLst/>
          </a:prstGeom>
          <a:ln>
            <a:solidFill>
              <a:schemeClr val="accent6"/>
            </a:solidFill>
            <a:tailEnd type="triangle"/>
          </a:ln>
        </p:spPr>
        <p:style>
          <a:lnRef idx="2">
            <a:schemeClr val="dk1"/>
          </a:lnRef>
          <a:fillRef idx="0">
            <a:schemeClr val="dk1"/>
          </a:fillRef>
          <a:effectRef idx="1">
            <a:schemeClr val="dk1"/>
          </a:effectRef>
          <a:fontRef idx="minor">
            <a:schemeClr val="tx1"/>
          </a:fontRef>
        </p:style>
      </p:cxnSp>
      <p:cxnSp>
        <p:nvCxnSpPr>
          <p:cNvPr id="23" name="直接箭头连接符 22">
            <a:extLst>
              <a:ext uri="{FF2B5EF4-FFF2-40B4-BE49-F238E27FC236}">
                <a16:creationId xmlns:a16="http://schemas.microsoft.com/office/drawing/2014/main" id="{A62C0D71-7218-487E-B83D-8CB712C4BF82}"/>
              </a:ext>
            </a:extLst>
          </p:cNvPr>
          <p:cNvCxnSpPr>
            <a:stCxn id="7" idx="2"/>
            <a:endCxn id="20" idx="0"/>
          </p:cNvCxnSpPr>
          <p:nvPr/>
        </p:nvCxnSpPr>
        <p:spPr>
          <a:xfrm>
            <a:off x="4668548" y="2453384"/>
            <a:ext cx="0" cy="448915"/>
          </a:xfrm>
          <a:prstGeom prst="straightConnector1">
            <a:avLst/>
          </a:prstGeom>
          <a:ln>
            <a:solidFill>
              <a:schemeClr val="accent6"/>
            </a:solidFill>
            <a:tailEnd type="triangle"/>
          </a:ln>
        </p:spPr>
        <p:style>
          <a:lnRef idx="2">
            <a:schemeClr val="dk1"/>
          </a:lnRef>
          <a:fillRef idx="0">
            <a:schemeClr val="dk1"/>
          </a:fillRef>
          <a:effectRef idx="1">
            <a:schemeClr val="dk1"/>
          </a:effectRef>
          <a:fontRef idx="minor">
            <a:schemeClr val="tx1"/>
          </a:fontRef>
        </p:style>
      </p:cxnSp>
      <p:cxnSp>
        <p:nvCxnSpPr>
          <p:cNvPr id="24" name="直接箭头连接符 23">
            <a:extLst>
              <a:ext uri="{FF2B5EF4-FFF2-40B4-BE49-F238E27FC236}">
                <a16:creationId xmlns:a16="http://schemas.microsoft.com/office/drawing/2014/main" id="{21622E5B-E47C-40E7-B52F-FB0B9E3DC043}"/>
              </a:ext>
            </a:extLst>
          </p:cNvPr>
          <p:cNvCxnSpPr>
            <a:stCxn id="11" idx="2"/>
            <a:endCxn id="19" idx="0"/>
          </p:cNvCxnSpPr>
          <p:nvPr/>
        </p:nvCxnSpPr>
        <p:spPr>
          <a:xfrm>
            <a:off x="7600126" y="2483287"/>
            <a:ext cx="10635" cy="372773"/>
          </a:xfrm>
          <a:prstGeom prst="straightConnector1">
            <a:avLst/>
          </a:prstGeom>
          <a:ln>
            <a:solidFill>
              <a:schemeClr val="accent6"/>
            </a:solidFill>
            <a:tailEnd type="triangle"/>
          </a:ln>
        </p:spPr>
        <p:style>
          <a:lnRef idx="2">
            <a:schemeClr val="dk1"/>
          </a:lnRef>
          <a:fillRef idx="0">
            <a:schemeClr val="dk1"/>
          </a:fillRef>
          <a:effectRef idx="1">
            <a:schemeClr val="dk1"/>
          </a:effectRef>
          <a:fontRef idx="minor">
            <a:schemeClr val="tx1"/>
          </a:fontRef>
        </p:style>
      </p:cxnSp>
      <p:cxnSp>
        <p:nvCxnSpPr>
          <p:cNvPr id="25" name="肘形连接符 64">
            <a:extLst>
              <a:ext uri="{FF2B5EF4-FFF2-40B4-BE49-F238E27FC236}">
                <a16:creationId xmlns:a16="http://schemas.microsoft.com/office/drawing/2014/main" id="{A3512898-5FEC-4E4C-A2F2-FC126D0D7776}"/>
              </a:ext>
            </a:extLst>
          </p:cNvPr>
          <p:cNvCxnSpPr>
            <a:stCxn id="31" idx="2"/>
          </p:cNvCxnSpPr>
          <p:nvPr/>
        </p:nvCxnSpPr>
        <p:spPr>
          <a:xfrm rot="16200000" flipH="1">
            <a:off x="2689563" y="4667618"/>
            <a:ext cx="390150" cy="2316619"/>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6" name="直接箭头连接符 25">
            <a:extLst>
              <a:ext uri="{FF2B5EF4-FFF2-40B4-BE49-F238E27FC236}">
                <a16:creationId xmlns:a16="http://schemas.microsoft.com/office/drawing/2014/main" id="{D60ECD1C-2576-43D5-A7D9-4AA90EB93CA3}"/>
              </a:ext>
            </a:extLst>
          </p:cNvPr>
          <p:cNvCxnSpPr/>
          <p:nvPr/>
        </p:nvCxnSpPr>
        <p:spPr>
          <a:xfrm flipH="1">
            <a:off x="4668546" y="4316828"/>
            <a:ext cx="1" cy="13073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7" name="肘形连接符 70">
            <a:extLst>
              <a:ext uri="{FF2B5EF4-FFF2-40B4-BE49-F238E27FC236}">
                <a16:creationId xmlns:a16="http://schemas.microsoft.com/office/drawing/2014/main" id="{4BB56B2E-8F3B-49AF-96F8-F5042828D228}"/>
              </a:ext>
            </a:extLst>
          </p:cNvPr>
          <p:cNvCxnSpPr/>
          <p:nvPr/>
        </p:nvCxnSpPr>
        <p:spPr>
          <a:xfrm rot="5400000">
            <a:off x="5969953" y="4373570"/>
            <a:ext cx="947074" cy="233454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8" name="肘形连接符 79">
            <a:extLst>
              <a:ext uri="{FF2B5EF4-FFF2-40B4-BE49-F238E27FC236}">
                <a16:creationId xmlns:a16="http://schemas.microsoft.com/office/drawing/2014/main" id="{7177E726-381E-4BCB-89D4-E81DE6748A94}"/>
              </a:ext>
            </a:extLst>
          </p:cNvPr>
          <p:cNvCxnSpPr/>
          <p:nvPr/>
        </p:nvCxnSpPr>
        <p:spPr>
          <a:xfrm rot="5400000">
            <a:off x="7833225" y="3209085"/>
            <a:ext cx="248287" cy="5362301"/>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29" name="矩形: 圆角 31">
            <a:extLst>
              <a:ext uri="{FF2B5EF4-FFF2-40B4-BE49-F238E27FC236}">
                <a16:creationId xmlns:a16="http://schemas.microsoft.com/office/drawing/2014/main" id="{BABC0461-71E6-427B-BA34-97F0E794D5D4}"/>
              </a:ext>
            </a:extLst>
          </p:cNvPr>
          <p:cNvSpPr/>
          <p:nvPr/>
        </p:nvSpPr>
        <p:spPr>
          <a:xfrm>
            <a:off x="9482940" y="3205930"/>
            <a:ext cx="2382996" cy="336327"/>
          </a:xfrm>
          <a:prstGeom prst="roundRect">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rPr>
              <a:t>Boat_Type_Analyze</a:t>
            </a:r>
            <a:r>
              <a:rPr lang="zh-CN" altLang="en-US" sz="1400" b="1" dirty="0">
                <a:solidFill>
                  <a:schemeClr val="tx1"/>
                </a:solidFill>
              </a:rPr>
              <a:t>表</a:t>
            </a:r>
          </a:p>
        </p:txBody>
      </p:sp>
      <p:sp>
        <p:nvSpPr>
          <p:cNvPr id="30" name="矩形: 圆角 30">
            <a:extLst>
              <a:ext uri="{FF2B5EF4-FFF2-40B4-BE49-F238E27FC236}">
                <a16:creationId xmlns:a16="http://schemas.microsoft.com/office/drawing/2014/main" id="{BCDFE87D-5C45-4A61-ACC1-7EDF3928B234}"/>
              </a:ext>
            </a:extLst>
          </p:cNvPr>
          <p:cNvSpPr/>
          <p:nvPr/>
        </p:nvSpPr>
        <p:spPr>
          <a:xfrm>
            <a:off x="9499672" y="3573447"/>
            <a:ext cx="2366264" cy="360019"/>
          </a:xfrm>
          <a:prstGeom prst="roundRect">
            <a:avLst>
              <a:gd name="adj" fmla="val 8055"/>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船只作业类型预测概率。</a:t>
            </a:r>
          </a:p>
        </p:txBody>
      </p:sp>
      <p:graphicFrame>
        <p:nvGraphicFramePr>
          <p:cNvPr id="31" name="表格 30">
            <a:extLst>
              <a:ext uri="{FF2B5EF4-FFF2-40B4-BE49-F238E27FC236}">
                <a16:creationId xmlns:a16="http://schemas.microsoft.com/office/drawing/2014/main" id="{D467F79A-5896-4204-A962-7BE561B055F2}"/>
              </a:ext>
            </a:extLst>
          </p:cNvPr>
          <p:cNvGraphicFramePr>
            <a:graphicFrameLocks noGrp="1"/>
          </p:cNvGraphicFramePr>
          <p:nvPr>
            <p:extLst>
              <p:ext uri="{D42A27DB-BD31-4B8C-83A1-F6EECF244321}">
                <p14:modId xmlns:p14="http://schemas.microsoft.com/office/powerpoint/2010/main" val="329300482"/>
              </p:ext>
            </p:extLst>
          </p:nvPr>
        </p:nvGraphicFramePr>
        <p:xfrm>
          <a:off x="267825" y="3230644"/>
          <a:ext cx="2917008" cy="2400209"/>
        </p:xfrm>
        <a:graphic>
          <a:graphicData uri="http://schemas.openxmlformats.org/drawingml/2006/table">
            <a:tbl>
              <a:tblPr firstRow="1" bandRow="1">
                <a:tableStyleId>{073A0DAA-6AF3-43AB-8588-CEC1D06C72B9}</a:tableStyleId>
              </a:tblPr>
              <a:tblGrid>
                <a:gridCol w="560070">
                  <a:extLst>
                    <a:ext uri="{9D8B030D-6E8A-4147-A177-3AD203B41FA5}">
                      <a16:colId xmlns:a16="http://schemas.microsoft.com/office/drawing/2014/main" val="4153420917"/>
                    </a:ext>
                  </a:extLst>
                </a:gridCol>
                <a:gridCol w="430087">
                  <a:extLst>
                    <a:ext uri="{9D8B030D-6E8A-4147-A177-3AD203B41FA5}">
                      <a16:colId xmlns:a16="http://schemas.microsoft.com/office/drawing/2014/main" val="3312331228"/>
                    </a:ext>
                  </a:extLst>
                </a:gridCol>
                <a:gridCol w="457200">
                  <a:extLst>
                    <a:ext uri="{9D8B030D-6E8A-4147-A177-3AD203B41FA5}">
                      <a16:colId xmlns:a16="http://schemas.microsoft.com/office/drawing/2014/main" val="2848319697"/>
                    </a:ext>
                  </a:extLst>
                </a:gridCol>
                <a:gridCol w="350874">
                  <a:extLst>
                    <a:ext uri="{9D8B030D-6E8A-4147-A177-3AD203B41FA5}">
                      <a16:colId xmlns:a16="http://schemas.microsoft.com/office/drawing/2014/main" val="3925189887"/>
                    </a:ext>
                  </a:extLst>
                </a:gridCol>
                <a:gridCol w="606447">
                  <a:extLst>
                    <a:ext uri="{9D8B030D-6E8A-4147-A177-3AD203B41FA5}">
                      <a16:colId xmlns:a16="http://schemas.microsoft.com/office/drawing/2014/main" val="172439777"/>
                    </a:ext>
                  </a:extLst>
                </a:gridCol>
                <a:gridCol w="512330">
                  <a:extLst>
                    <a:ext uri="{9D8B030D-6E8A-4147-A177-3AD203B41FA5}">
                      <a16:colId xmlns:a16="http://schemas.microsoft.com/office/drawing/2014/main" val="2313449385"/>
                    </a:ext>
                  </a:extLst>
                </a:gridCol>
              </a:tblGrid>
              <a:tr h="342887">
                <a:tc>
                  <a:txBody>
                    <a:bodyPr/>
                    <a:lstStyle/>
                    <a:p>
                      <a:pPr algn="ctr"/>
                      <a:r>
                        <a:rPr lang="en-US" altLang="zh-CN" sz="800" dirty="0" err="1"/>
                        <a:t>Boat_ID</a:t>
                      </a:r>
                      <a:endParaRPr lang="zh-CN" altLang="en-US" sz="800" dirty="0">
                        <a:latin typeface="+mn-ea"/>
                        <a:ea typeface="+mn-ea"/>
                      </a:endParaRPr>
                    </a:p>
                  </a:txBody>
                  <a:tcPr anchor="ctr"/>
                </a:tc>
                <a:tc>
                  <a:txBody>
                    <a:bodyPr/>
                    <a:lstStyle/>
                    <a:p>
                      <a:pPr algn="ctr"/>
                      <a:r>
                        <a:rPr lang="en-US" altLang="zh-CN" sz="800" dirty="0" err="1"/>
                        <a:t>lon</a:t>
                      </a:r>
                      <a:endParaRPr lang="zh-CN" altLang="en-US" sz="800" dirty="0">
                        <a:latin typeface="+mn-ea"/>
                        <a:ea typeface="+mn-ea"/>
                      </a:endParaRPr>
                    </a:p>
                  </a:txBody>
                  <a:tcPr anchor="ctr"/>
                </a:tc>
                <a:tc>
                  <a:txBody>
                    <a:bodyPr/>
                    <a:lstStyle/>
                    <a:p>
                      <a:pPr algn="ctr"/>
                      <a:r>
                        <a:rPr lang="en-US" altLang="zh-CN" sz="800" dirty="0" err="1"/>
                        <a:t>lat</a:t>
                      </a:r>
                      <a:r>
                        <a:rPr lang="en-US" altLang="zh-CN" sz="800" dirty="0"/>
                        <a:t> </a:t>
                      </a:r>
                      <a:endParaRPr lang="zh-CN" altLang="en-US" sz="800" dirty="0">
                        <a:latin typeface="+mn-ea"/>
                        <a:ea typeface="+mn-ea"/>
                      </a:endParaRPr>
                    </a:p>
                  </a:txBody>
                  <a:tcPr anchor="ctr"/>
                </a:tc>
                <a:tc>
                  <a:txBody>
                    <a:bodyPr/>
                    <a:lstStyle/>
                    <a:p>
                      <a:pPr algn="ctr"/>
                      <a:r>
                        <a:rPr lang="en-US" altLang="zh-CN" sz="800" dirty="0" err="1"/>
                        <a:t>vel</a:t>
                      </a:r>
                      <a:endParaRPr lang="zh-CN" altLang="en-US" sz="800" dirty="0">
                        <a:latin typeface="+mn-ea"/>
                        <a:ea typeface="+mn-ea"/>
                      </a:endParaRPr>
                    </a:p>
                  </a:txBody>
                  <a:tcPr anchor="ctr"/>
                </a:tc>
                <a:tc>
                  <a:txBody>
                    <a:bodyPr/>
                    <a:lstStyle/>
                    <a:p>
                      <a:pPr algn="ctr"/>
                      <a:r>
                        <a:rPr lang="en-US" altLang="zh-CN" sz="800" dirty="0" err="1"/>
                        <a:t>dist</a:t>
                      </a:r>
                      <a:endParaRPr lang="zh-CN" altLang="en-US" sz="800" dirty="0">
                        <a:latin typeface="+mn-ea"/>
                        <a:ea typeface="+mn-ea"/>
                      </a:endParaRPr>
                    </a:p>
                  </a:txBody>
                  <a:tcPr anchor="ctr"/>
                </a:tc>
                <a:tc>
                  <a:txBody>
                    <a:bodyPr/>
                    <a:lstStyle/>
                    <a:p>
                      <a:pPr algn="ctr"/>
                      <a:r>
                        <a:rPr lang="en-US" altLang="zh-CN" sz="800" dirty="0"/>
                        <a:t>time</a:t>
                      </a:r>
                      <a:endParaRPr lang="zh-CN" altLang="en-US" sz="800" dirty="0">
                        <a:latin typeface="+mn-ea"/>
                        <a:ea typeface="+mn-ea"/>
                      </a:endParaRPr>
                    </a:p>
                  </a:txBody>
                  <a:tcPr anchor="ctr"/>
                </a:tc>
                <a:extLst>
                  <a:ext uri="{0D108BD9-81ED-4DB2-BD59-A6C34878D82A}">
                    <a16:rowId xmlns:a16="http://schemas.microsoft.com/office/drawing/2014/main" val="2091561891"/>
                  </a:ext>
                </a:extLst>
              </a:tr>
              <a:tr h="342887">
                <a:tc>
                  <a:txBody>
                    <a:bodyPr/>
                    <a:lstStyle/>
                    <a:p>
                      <a:pPr algn="ctr" fontAlgn="ctr"/>
                      <a:r>
                        <a:rPr lang="en-US" altLang="zh-CN" sz="800" u="none" strike="noStrike" dirty="0">
                          <a:solidFill>
                            <a:schemeClr val="tx1"/>
                          </a:solidFill>
                          <a:effectLst/>
                          <a:latin typeface="+mn-ea"/>
                          <a:ea typeface="+mn-ea"/>
                        </a:rPr>
                        <a:t>27823</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117.172</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23.043</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4.16</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1305.112</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2019/9/6 19:10</a:t>
                      </a:r>
                      <a:endParaRPr lang="en-US" altLang="zh-CN" sz="800" b="0" i="0" u="none" strike="noStrike" dirty="0">
                        <a:solidFill>
                          <a:schemeClr val="tx1"/>
                        </a:solidFill>
                        <a:effectLst/>
                        <a:latin typeface="+mn-ea"/>
                        <a:ea typeface="+mn-ea"/>
                      </a:endParaRPr>
                    </a:p>
                  </a:txBody>
                  <a:tcPr marL="9525" marR="9525" marT="9525" marB="0" anchor="ctr"/>
                </a:tc>
                <a:extLst>
                  <a:ext uri="{0D108BD9-81ED-4DB2-BD59-A6C34878D82A}">
                    <a16:rowId xmlns:a16="http://schemas.microsoft.com/office/drawing/2014/main" val="1499566556"/>
                  </a:ext>
                </a:extLst>
              </a:tr>
              <a:tr h="342887">
                <a:tc>
                  <a:txBody>
                    <a:bodyPr/>
                    <a:lstStyle/>
                    <a:p>
                      <a:pPr algn="ctr" fontAlgn="ctr"/>
                      <a:r>
                        <a:rPr lang="en-US" altLang="zh-CN" sz="800" u="none" strike="noStrike" dirty="0">
                          <a:solidFill>
                            <a:schemeClr val="tx1"/>
                          </a:solidFill>
                          <a:effectLst/>
                          <a:latin typeface="+mn-ea"/>
                          <a:ea typeface="+mn-ea"/>
                        </a:rPr>
                        <a:t>27823</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117.159</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23.04</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3.99</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1370.54</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2019/9/6 19:20</a:t>
                      </a:r>
                      <a:endParaRPr lang="en-US" altLang="zh-CN" sz="800" b="0" i="0" u="none" strike="noStrike" dirty="0">
                        <a:solidFill>
                          <a:schemeClr val="tx1"/>
                        </a:solidFill>
                        <a:effectLst/>
                        <a:latin typeface="+mn-ea"/>
                        <a:ea typeface="+mn-ea"/>
                      </a:endParaRPr>
                    </a:p>
                  </a:txBody>
                  <a:tcPr marL="9525" marR="9525" marT="9525" marB="0" anchor="ctr"/>
                </a:tc>
                <a:extLst>
                  <a:ext uri="{0D108BD9-81ED-4DB2-BD59-A6C34878D82A}">
                    <a16:rowId xmlns:a16="http://schemas.microsoft.com/office/drawing/2014/main" val="3580067055"/>
                  </a:ext>
                </a:extLst>
              </a:tr>
              <a:tr h="342887">
                <a:tc>
                  <a:txBody>
                    <a:bodyPr/>
                    <a:lstStyle/>
                    <a:p>
                      <a:pPr algn="ctr" fontAlgn="ctr"/>
                      <a:r>
                        <a:rPr lang="en-US" altLang="zh-CN" sz="800" u="none" strike="noStrike" dirty="0">
                          <a:solidFill>
                            <a:schemeClr val="tx1"/>
                          </a:solidFill>
                          <a:effectLst/>
                          <a:latin typeface="+mn-ea"/>
                          <a:ea typeface="+mn-ea"/>
                        </a:rPr>
                        <a:t>27823</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117.148</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23.032</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4.26</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1433.781</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2019/9/6 19:31</a:t>
                      </a:r>
                      <a:endParaRPr lang="en-US" altLang="zh-CN" sz="800" b="0" i="0" u="none" strike="noStrike" dirty="0">
                        <a:solidFill>
                          <a:schemeClr val="tx1"/>
                        </a:solidFill>
                        <a:effectLst/>
                        <a:latin typeface="+mn-ea"/>
                        <a:ea typeface="+mn-ea"/>
                      </a:endParaRPr>
                    </a:p>
                  </a:txBody>
                  <a:tcPr marL="9525" marR="9525" marT="9525" marB="0" anchor="ctr"/>
                </a:tc>
                <a:extLst>
                  <a:ext uri="{0D108BD9-81ED-4DB2-BD59-A6C34878D82A}">
                    <a16:rowId xmlns:a16="http://schemas.microsoft.com/office/drawing/2014/main" val="623855950"/>
                  </a:ext>
                </a:extLst>
              </a:tr>
              <a:tr h="342887">
                <a:tc>
                  <a:txBody>
                    <a:bodyPr/>
                    <a:lstStyle/>
                    <a:p>
                      <a:pPr algn="ctr" fontAlgn="ctr"/>
                      <a:r>
                        <a:rPr lang="en-US" altLang="zh-CN" sz="800" u="none" strike="noStrike" dirty="0">
                          <a:solidFill>
                            <a:schemeClr val="tx1"/>
                          </a:solidFill>
                          <a:effectLst/>
                          <a:latin typeface="+mn-ea"/>
                          <a:ea typeface="+mn-ea"/>
                        </a:rPr>
                        <a:t>27823</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a:solidFill>
                            <a:schemeClr val="tx1"/>
                          </a:solidFill>
                          <a:effectLst/>
                          <a:latin typeface="+mn-ea"/>
                          <a:ea typeface="+mn-ea"/>
                        </a:rPr>
                        <a:t>117.143</a:t>
                      </a:r>
                      <a:endParaRPr lang="en-US" altLang="zh-CN" sz="800" b="0" i="0" u="none" strike="noStrike">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23.026</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3.35</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840.2567</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a:solidFill>
                            <a:schemeClr val="tx1"/>
                          </a:solidFill>
                          <a:effectLst/>
                          <a:latin typeface="+mn-ea"/>
                          <a:ea typeface="+mn-ea"/>
                        </a:rPr>
                        <a:t>2019/9/6 19:40</a:t>
                      </a:r>
                      <a:endParaRPr lang="en-US" altLang="zh-CN" sz="800" b="0" i="0" u="none" strike="noStrike">
                        <a:solidFill>
                          <a:schemeClr val="tx1"/>
                        </a:solidFill>
                        <a:effectLst/>
                        <a:latin typeface="+mn-ea"/>
                        <a:ea typeface="+mn-ea"/>
                      </a:endParaRPr>
                    </a:p>
                  </a:txBody>
                  <a:tcPr marL="9525" marR="9525" marT="9525" marB="0" anchor="ctr"/>
                </a:tc>
                <a:extLst>
                  <a:ext uri="{0D108BD9-81ED-4DB2-BD59-A6C34878D82A}">
                    <a16:rowId xmlns:a16="http://schemas.microsoft.com/office/drawing/2014/main" val="1183667812"/>
                  </a:ext>
                </a:extLst>
              </a:tr>
              <a:tr h="342887">
                <a:tc>
                  <a:txBody>
                    <a:bodyPr/>
                    <a:lstStyle/>
                    <a:p>
                      <a:pPr algn="ctr" fontAlgn="ctr"/>
                      <a:r>
                        <a:rPr lang="en-US" altLang="zh-CN" sz="800" u="none" strike="noStrike" dirty="0">
                          <a:solidFill>
                            <a:schemeClr val="tx1"/>
                          </a:solidFill>
                          <a:effectLst/>
                          <a:latin typeface="+mn-ea"/>
                          <a:ea typeface="+mn-ea"/>
                        </a:rPr>
                        <a:t>27823</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117.14</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23.021</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0.65</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634.7113</a:t>
                      </a:r>
                      <a:endParaRPr lang="en-US" altLang="zh-CN" sz="800" b="0" i="0" u="none" strike="noStrike" dirty="0">
                        <a:solidFill>
                          <a:schemeClr val="tx1"/>
                        </a:solidFill>
                        <a:effectLst/>
                        <a:latin typeface="+mn-ea"/>
                        <a:ea typeface="+mn-ea"/>
                      </a:endParaRPr>
                    </a:p>
                  </a:txBody>
                  <a:tcPr marL="9525" marR="9525" marT="9525" marB="0" anchor="ctr"/>
                </a:tc>
                <a:tc>
                  <a:txBody>
                    <a:bodyPr/>
                    <a:lstStyle/>
                    <a:p>
                      <a:pPr algn="ctr" fontAlgn="ctr"/>
                      <a:r>
                        <a:rPr lang="en-US" altLang="zh-CN" sz="800" u="none" strike="noStrike" dirty="0">
                          <a:solidFill>
                            <a:schemeClr val="tx1"/>
                          </a:solidFill>
                          <a:effectLst/>
                          <a:latin typeface="+mn-ea"/>
                          <a:ea typeface="+mn-ea"/>
                        </a:rPr>
                        <a:t>2019/9/6 19:50</a:t>
                      </a:r>
                      <a:endParaRPr lang="en-US" altLang="zh-CN" sz="800" b="0" i="0" u="none" strike="noStrike" dirty="0">
                        <a:solidFill>
                          <a:schemeClr val="tx1"/>
                        </a:solidFill>
                        <a:effectLst/>
                        <a:latin typeface="+mn-ea"/>
                        <a:ea typeface="+mn-ea"/>
                      </a:endParaRPr>
                    </a:p>
                  </a:txBody>
                  <a:tcPr marL="9525" marR="9525" marT="9525" marB="0" anchor="ctr"/>
                </a:tc>
                <a:extLst>
                  <a:ext uri="{0D108BD9-81ED-4DB2-BD59-A6C34878D82A}">
                    <a16:rowId xmlns:a16="http://schemas.microsoft.com/office/drawing/2014/main" val="231454886"/>
                  </a:ext>
                </a:extLst>
              </a:tr>
              <a:tr h="34288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ea"/>
                          <a:ea typeface="+mn-ea"/>
                        </a:rPr>
                        <a:t>….</a:t>
                      </a:r>
                      <a:endParaRPr lang="zh-CN" altLang="en-US" sz="800" b="1" kern="1200" dirty="0">
                        <a:solidFill>
                          <a:schemeClr val="tx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ea"/>
                          <a:ea typeface="+mn-ea"/>
                        </a:rPr>
                        <a:t>…</a:t>
                      </a:r>
                      <a:endParaRPr lang="zh-CN" altLang="en-US" sz="800" b="1" kern="1200" dirty="0">
                        <a:solidFill>
                          <a:schemeClr val="tx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ea"/>
                          <a:ea typeface="+mn-ea"/>
                        </a:rPr>
                        <a:t>…</a:t>
                      </a:r>
                      <a:endParaRPr lang="zh-CN" altLang="en-US" sz="800" b="1" kern="1200" dirty="0">
                        <a:solidFill>
                          <a:schemeClr val="tx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ea"/>
                          <a:ea typeface="+mn-ea"/>
                        </a:rPr>
                        <a:t>…</a:t>
                      </a:r>
                      <a:endParaRPr lang="zh-CN" altLang="en-US" sz="800" b="1" kern="1200" dirty="0">
                        <a:solidFill>
                          <a:schemeClr val="tx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ea"/>
                          <a:ea typeface="+mn-ea"/>
                        </a:rPr>
                        <a:t>….</a:t>
                      </a:r>
                      <a:endParaRPr lang="zh-CN" altLang="en-US" sz="800" b="1" kern="1200" dirty="0">
                        <a:solidFill>
                          <a:schemeClr val="tx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ea"/>
                          <a:ea typeface="+mn-ea"/>
                        </a:rPr>
                        <a:t>…</a:t>
                      </a:r>
                      <a:endParaRPr lang="zh-CN" altLang="en-US" sz="800" b="1" kern="1200" dirty="0">
                        <a:solidFill>
                          <a:schemeClr val="tx1"/>
                        </a:solidFill>
                        <a:latin typeface="+mn-ea"/>
                        <a:ea typeface="+mn-ea"/>
                        <a:cs typeface="+mn-cs"/>
                      </a:endParaRPr>
                    </a:p>
                  </a:txBody>
                  <a:tcPr anchor="ctr"/>
                </a:tc>
                <a:extLst>
                  <a:ext uri="{0D108BD9-81ED-4DB2-BD59-A6C34878D82A}">
                    <a16:rowId xmlns:a16="http://schemas.microsoft.com/office/drawing/2014/main" val="622429526"/>
                  </a:ext>
                </a:extLst>
              </a:tr>
            </a:tbl>
          </a:graphicData>
        </a:graphic>
      </p:graphicFrame>
      <p:graphicFrame>
        <p:nvGraphicFramePr>
          <p:cNvPr id="32" name="表格 31">
            <a:extLst>
              <a:ext uri="{FF2B5EF4-FFF2-40B4-BE49-F238E27FC236}">
                <a16:creationId xmlns:a16="http://schemas.microsoft.com/office/drawing/2014/main" id="{C8C4723D-AB47-4BC9-9AA0-3665FEC258CC}"/>
              </a:ext>
            </a:extLst>
          </p:cNvPr>
          <p:cNvGraphicFramePr>
            <a:graphicFrameLocks noGrp="1"/>
          </p:cNvGraphicFramePr>
          <p:nvPr>
            <p:extLst>
              <p:ext uri="{D42A27DB-BD31-4B8C-83A1-F6EECF244321}">
                <p14:modId xmlns:p14="http://schemas.microsoft.com/office/powerpoint/2010/main" val="3978854324"/>
              </p:ext>
            </p:extLst>
          </p:nvPr>
        </p:nvGraphicFramePr>
        <p:xfrm>
          <a:off x="3540739" y="3254841"/>
          <a:ext cx="2260439" cy="1858496"/>
        </p:xfrm>
        <a:graphic>
          <a:graphicData uri="http://schemas.openxmlformats.org/drawingml/2006/table">
            <a:tbl>
              <a:tblPr firstRow="1" bandRow="1">
                <a:tableStyleId>{073A0DAA-6AF3-43AB-8588-CEC1D06C72B9}</a:tableStyleId>
              </a:tblPr>
              <a:tblGrid>
                <a:gridCol w="731975">
                  <a:extLst>
                    <a:ext uri="{9D8B030D-6E8A-4147-A177-3AD203B41FA5}">
                      <a16:colId xmlns:a16="http://schemas.microsoft.com/office/drawing/2014/main" val="4153420917"/>
                    </a:ext>
                  </a:extLst>
                </a:gridCol>
                <a:gridCol w="780726">
                  <a:extLst>
                    <a:ext uri="{9D8B030D-6E8A-4147-A177-3AD203B41FA5}">
                      <a16:colId xmlns:a16="http://schemas.microsoft.com/office/drawing/2014/main" val="3312331228"/>
                    </a:ext>
                  </a:extLst>
                </a:gridCol>
                <a:gridCol w="747738">
                  <a:extLst>
                    <a:ext uri="{9D8B030D-6E8A-4147-A177-3AD203B41FA5}">
                      <a16:colId xmlns:a16="http://schemas.microsoft.com/office/drawing/2014/main" val="2848319697"/>
                    </a:ext>
                  </a:extLst>
                </a:gridCol>
              </a:tblGrid>
              <a:tr h="264443">
                <a:tc>
                  <a:txBody>
                    <a:bodyPr/>
                    <a:lstStyle/>
                    <a:p>
                      <a:pPr algn="ctr"/>
                      <a:r>
                        <a:rPr lang="en-US" altLang="zh-CN" sz="800" dirty="0" err="1"/>
                        <a:t>Boat_ID</a:t>
                      </a:r>
                      <a:endParaRPr lang="zh-CN" altLang="en-US" sz="800" dirty="0">
                        <a:latin typeface="+mn-ea"/>
                        <a:ea typeface="+mn-ea"/>
                      </a:endParaRPr>
                    </a:p>
                  </a:txBody>
                  <a:tcPr anchor="ctr"/>
                </a:tc>
                <a:tc>
                  <a:txBody>
                    <a:bodyPr/>
                    <a:lstStyle/>
                    <a:p>
                      <a:pPr algn="ctr"/>
                      <a:r>
                        <a:rPr lang="en-US" altLang="zh-CN" sz="800" dirty="0" err="1"/>
                        <a:t>Boat_type</a:t>
                      </a:r>
                      <a:endParaRPr lang="zh-CN" altLang="en-US" sz="800" dirty="0">
                        <a:latin typeface="+mn-ea"/>
                        <a:ea typeface="+mn-ea"/>
                      </a:endParaRPr>
                    </a:p>
                  </a:txBody>
                  <a:tcPr anchor="ctr"/>
                </a:tc>
                <a:tc>
                  <a:txBody>
                    <a:bodyPr/>
                    <a:lstStyle/>
                    <a:p>
                      <a:pPr algn="ctr"/>
                      <a:r>
                        <a:rPr lang="en-US" altLang="zh-CN" sz="800" dirty="0" err="1"/>
                        <a:t>Port_id</a:t>
                      </a:r>
                      <a:endParaRPr lang="zh-CN" altLang="en-US" sz="800" dirty="0">
                        <a:latin typeface="+mn-ea"/>
                        <a:ea typeface="+mn-ea"/>
                      </a:endParaRPr>
                    </a:p>
                  </a:txBody>
                  <a:tcPr anchor="ctr"/>
                </a:tc>
                <a:extLst>
                  <a:ext uri="{0D108BD9-81ED-4DB2-BD59-A6C34878D82A}">
                    <a16:rowId xmlns:a16="http://schemas.microsoft.com/office/drawing/2014/main" val="2091561891"/>
                  </a:ext>
                </a:extLst>
              </a:tr>
              <a:tr h="265922">
                <a:tc>
                  <a:txBody>
                    <a:bodyPr/>
                    <a:lstStyle/>
                    <a:p>
                      <a:pPr marL="0" algn="ctr" defTabSz="685800" rtl="0" eaLnBrk="1" fontAlgn="ctr" latinLnBrk="0" hangingPunct="1"/>
                      <a:r>
                        <a:rPr lang="en-US" altLang="zh-CN" sz="800" u="none" strike="noStrike" kern="1200" dirty="0">
                          <a:effectLst/>
                          <a:latin typeface="+mn-ea"/>
                          <a:ea typeface="+mn-ea"/>
                        </a:rPr>
                        <a:t>25941</a:t>
                      </a:r>
                      <a:endParaRPr lang="en-US" altLang="zh-CN" sz="800" u="none" strike="noStrike" kern="1200" dirty="0">
                        <a:solidFill>
                          <a:schemeClr val="tx1"/>
                        </a:solidFill>
                        <a:effectLst/>
                        <a:latin typeface="+mn-ea"/>
                        <a:ea typeface="+mn-ea"/>
                        <a:cs typeface="+mn-cs"/>
                      </a:endParaRPr>
                    </a:p>
                  </a:txBody>
                  <a:tcPr marL="9525" marR="9525" marT="9525" marB="0" anchor="ctr"/>
                </a:tc>
                <a:tc>
                  <a:txBody>
                    <a:bodyPr/>
                    <a:lstStyle/>
                    <a:p>
                      <a:pPr marL="0" algn="ctr" defTabSz="685800" rtl="0" eaLnBrk="1" fontAlgn="ctr" latinLnBrk="0" hangingPunct="1"/>
                      <a:r>
                        <a:rPr lang="en-US" altLang="zh-CN" sz="800" u="none" strike="noStrike" kern="1200" dirty="0">
                          <a:effectLst/>
                          <a:latin typeface="+mn-ea"/>
                          <a:ea typeface="+mn-ea"/>
                        </a:rPr>
                        <a:t>2</a:t>
                      </a:r>
                      <a:endParaRPr lang="en-US" altLang="zh-CN" sz="800" u="none" strike="noStrike" kern="1200" dirty="0">
                        <a:solidFill>
                          <a:schemeClr val="tx1"/>
                        </a:solidFill>
                        <a:effectLst/>
                        <a:latin typeface="+mn-ea"/>
                        <a:ea typeface="+mn-ea"/>
                        <a:cs typeface="+mn-cs"/>
                      </a:endParaRPr>
                    </a:p>
                  </a:txBody>
                  <a:tcPr marL="9525" marR="9525" marT="9525" marB="0" anchor="ctr"/>
                </a:tc>
                <a:tc>
                  <a:txBody>
                    <a:bodyPr/>
                    <a:lstStyle/>
                    <a:p>
                      <a:pPr marL="0" algn="ctr" defTabSz="685800" rtl="0" eaLnBrk="1" fontAlgn="ctr" latinLnBrk="0" hangingPunct="1"/>
                      <a:r>
                        <a:rPr lang="en-US" altLang="zh-CN" sz="800" u="none" strike="noStrike" kern="1200">
                          <a:effectLst/>
                          <a:latin typeface="+mn-ea"/>
                          <a:ea typeface="+mn-ea"/>
                        </a:rPr>
                        <a:t>1</a:t>
                      </a:r>
                      <a:endParaRPr lang="en-US" altLang="zh-CN" sz="800" u="none" strike="noStrike" kern="1200">
                        <a:solidFill>
                          <a:schemeClr val="tx1"/>
                        </a:solidFill>
                        <a:effectLst/>
                        <a:latin typeface="+mn-ea"/>
                        <a:ea typeface="+mn-ea"/>
                        <a:cs typeface="+mn-cs"/>
                      </a:endParaRPr>
                    </a:p>
                  </a:txBody>
                  <a:tcPr marL="9525" marR="9525" marT="9525" marB="0" anchor="ctr"/>
                </a:tc>
                <a:extLst>
                  <a:ext uri="{0D108BD9-81ED-4DB2-BD59-A6C34878D82A}">
                    <a16:rowId xmlns:a16="http://schemas.microsoft.com/office/drawing/2014/main" val="1499566556"/>
                  </a:ext>
                </a:extLst>
              </a:tr>
              <a:tr h="265922">
                <a:tc>
                  <a:txBody>
                    <a:bodyPr/>
                    <a:lstStyle/>
                    <a:p>
                      <a:pPr marL="0" algn="ctr" defTabSz="685800" rtl="0" eaLnBrk="1" fontAlgn="ctr" latinLnBrk="0" hangingPunct="1"/>
                      <a:r>
                        <a:rPr lang="en-US" altLang="zh-CN" sz="800" u="none" strike="noStrike" kern="1200" dirty="0">
                          <a:effectLst/>
                          <a:latin typeface="+mn-ea"/>
                          <a:ea typeface="+mn-ea"/>
                        </a:rPr>
                        <a:t>24868</a:t>
                      </a:r>
                      <a:endParaRPr lang="en-US" altLang="zh-CN" sz="800" u="none" strike="noStrike" kern="1200" dirty="0">
                        <a:solidFill>
                          <a:schemeClr val="tx1"/>
                        </a:solidFill>
                        <a:effectLst/>
                        <a:latin typeface="+mn-ea"/>
                        <a:ea typeface="+mn-ea"/>
                        <a:cs typeface="+mn-cs"/>
                      </a:endParaRPr>
                    </a:p>
                  </a:txBody>
                  <a:tcPr marL="9525" marR="9525" marT="9525" marB="0" anchor="ctr"/>
                </a:tc>
                <a:tc>
                  <a:txBody>
                    <a:bodyPr/>
                    <a:lstStyle/>
                    <a:p>
                      <a:pPr marL="0" algn="ctr" defTabSz="685800" rtl="0" eaLnBrk="1" fontAlgn="ctr" latinLnBrk="0" hangingPunct="1"/>
                      <a:r>
                        <a:rPr lang="en-US" altLang="zh-CN" sz="800" u="none" strike="noStrike" kern="1200" dirty="0">
                          <a:effectLst/>
                          <a:latin typeface="+mn-ea"/>
                          <a:ea typeface="+mn-ea"/>
                        </a:rPr>
                        <a:t>1</a:t>
                      </a:r>
                      <a:endParaRPr lang="en-US" altLang="zh-CN" sz="800" u="none" strike="noStrike" kern="1200" dirty="0">
                        <a:solidFill>
                          <a:schemeClr val="tx1"/>
                        </a:solidFill>
                        <a:effectLst/>
                        <a:latin typeface="+mn-ea"/>
                        <a:ea typeface="+mn-ea"/>
                        <a:cs typeface="+mn-cs"/>
                      </a:endParaRPr>
                    </a:p>
                  </a:txBody>
                  <a:tcPr marL="9525" marR="9525" marT="9525" marB="0" anchor="ctr"/>
                </a:tc>
                <a:tc>
                  <a:txBody>
                    <a:bodyPr/>
                    <a:lstStyle/>
                    <a:p>
                      <a:pPr marL="0" algn="ctr" defTabSz="685800" rtl="0" eaLnBrk="1" fontAlgn="ctr" latinLnBrk="0" hangingPunct="1"/>
                      <a:r>
                        <a:rPr lang="en-US" altLang="zh-CN" sz="800" u="none" strike="noStrike" kern="1200" dirty="0">
                          <a:effectLst/>
                          <a:latin typeface="+mn-ea"/>
                          <a:ea typeface="+mn-ea"/>
                        </a:rPr>
                        <a:t>1</a:t>
                      </a:r>
                      <a:endParaRPr lang="en-US" altLang="zh-CN" sz="800" u="none" strike="noStrike" kern="1200" dirty="0">
                        <a:solidFill>
                          <a:schemeClr val="tx1"/>
                        </a:solidFill>
                        <a:effectLst/>
                        <a:latin typeface="+mn-ea"/>
                        <a:ea typeface="+mn-ea"/>
                        <a:cs typeface="+mn-cs"/>
                      </a:endParaRPr>
                    </a:p>
                  </a:txBody>
                  <a:tcPr marL="9525" marR="9525" marT="9525" marB="0" anchor="ctr"/>
                </a:tc>
                <a:extLst>
                  <a:ext uri="{0D108BD9-81ED-4DB2-BD59-A6C34878D82A}">
                    <a16:rowId xmlns:a16="http://schemas.microsoft.com/office/drawing/2014/main" val="3580067055"/>
                  </a:ext>
                </a:extLst>
              </a:tr>
              <a:tr h="265922">
                <a:tc>
                  <a:txBody>
                    <a:bodyPr/>
                    <a:lstStyle/>
                    <a:p>
                      <a:pPr marL="0" algn="ctr" defTabSz="685800" rtl="0" eaLnBrk="1" fontAlgn="ctr" latinLnBrk="0" hangingPunct="1"/>
                      <a:r>
                        <a:rPr lang="en-US" altLang="zh-CN" sz="800" u="none" strike="noStrike" kern="1200" dirty="0">
                          <a:effectLst/>
                          <a:latin typeface="+mn-ea"/>
                          <a:ea typeface="+mn-ea"/>
                        </a:rPr>
                        <a:t>24862</a:t>
                      </a:r>
                      <a:endParaRPr lang="en-US" altLang="zh-CN" sz="800" u="none" strike="noStrike" kern="1200" dirty="0">
                        <a:solidFill>
                          <a:schemeClr val="tx1"/>
                        </a:solidFill>
                        <a:effectLst/>
                        <a:latin typeface="+mn-ea"/>
                        <a:ea typeface="+mn-ea"/>
                        <a:cs typeface="+mn-cs"/>
                      </a:endParaRPr>
                    </a:p>
                  </a:txBody>
                  <a:tcPr marL="9525" marR="9525" marT="9525" marB="0" anchor="ctr"/>
                </a:tc>
                <a:tc>
                  <a:txBody>
                    <a:bodyPr/>
                    <a:lstStyle/>
                    <a:p>
                      <a:pPr marL="0" algn="ctr" defTabSz="685800" rtl="0" eaLnBrk="1" fontAlgn="ctr" latinLnBrk="0" hangingPunct="1"/>
                      <a:r>
                        <a:rPr lang="en-US" altLang="zh-CN" sz="800" u="none" strike="noStrike" kern="1200" dirty="0">
                          <a:effectLst/>
                          <a:latin typeface="+mn-ea"/>
                          <a:ea typeface="+mn-ea"/>
                        </a:rPr>
                        <a:t>0</a:t>
                      </a:r>
                      <a:endParaRPr lang="en-US" altLang="zh-CN" sz="800" u="none" strike="noStrike" kern="1200" dirty="0">
                        <a:solidFill>
                          <a:schemeClr val="tx1"/>
                        </a:solidFill>
                        <a:effectLst/>
                        <a:latin typeface="+mn-ea"/>
                        <a:ea typeface="+mn-ea"/>
                        <a:cs typeface="+mn-cs"/>
                      </a:endParaRPr>
                    </a:p>
                  </a:txBody>
                  <a:tcPr marL="9525" marR="9525" marT="9525" marB="0" anchor="ctr"/>
                </a:tc>
                <a:tc>
                  <a:txBody>
                    <a:bodyPr/>
                    <a:lstStyle/>
                    <a:p>
                      <a:pPr marL="0" algn="ctr" defTabSz="685800" rtl="0" eaLnBrk="1" fontAlgn="ctr" latinLnBrk="0" hangingPunct="1"/>
                      <a:r>
                        <a:rPr lang="en-US" altLang="zh-CN" sz="800" u="none" strike="noStrike" kern="1200">
                          <a:effectLst/>
                          <a:latin typeface="+mn-ea"/>
                          <a:ea typeface="+mn-ea"/>
                        </a:rPr>
                        <a:t>1</a:t>
                      </a:r>
                      <a:endParaRPr lang="en-US" altLang="zh-CN" sz="800" u="none" strike="noStrike" kern="1200">
                        <a:solidFill>
                          <a:schemeClr val="tx1"/>
                        </a:solidFill>
                        <a:effectLst/>
                        <a:latin typeface="+mn-ea"/>
                        <a:ea typeface="+mn-ea"/>
                        <a:cs typeface="+mn-cs"/>
                      </a:endParaRPr>
                    </a:p>
                  </a:txBody>
                  <a:tcPr marL="9525" marR="9525" marT="9525" marB="0" anchor="ctr"/>
                </a:tc>
                <a:extLst>
                  <a:ext uri="{0D108BD9-81ED-4DB2-BD59-A6C34878D82A}">
                    <a16:rowId xmlns:a16="http://schemas.microsoft.com/office/drawing/2014/main" val="623855950"/>
                  </a:ext>
                </a:extLst>
              </a:tr>
              <a:tr h="265922">
                <a:tc>
                  <a:txBody>
                    <a:bodyPr/>
                    <a:lstStyle/>
                    <a:p>
                      <a:pPr marL="0" algn="ctr" defTabSz="685800" rtl="0" eaLnBrk="1" fontAlgn="ctr" latinLnBrk="0" hangingPunct="1"/>
                      <a:r>
                        <a:rPr lang="en-US" altLang="zh-CN" sz="800" u="none" strike="noStrike" kern="1200">
                          <a:effectLst/>
                          <a:latin typeface="+mn-ea"/>
                          <a:ea typeface="+mn-ea"/>
                        </a:rPr>
                        <a:t>27823</a:t>
                      </a:r>
                      <a:endParaRPr lang="en-US" altLang="zh-CN" sz="800" u="none" strike="noStrike" kern="1200">
                        <a:solidFill>
                          <a:schemeClr val="tx1"/>
                        </a:solidFill>
                        <a:effectLst/>
                        <a:latin typeface="+mn-ea"/>
                        <a:ea typeface="+mn-ea"/>
                        <a:cs typeface="+mn-cs"/>
                      </a:endParaRPr>
                    </a:p>
                  </a:txBody>
                  <a:tcPr marL="9525" marR="9525" marT="9525" marB="0" anchor="ctr"/>
                </a:tc>
                <a:tc>
                  <a:txBody>
                    <a:bodyPr/>
                    <a:lstStyle/>
                    <a:p>
                      <a:pPr marL="0" algn="ctr" defTabSz="685800" rtl="0" eaLnBrk="1" fontAlgn="ctr" latinLnBrk="0" hangingPunct="1"/>
                      <a:r>
                        <a:rPr lang="en-US" altLang="zh-CN" sz="800" u="none" strike="noStrike" kern="1200" dirty="0">
                          <a:effectLst/>
                          <a:latin typeface="+mn-ea"/>
                          <a:ea typeface="+mn-ea"/>
                        </a:rPr>
                        <a:t>1</a:t>
                      </a:r>
                      <a:endParaRPr lang="en-US" altLang="zh-CN" sz="800" u="none" strike="noStrike" kern="1200" dirty="0">
                        <a:solidFill>
                          <a:schemeClr val="tx1"/>
                        </a:solidFill>
                        <a:effectLst/>
                        <a:latin typeface="+mn-ea"/>
                        <a:ea typeface="+mn-ea"/>
                        <a:cs typeface="+mn-cs"/>
                      </a:endParaRPr>
                    </a:p>
                  </a:txBody>
                  <a:tcPr marL="9525" marR="9525" marT="9525" marB="0" anchor="ctr"/>
                </a:tc>
                <a:tc>
                  <a:txBody>
                    <a:bodyPr/>
                    <a:lstStyle/>
                    <a:p>
                      <a:pPr marL="0" algn="ctr" defTabSz="685800" rtl="0" eaLnBrk="1" fontAlgn="ctr" latinLnBrk="0" hangingPunct="1"/>
                      <a:r>
                        <a:rPr lang="en-US" altLang="zh-CN" sz="800" u="none" strike="noStrike" kern="1200" dirty="0">
                          <a:effectLst/>
                          <a:latin typeface="+mn-ea"/>
                          <a:ea typeface="+mn-ea"/>
                        </a:rPr>
                        <a:t>1</a:t>
                      </a:r>
                      <a:endParaRPr lang="en-US" altLang="zh-CN" sz="800" u="none" strike="noStrike" kern="1200" dirty="0">
                        <a:solidFill>
                          <a:schemeClr val="tx1"/>
                        </a:solidFill>
                        <a:effectLst/>
                        <a:latin typeface="+mn-ea"/>
                        <a:ea typeface="+mn-ea"/>
                        <a:cs typeface="+mn-cs"/>
                      </a:endParaRPr>
                    </a:p>
                  </a:txBody>
                  <a:tcPr marL="9525" marR="9525" marT="9525" marB="0" anchor="ctr"/>
                </a:tc>
                <a:extLst>
                  <a:ext uri="{0D108BD9-81ED-4DB2-BD59-A6C34878D82A}">
                    <a16:rowId xmlns:a16="http://schemas.microsoft.com/office/drawing/2014/main" val="1183667812"/>
                  </a:ext>
                </a:extLst>
              </a:tr>
              <a:tr h="265922">
                <a:tc>
                  <a:txBody>
                    <a:bodyPr/>
                    <a:lstStyle/>
                    <a:p>
                      <a:pPr marL="0" algn="ctr" defTabSz="685800" rtl="0" eaLnBrk="1" fontAlgn="ctr" latinLnBrk="0" hangingPunct="1"/>
                      <a:r>
                        <a:rPr lang="en-US" altLang="zh-CN" sz="800" u="none" strike="noStrike" kern="1200">
                          <a:effectLst/>
                          <a:latin typeface="+mn-ea"/>
                          <a:ea typeface="+mn-ea"/>
                        </a:rPr>
                        <a:t>27823</a:t>
                      </a:r>
                      <a:endParaRPr lang="en-US" altLang="zh-CN" sz="800" u="none" strike="noStrike" kern="1200">
                        <a:solidFill>
                          <a:schemeClr val="tx1"/>
                        </a:solidFill>
                        <a:effectLst/>
                        <a:latin typeface="+mn-ea"/>
                        <a:ea typeface="+mn-ea"/>
                        <a:cs typeface="+mn-cs"/>
                      </a:endParaRPr>
                    </a:p>
                  </a:txBody>
                  <a:tcPr marL="9525" marR="9525" marT="9525" marB="0" anchor="ctr"/>
                </a:tc>
                <a:tc>
                  <a:txBody>
                    <a:bodyPr/>
                    <a:lstStyle/>
                    <a:p>
                      <a:pPr marL="0" algn="ctr" defTabSz="685800" rtl="0" eaLnBrk="1" fontAlgn="ctr" latinLnBrk="0" hangingPunct="1"/>
                      <a:r>
                        <a:rPr lang="en-US" altLang="zh-CN" sz="800" u="none" strike="noStrike" kern="1200" dirty="0">
                          <a:effectLst/>
                          <a:latin typeface="+mn-ea"/>
                          <a:ea typeface="+mn-ea"/>
                        </a:rPr>
                        <a:t>117.14</a:t>
                      </a:r>
                      <a:endParaRPr lang="en-US" altLang="zh-CN" sz="800" u="none" strike="noStrike" kern="1200" dirty="0">
                        <a:solidFill>
                          <a:schemeClr val="tx1"/>
                        </a:solidFill>
                        <a:effectLst/>
                        <a:latin typeface="+mn-ea"/>
                        <a:ea typeface="+mn-ea"/>
                        <a:cs typeface="+mn-cs"/>
                      </a:endParaRPr>
                    </a:p>
                  </a:txBody>
                  <a:tcPr marL="9525" marR="9525" marT="9525" marB="0" anchor="ctr"/>
                </a:tc>
                <a:tc>
                  <a:txBody>
                    <a:bodyPr/>
                    <a:lstStyle/>
                    <a:p>
                      <a:pPr marL="0" algn="ctr" defTabSz="685800" rtl="0" eaLnBrk="1" fontAlgn="ctr" latinLnBrk="0" hangingPunct="1"/>
                      <a:r>
                        <a:rPr lang="en-US" altLang="zh-CN" sz="800" u="none" strike="noStrike" kern="1200" dirty="0">
                          <a:effectLst/>
                          <a:latin typeface="+mn-ea"/>
                          <a:ea typeface="+mn-ea"/>
                        </a:rPr>
                        <a:t>23.021</a:t>
                      </a:r>
                      <a:endParaRPr lang="en-US" altLang="zh-CN" sz="800" u="none" strike="noStrike" kern="1200" dirty="0">
                        <a:solidFill>
                          <a:schemeClr val="tx1"/>
                        </a:solidFill>
                        <a:effectLst/>
                        <a:latin typeface="+mn-ea"/>
                        <a:ea typeface="+mn-ea"/>
                        <a:cs typeface="+mn-cs"/>
                      </a:endParaRPr>
                    </a:p>
                  </a:txBody>
                  <a:tcPr marL="9525" marR="9525" marT="9525" marB="0" anchor="ctr"/>
                </a:tc>
                <a:extLst>
                  <a:ext uri="{0D108BD9-81ED-4DB2-BD59-A6C34878D82A}">
                    <a16:rowId xmlns:a16="http://schemas.microsoft.com/office/drawing/2014/main" val="231454886"/>
                  </a:ext>
                </a:extLst>
              </a:tr>
              <a:tr h="264443">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800" b="1" u="none" strike="noStrike" kern="1200" dirty="0">
                          <a:effectLst/>
                          <a:latin typeface="+mn-ea"/>
                          <a:ea typeface="+mn-ea"/>
                        </a:rPr>
                        <a:t>….</a:t>
                      </a:r>
                      <a:endParaRPr lang="zh-CN" altLang="en-US" sz="800" b="1" u="none" strike="noStrike" kern="1200" dirty="0">
                        <a:solidFill>
                          <a:schemeClr val="tx1"/>
                        </a:solidFill>
                        <a:effectLst/>
                        <a:latin typeface="+mn-ea"/>
                        <a:ea typeface="+mn-ea"/>
                        <a:cs typeface="+mn-cs"/>
                      </a:endParaRPr>
                    </a:p>
                  </a:txBody>
                  <a:tcPr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800" b="1" u="none" strike="noStrike" kern="1200" dirty="0">
                          <a:effectLst/>
                          <a:latin typeface="+mn-ea"/>
                          <a:ea typeface="+mn-ea"/>
                        </a:rPr>
                        <a:t>…</a:t>
                      </a:r>
                      <a:endParaRPr lang="zh-CN" altLang="en-US" sz="800" b="1" u="none" strike="noStrike" kern="1200" dirty="0">
                        <a:solidFill>
                          <a:schemeClr val="tx1"/>
                        </a:solidFill>
                        <a:effectLst/>
                        <a:latin typeface="+mn-ea"/>
                        <a:ea typeface="+mn-ea"/>
                        <a:cs typeface="+mn-cs"/>
                      </a:endParaRPr>
                    </a:p>
                  </a:txBody>
                  <a:tcPr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800" b="1" u="none" strike="noStrike" kern="1200" dirty="0">
                          <a:effectLst/>
                          <a:latin typeface="+mn-ea"/>
                          <a:ea typeface="+mn-ea"/>
                        </a:rPr>
                        <a:t>…</a:t>
                      </a:r>
                      <a:endParaRPr lang="zh-CN" altLang="en-US" sz="800" b="1" u="none" strike="noStrike" kern="1200" dirty="0">
                        <a:solidFill>
                          <a:schemeClr val="tx1"/>
                        </a:solidFill>
                        <a:effectLst/>
                        <a:latin typeface="+mn-ea"/>
                        <a:ea typeface="+mn-ea"/>
                        <a:cs typeface="+mn-cs"/>
                      </a:endParaRPr>
                    </a:p>
                  </a:txBody>
                  <a:tcPr anchor="ctr"/>
                </a:tc>
                <a:extLst>
                  <a:ext uri="{0D108BD9-81ED-4DB2-BD59-A6C34878D82A}">
                    <a16:rowId xmlns:a16="http://schemas.microsoft.com/office/drawing/2014/main" val="622429526"/>
                  </a:ext>
                </a:extLst>
              </a:tr>
            </a:tbl>
          </a:graphicData>
        </a:graphic>
      </p:graphicFrame>
      <p:graphicFrame>
        <p:nvGraphicFramePr>
          <p:cNvPr id="33" name="表格 32">
            <a:extLst>
              <a:ext uri="{FF2B5EF4-FFF2-40B4-BE49-F238E27FC236}">
                <a16:creationId xmlns:a16="http://schemas.microsoft.com/office/drawing/2014/main" id="{6A3BC287-7F2E-420F-B5F1-A0B8C560B0FD}"/>
              </a:ext>
            </a:extLst>
          </p:cNvPr>
          <p:cNvGraphicFramePr>
            <a:graphicFrameLocks noGrp="1"/>
          </p:cNvGraphicFramePr>
          <p:nvPr>
            <p:extLst>
              <p:ext uri="{D42A27DB-BD31-4B8C-83A1-F6EECF244321}">
                <p14:modId xmlns:p14="http://schemas.microsoft.com/office/powerpoint/2010/main" val="3971743369"/>
              </p:ext>
            </p:extLst>
          </p:nvPr>
        </p:nvGraphicFramePr>
        <p:xfrm>
          <a:off x="6042132" y="3214429"/>
          <a:ext cx="3137255" cy="2409795"/>
        </p:xfrm>
        <a:graphic>
          <a:graphicData uri="http://schemas.openxmlformats.org/drawingml/2006/table">
            <a:tbl>
              <a:tblPr firstRow="1" bandRow="1">
                <a:tableStyleId>{073A0DAA-6AF3-43AB-8588-CEC1D06C72B9}</a:tableStyleId>
              </a:tblPr>
              <a:tblGrid>
                <a:gridCol w="730808">
                  <a:extLst>
                    <a:ext uri="{9D8B030D-6E8A-4147-A177-3AD203B41FA5}">
                      <a16:colId xmlns:a16="http://schemas.microsoft.com/office/drawing/2014/main" val="4153420917"/>
                    </a:ext>
                  </a:extLst>
                </a:gridCol>
                <a:gridCol w="572797">
                  <a:extLst>
                    <a:ext uri="{9D8B030D-6E8A-4147-A177-3AD203B41FA5}">
                      <a16:colId xmlns:a16="http://schemas.microsoft.com/office/drawing/2014/main" val="3312331228"/>
                    </a:ext>
                  </a:extLst>
                </a:gridCol>
                <a:gridCol w="592671">
                  <a:extLst>
                    <a:ext uri="{9D8B030D-6E8A-4147-A177-3AD203B41FA5}">
                      <a16:colId xmlns:a16="http://schemas.microsoft.com/office/drawing/2014/main" val="2848319697"/>
                    </a:ext>
                  </a:extLst>
                </a:gridCol>
                <a:gridCol w="595992">
                  <a:extLst>
                    <a:ext uri="{9D8B030D-6E8A-4147-A177-3AD203B41FA5}">
                      <a16:colId xmlns:a16="http://schemas.microsoft.com/office/drawing/2014/main" val="3925189887"/>
                    </a:ext>
                  </a:extLst>
                </a:gridCol>
                <a:gridCol w="644987">
                  <a:extLst>
                    <a:ext uri="{9D8B030D-6E8A-4147-A177-3AD203B41FA5}">
                      <a16:colId xmlns:a16="http://schemas.microsoft.com/office/drawing/2014/main" val="172439777"/>
                    </a:ext>
                  </a:extLst>
                </a:gridCol>
              </a:tblGrid>
              <a:tr h="275063">
                <a:tc>
                  <a:txBody>
                    <a:bodyPr/>
                    <a:lstStyle/>
                    <a:p>
                      <a:pPr algn="ctr"/>
                      <a:r>
                        <a:rPr lang="en-US" altLang="zh-CN" sz="800" dirty="0" err="1"/>
                        <a:t>Port_name</a:t>
                      </a:r>
                      <a:endParaRPr lang="zh-CN" altLang="en-US" sz="800" dirty="0">
                        <a:latin typeface="+mn-ea"/>
                        <a:ea typeface="+mn-ea"/>
                      </a:endParaRPr>
                    </a:p>
                  </a:txBody>
                  <a:tcPr anchor="ctr"/>
                </a:tc>
                <a:tc>
                  <a:txBody>
                    <a:bodyPr/>
                    <a:lstStyle/>
                    <a:p>
                      <a:pPr algn="ctr"/>
                      <a:r>
                        <a:rPr lang="en-US" altLang="zh-CN" sz="800" dirty="0" err="1"/>
                        <a:t>lon</a:t>
                      </a:r>
                      <a:endParaRPr lang="zh-CN" altLang="en-US" sz="800" dirty="0">
                        <a:latin typeface="+mn-ea"/>
                        <a:ea typeface="+mn-ea"/>
                      </a:endParaRPr>
                    </a:p>
                  </a:txBody>
                  <a:tcPr anchor="ctr"/>
                </a:tc>
                <a:tc>
                  <a:txBody>
                    <a:bodyPr/>
                    <a:lstStyle/>
                    <a:p>
                      <a:pPr algn="ctr"/>
                      <a:r>
                        <a:rPr lang="en-US" altLang="zh-CN" sz="800" dirty="0" err="1"/>
                        <a:t>lat</a:t>
                      </a:r>
                      <a:r>
                        <a:rPr lang="en-US" altLang="zh-CN" sz="800" dirty="0"/>
                        <a:t> </a:t>
                      </a:r>
                      <a:endParaRPr lang="zh-CN" altLang="en-US" sz="800" dirty="0">
                        <a:latin typeface="+mn-ea"/>
                        <a:ea typeface="+mn-ea"/>
                      </a:endParaRPr>
                    </a:p>
                  </a:txBody>
                  <a:tcPr anchor="ctr"/>
                </a:tc>
                <a:tc>
                  <a:txBody>
                    <a:bodyPr/>
                    <a:lstStyle/>
                    <a:p>
                      <a:pPr algn="ctr"/>
                      <a:r>
                        <a:rPr lang="en-US" altLang="zh-CN" sz="800" dirty="0" err="1"/>
                        <a:t>prov</a:t>
                      </a:r>
                      <a:endParaRPr lang="zh-CN" altLang="en-US" sz="800" dirty="0">
                        <a:latin typeface="+mn-ea"/>
                        <a:ea typeface="+mn-ea"/>
                      </a:endParaRPr>
                    </a:p>
                  </a:txBody>
                  <a:tcPr anchor="ctr"/>
                </a:tc>
                <a:tc>
                  <a:txBody>
                    <a:bodyPr/>
                    <a:lstStyle/>
                    <a:p>
                      <a:pPr algn="ctr"/>
                      <a:r>
                        <a:rPr lang="en-US" altLang="zh-CN" sz="800" dirty="0"/>
                        <a:t>city</a:t>
                      </a:r>
                      <a:endParaRPr lang="zh-CN" altLang="en-US" sz="800" dirty="0">
                        <a:latin typeface="+mn-ea"/>
                        <a:ea typeface="+mn-ea"/>
                      </a:endParaRPr>
                    </a:p>
                  </a:txBody>
                  <a:tcPr anchor="ctr"/>
                </a:tc>
                <a:extLst>
                  <a:ext uri="{0D108BD9-81ED-4DB2-BD59-A6C34878D82A}">
                    <a16:rowId xmlns:a16="http://schemas.microsoft.com/office/drawing/2014/main" val="2091561891"/>
                  </a:ext>
                </a:extLst>
              </a:tr>
              <a:tr h="488788">
                <a:tc>
                  <a:txBody>
                    <a:bodyPr/>
                    <a:lstStyle/>
                    <a:p>
                      <a:pPr algn="ctr" fontAlgn="ctr"/>
                      <a:r>
                        <a:rPr lang="zh-CN" altLang="en-US" sz="900" u="none" strike="noStrike" dirty="0">
                          <a:effectLst/>
                          <a:latin typeface="+mn-ea"/>
                          <a:ea typeface="+mn-ea"/>
                        </a:rPr>
                        <a:t>港口</a:t>
                      </a:r>
                      <a:r>
                        <a:rPr lang="en-US" altLang="zh-CN" sz="900" u="none" strike="noStrike" dirty="0">
                          <a:effectLst/>
                          <a:latin typeface="+mn-ea"/>
                          <a:ea typeface="+mn-ea"/>
                        </a:rPr>
                        <a:t>1</a:t>
                      </a:r>
                      <a:endParaRPr lang="en-US" altLang="zh-CN" sz="9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900" u="none" strike="noStrike" dirty="0">
                          <a:effectLst/>
                          <a:latin typeface="+mn-ea"/>
                          <a:ea typeface="+mn-ea"/>
                        </a:rPr>
                        <a:t>108.427</a:t>
                      </a:r>
                      <a:endParaRPr lang="en-US" altLang="zh-CN" sz="9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900" u="none" strike="noStrike" dirty="0">
                          <a:effectLst/>
                          <a:latin typeface="+mn-ea"/>
                          <a:ea typeface="+mn-ea"/>
                        </a:rPr>
                        <a:t>21.529</a:t>
                      </a:r>
                      <a:endParaRPr lang="en-US" altLang="zh-CN" sz="9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900" u="none" strike="noStrike">
                          <a:effectLst/>
                          <a:latin typeface="+mn-ea"/>
                          <a:ea typeface="+mn-ea"/>
                        </a:rPr>
                        <a:t>广西壮族自治区</a:t>
                      </a:r>
                      <a:endParaRPr lang="zh-CN" altLang="en-US" sz="9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900" u="none" strike="noStrike">
                          <a:effectLst/>
                          <a:latin typeface="+mn-ea"/>
                          <a:ea typeface="+mn-ea"/>
                        </a:rPr>
                        <a:t>防城港市</a:t>
                      </a:r>
                      <a:endParaRPr lang="zh-CN" altLang="en-US" sz="900" b="0" i="0" u="none" strike="noStrike">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499566556"/>
                  </a:ext>
                </a:extLst>
              </a:tr>
              <a:tr h="276603">
                <a:tc>
                  <a:txBody>
                    <a:bodyPr/>
                    <a:lstStyle/>
                    <a:p>
                      <a:pPr algn="ctr" fontAlgn="ctr"/>
                      <a:r>
                        <a:rPr lang="zh-CN" altLang="en-US" sz="900" u="none" strike="noStrike" dirty="0">
                          <a:effectLst/>
                          <a:latin typeface="+mn-ea"/>
                          <a:ea typeface="+mn-ea"/>
                        </a:rPr>
                        <a:t>港口</a:t>
                      </a:r>
                      <a:r>
                        <a:rPr lang="en-US" altLang="zh-CN" sz="900" u="none" strike="noStrike" dirty="0">
                          <a:effectLst/>
                          <a:latin typeface="+mn-ea"/>
                          <a:ea typeface="+mn-ea"/>
                        </a:rPr>
                        <a:t>2</a:t>
                      </a:r>
                      <a:endParaRPr lang="en-US" altLang="zh-CN" sz="9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900" u="none" strike="noStrike" dirty="0">
                          <a:effectLst/>
                          <a:latin typeface="+mn-ea"/>
                          <a:ea typeface="+mn-ea"/>
                        </a:rPr>
                        <a:t>109.121</a:t>
                      </a:r>
                      <a:endParaRPr lang="en-US" altLang="zh-CN" sz="9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900" u="none" strike="noStrike" dirty="0">
                          <a:effectLst/>
                          <a:latin typeface="+mn-ea"/>
                          <a:ea typeface="+mn-ea"/>
                        </a:rPr>
                        <a:t>18.3560</a:t>
                      </a:r>
                      <a:endParaRPr lang="en-US" altLang="zh-CN" sz="9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900" u="none" strike="noStrike" dirty="0">
                          <a:effectLst/>
                          <a:latin typeface="+mn-ea"/>
                          <a:ea typeface="+mn-ea"/>
                        </a:rPr>
                        <a:t>海南省</a:t>
                      </a:r>
                      <a:endParaRPr lang="zh-CN" altLang="en-US" sz="9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900" u="none" strike="noStrike" dirty="0">
                          <a:effectLst/>
                          <a:latin typeface="+mn-ea"/>
                          <a:ea typeface="+mn-ea"/>
                        </a:rPr>
                        <a:t>三亚市</a:t>
                      </a:r>
                      <a:endParaRPr lang="zh-CN" altLang="en-US" sz="9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580067055"/>
                  </a:ext>
                </a:extLst>
              </a:tr>
              <a:tr h="488788">
                <a:tc>
                  <a:txBody>
                    <a:bodyPr/>
                    <a:lstStyle/>
                    <a:p>
                      <a:pPr algn="ctr" fontAlgn="ctr"/>
                      <a:r>
                        <a:rPr lang="zh-CN" altLang="en-US" sz="900" u="none" strike="noStrike">
                          <a:effectLst/>
                          <a:latin typeface="+mn-ea"/>
                          <a:ea typeface="+mn-ea"/>
                        </a:rPr>
                        <a:t>港口</a:t>
                      </a:r>
                      <a:r>
                        <a:rPr lang="en-US" altLang="zh-CN" sz="900" u="none" strike="noStrike">
                          <a:effectLst/>
                          <a:latin typeface="+mn-ea"/>
                          <a:ea typeface="+mn-ea"/>
                        </a:rPr>
                        <a:t>3</a:t>
                      </a:r>
                      <a:endParaRPr lang="en-US" altLang="zh-CN" sz="9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900" u="none" strike="noStrike" dirty="0">
                          <a:effectLst/>
                          <a:latin typeface="+mn-ea"/>
                          <a:ea typeface="+mn-ea"/>
                        </a:rPr>
                        <a:t>109.123</a:t>
                      </a:r>
                      <a:endParaRPr lang="en-US" altLang="zh-CN" sz="9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900" u="none" strike="noStrike" dirty="0">
                          <a:effectLst/>
                          <a:latin typeface="+mn-ea"/>
                          <a:ea typeface="+mn-ea"/>
                        </a:rPr>
                        <a:t>21.417</a:t>
                      </a:r>
                      <a:endParaRPr lang="en-US" altLang="zh-CN" sz="9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900" u="none" strike="noStrike" dirty="0">
                          <a:effectLst/>
                          <a:latin typeface="+mn-ea"/>
                          <a:ea typeface="+mn-ea"/>
                        </a:rPr>
                        <a:t>广西壮族自治区</a:t>
                      </a:r>
                      <a:endParaRPr lang="zh-CN" altLang="en-US" sz="9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900" u="none" strike="noStrike" dirty="0">
                          <a:effectLst/>
                          <a:latin typeface="+mn-ea"/>
                          <a:ea typeface="+mn-ea"/>
                        </a:rPr>
                        <a:t>北海市</a:t>
                      </a:r>
                      <a:endParaRPr lang="zh-CN" altLang="en-US" sz="9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623855950"/>
                  </a:ext>
                </a:extLst>
              </a:tr>
              <a:tr h="276603">
                <a:tc>
                  <a:txBody>
                    <a:bodyPr/>
                    <a:lstStyle/>
                    <a:p>
                      <a:pPr algn="ctr" fontAlgn="ctr"/>
                      <a:r>
                        <a:rPr lang="zh-CN" altLang="en-US" sz="900" u="none" strike="noStrike">
                          <a:effectLst/>
                          <a:latin typeface="+mn-ea"/>
                          <a:ea typeface="+mn-ea"/>
                        </a:rPr>
                        <a:t>港口</a:t>
                      </a:r>
                      <a:r>
                        <a:rPr lang="en-US" altLang="zh-CN" sz="900" u="none" strike="noStrike">
                          <a:effectLst/>
                          <a:latin typeface="+mn-ea"/>
                          <a:ea typeface="+mn-ea"/>
                        </a:rPr>
                        <a:t>4</a:t>
                      </a:r>
                      <a:endParaRPr lang="en-US" altLang="zh-CN" sz="9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900" u="none" strike="noStrike" dirty="0">
                          <a:effectLst/>
                          <a:latin typeface="+mn-ea"/>
                          <a:ea typeface="+mn-ea"/>
                        </a:rPr>
                        <a:t>109.125</a:t>
                      </a:r>
                      <a:endParaRPr lang="en-US" altLang="zh-CN" sz="9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900" u="none" strike="noStrike">
                          <a:effectLst/>
                          <a:latin typeface="+mn-ea"/>
                          <a:ea typeface="+mn-ea"/>
                        </a:rPr>
                        <a:t>18.355</a:t>
                      </a:r>
                      <a:endParaRPr lang="en-US" altLang="zh-CN" sz="900" b="0" i="0" u="none" strike="noStrike">
                        <a:solidFill>
                          <a:srgbClr val="000000"/>
                        </a:solidFill>
                        <a:effectLst/>
                        <a:latin typeface="+mn-ea"/>
                        <a:ea typeface="+mn-ea"/>
                      </a:endParaRPr>
                    </a:p>
                  </a:txBody>
                  <a:tcPr marL="9525" marR="9525" marT="9525" marB="0" anchor="ctr"/>
                </a:tc>
                <a:tc>
                  <a:txBody>
                    <a:bodyPr/>
                    <a:lstStyle/>
                    <a:p>
                      <a:pPr algn="ctr" fontAlgn="ctr"/>
                      <a:r>
                        <a:rPr lang="zh-CN" altLang="en-US" sz="900" u="none" strike="noStrike" dirty="0">
                          <a:effectLst/>
                          <a:latin typeface="+mn-ea"/>
                          <a:ea typeface="+mn-ea"/>
                        </a:rPr>
                        <a:t>海南省</a:t>
                      </a:r>
                      <a:endParaRPr lang="zh-CN" altLang="en-US" sz="9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900" u="none" strike="noStrike" dirty="0">
                          <a:effectLst/>
                          <a:latin typeface="+mn-ea"/>
                          <a:ea typeface="+mn-ea"/>
                        </a:rPr>
                        <a:t>三亚市</a:t>
                      </a:r>
                      <a:endParaRPr lang="zh-CN" altLang="en-US" sz="9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183667812"/>
                  </a:ext>
                </a:extLst>
              </a:tr>
              <a:tr h="328887">
                <a:tc>
                  <a:txBody>
                    <a:bodyPr/>
                    <a:lstStyle/>
                    <a:p>
                      <a:pPr algn="ctr" fontAlgn="ctr"/>
                      <a:r>
                        <a:rPr lang="zh-CN" altLang="en-US" sz="900" u="none" strike="noStrike">
                          <a:effectLst/>
                          <a:latin typeface="+mn-ea"/>
                          <a:ea typeface="+mn-ea"/>
                        </a:rPr>
                        <a:t>港口</a:t>
                      </a:r>
                      <a:r>
                        <a:rPr lang="en-US" altLang="zh-CN" sz="900" u="none" strike="noStrike">
                          <a:effectLst/>
                          <a:latin typeface="+mn-ea"/>
                          <a:ea typeface="+mn-ea"/>
                        </a:rPr>
                        <a:t>5</a:t>
                      </a:r>
                      <a:endParaRPr lang="en-US" altLang="zh-CN" sz="9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900" u="none" strike="noStrike" dirty="0">
                          <a:effectLst/>
                          <a:latin typeface="+mn-ea"/>
                          <a:ea typeface="+mn-ea"/>
                        </a:rPr>
                        <a:t>109.957</a:t>
                      </a:r>
                      <a:endParaRPr lang="en-US" altLang="zh-CN" sz="9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900" u="none" strike="noStrike" dirty="0">
                          <a:effectLst/>
                          <a:latin typeface="+mn-ea"/>
                          <a:ea typeface="+mn-ea"/>
                        </a:rPr>
                        <a:t>18.3962</a:t>
                      </a:r>
                      <a:endParaRPr lang="en-US" altLang="zh-CN" sz="9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900" u="none" strike="noStrike" dirty="0">
                          <a:effectLst/>
                          <a:latin typeface="+mn-ea"/>
                          <a:ea typeface="+mn-ea"/>
                        </a:rPr>
                        <a:t>海南省</a:t>
                      </a:r>
                      <a:endParaRPr lang="zh-CN" altLang="en-US" sz="9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900" u="none" strike="noStrike" dirty="0">
                          <a:effectLst/>
                          <a:latin typeface="+mn-ea"/>
                          <a:ea typeface="+mn-ea"/>
                        </a:rPr>
                        <a:t>陵水黎族自治县</a:t>
                      </a:r>
                      <a:endParaRPr lang="zh-CN" altLang="en-US" sz="9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231454886"/>
                  </a:ext>
                </a:extLst>
              </a:tr>
              <a:tr h="27506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900" b="1" kern="1200" dirty="0">
                          <a:latin typeface="+mn-ea"/>
                          <a:ea typeface="+mn-ea"/>
                        </a:rPr>
                        <a:t>….</a:t>
                      </a:r>
                      <a:endParaRPr lang="zh-CN" altLang="en-US" sz="9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900" b="1" kern="1200" dirty="0">
                          <a:latin typeface="+mn-ea"/>
                          <a:ea typeface="+mn-ea"/>
                        </a:rPr>
                        <a:t>…</a:t>
                      </a:r>
                      <a:endParaRPr lang="zh-CN" altLang="en-US" sz="9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900" b="1" kern="1200" dirty="0">
                          <a:latin typeface="+mn-ea"/>
                          <a:ea typeface="+mn-ea"/>
                        </a:rPr>
                        <a:t>…</a:t>
                      </a:r>
                      <a:endParaRPr lang="zh-CN" altLang="en-US" sz="9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900" b="1" kern="1200" dirty="0">
                          <a:latin typeface="+mn-ea"/>
                          <a:ea typeface="+mn-ea"/>
                        </a:rPr>
                        <a:t>…</a:t>
                      </a:r>
                      <a:endParaRPr lang="zh-CN" altLang="en-US" sz="9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900" b="1" kern="1200" dirty="0">
                          <a:latin typeface="+mn-ea"/>
                          <a:ea typeface="+mn-ea"/>
                        </a:rPr>
                        <a:t>….</a:t>
                      </a:r>
                      <a:endParaRPr lang="zh-CN" altLang="en-US" sz="900" b="1" kern="1200" dirty="0">
                        <a:solidFill>
                          <a:schemeClr val="dk1"/>
                        </a:solidFill>
                        <a:latin typeface="+mn-ea"/>
                        <a:ea typeface="+mn-ea"/>
                        <a:cs typeface="+mn-cs"/>
                      </a:endParaRPr>
                    </a:p>
                  </a:txBody>
                  <a:tcPr anchor="ctr"/>
                </a:tc>
                <a:extLst>
                  <a:ext uri="{0D108BD9-81ED-4DB2-BD59-A6C34878D82A}">
                    <a16:rowId xmlns:a16="http://schemas.microsoft.com/office/drawing/2014/main" val="622429526"/>
                  </a:ext>
                </a:extLst>
              </a:tr>
            </a:tbl>
          </a:graphicData>
        </a:graphic>
      </p:graphicFrame>
      <p:graphicFrame>
        <p:nvGraphicFramePr>
          <p:cNvPr id="34" name="表格 33">
            <a:extLst>
              <a:ext uri="{FF2B5EF4-FFF2-40B4-BE49-F238E27FC236}">
                <a16:creationId xmlns:a16="http://schemas.microsoft.com/office/drawing/2014/main" id="{C6D2C227-5A8B-4F1C-BEA0-B5B92697FD6D}"/>
              </a:ext>
            </a:extLst>
          </p:cNvPr>
          <p:cNvGraphicFramePr>
            <a:graphicFrameLocks noGrp="1"/>
          </p:cNvGraphicFramePr>
          <p:nvPr>
            <p:extLst>
              <p:ext uri="{D42A27DB-BD31-4B8C-83A1-F6EECF244321}">
                <p14:modId xmlns:p14="http://schemas.microsoft.com/office/powerpoint/2010/main" val="53501588"/>
              </p:ext>
            </p:extLst>
          </p:nvPr>
        </p:nvGraphicFramePr>
        <p:xfrm>
          <a:off x="9480535" y="3933466"/>
          <a:ext cx="2385401" cy="1832626"/>
        </p:xfrm>
        <a:graphic>
          <a:graphicData uri="http://schemas.openxmlformats.org/drawingml/2006/table">
            <a:tbl>
              <a:tblPr firstRow="1" bandRow="1">
                <a:tableStyleId>{073A0DAA-6AF3-43AB-8588-CEC1D06C72B9}</a:tableStyleId>
              </a:tblPr>
              <a:tblGrid>
                <a:gridCol w="599130">
                  <a:extLst>
                    <a:ext uri="{9D8B030D-6E8A-4147-A177-3AD203B41FA5}">
                      <a16:colId xmlns:a16="http://schemas.microsoft.com/office/drawing/2014/main" val="4153420917"/>
                    </a:ext>
                  </a:extLst>
                </a:gridCol>
                <a:gridCol w="574158">
                  <a:extLst>
                    <a:ext uri="{9D8B030D-6E8A-4147-A177-3AD203B41FA5}">
                      <a16:colId xmlns:a16="http://schemas.microsoft.com/office/drawing/2014/main" val="3312331228"/>
                    </a:ext>
                  </a:extLst>
                </a:gridCol>
                <a:gridCol w="584791">
                  <a:extLst>
                    <a:ext uri="{9D8B030D-6E8A-4147-A177-3AD203B41FA5}">
                      <a16:colId xmlns:a16="http://schemas.microsoft.com/office/drawing/2014/main" val="2848319697"/>
                    </a:ext>
                  </a:extLst>
                </a:gridCol>
                <a:gridCol w="627322">
                  <a:extLst>
                    <a:ext uri="{9D8B030D-6E8A-4147-A177-3AD203B41FA5}">
                      <a16:colId xmlns:a16="http://schemas.microsoft.com/office/drawing/2014/main" val="3925189887"/>
                    </a:ext>
                  </a:extLst>
                </a:gridCol>
              </a:tblGrid>
              <a:tr h="227342">
                <a:tc>
                  <a:txBody>
                    <a:bodyPr/>
                    <a:lstStyle/>
                    <a:p>
                      <a:pPr algn="ctr"/>
                      <a:r>
                        <a:rPr lang="en-US" altLang="zh-CN" sz="800" dirty="0" err="1"/>
                        <a:t>Boat_ID</a:t>
                      </a:r>
                      <a:endParaRPr lang="zh-CN" altLang="en-US" sz="800" dirty="0">
                        <a:latin typeface="+mn-ea"/>
                        <a:ea typeface="+mn-ea"/>
                      </a:endParaRPr>
                    </a:p>
                  </a:txBody>
                  <a:tcPr anchor="ctr"/>
                </a:tc>
                <a:tc>
                  <a:txBody>
                    <a:bodyPr/>
                    <a:lstStyle/>
                    <a:p>
                      <a:pPr algn="ctr"/>
                      <a:r>
                        <a:rPr lang="en-US" altLang="zh-CN" sz="800" dirty="0"/>
                        <a:t>type1</a:t>
                      </a:r>
                      <a:endParaRPr lang="zh-CN" altLang="en-US" sz="800" dirty="0">
                        <a:latin typeface="+mn-ea"/>
                        <a:ea typeface="+mn-ea"/>
                      </a:endParaRPr>
                    </a:p>
                  </a:txBody>
                  <a:tcPr anchor="ctr"/>
                </a:tc>
                <a:tc>
                  <a:txBody>
                    <a:bodyPr/>
                    <a:lstStyle/>
                    <a:p>
                      <a:pPr algn="ctr"/>
                      <a:r>
                        <a:rPr lang="en-US" altLang="zh-CN" sz="800" dirty="0"/>
                        <a:t>type2</a:t>
                      </a:r>
                      <a:endParaRPr lang="zh-CN" altLang="en-US" sz="800" dirty="0">
                        <a:latin typeface="+mn-ea"/>
                        <a:ea typeface="+mn-ea"/>
                      </a:endParaRPr>
                    </a:p>
                  </a:txBody>
                  <a:tcPr anchor="ctr"/>
                </a:tc>
                <a:tc>
                  <a:txBody>
                    <a:bodyPr/>
                    <a:lstStyle/>
                    <a:p>
                      <a:pPr algn="ctr"/>
                      <a:r>
                        <a:rPr lang="en-US" altLang="zh-CN" sz="800" dirty="0"/>
                        <a:t>type3</a:t>
                      </a:r>
                      <a:endParaRPr lang="zh-CN" altLang="en-US" sz="800" dirty="0">
                        <a:latin typeface="+mn-ea"/>
                        <a:ea typeface="+mn-ea"/>
                      </a:endParaRPr>
                    </a:p>
                  </a:txBody>
                  <a:tcPr anchor="ctr"/>
                </a:tc>
                <a:extLst>
                  <a:ext uri="{0D108BD9-81ED-4DB2-BD59-A6C34878D82A}">
                    <a16:rowId xmlns:a16="http://schemas.microsoft.com/office/drawing/2014/main" val="2091561891"/>
                  </a:ext>
                </a:extLst>
              </a:tr>
              <a:tr h="403987">
                <a:tc>
                  <a:txBody>
                    <a:bodyPr/>
                    <a:lstStyle/>
                    <a:p>
                      <a:pPr algn="ctr" fontAlgn="ctr"/>
                      <a:r>
                        <a:rPr lang="en-US" altLang="zh-CN" sz="800" b="0" u="none" strike="noStrike" dirty="0">
                          <a:effectLst/>
                          <a:latin typeface="+mn-ea"/>
                          <a:ea typeface="+mn-ea"/>
                        </a:rPr>
                        <a:t>20001</a:t>
                      </a:r>
                      <a:endParaRPr lang="en-US" altLang="zh-CN" sz="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800" b="0" u="none" strike="noStrike" dirty="0">
                          <a:effectLst/>
                          <a:latin typeface="+mn-ea"/>
                          <a:ea typeface="+mn-ea"/>
                        </a:rPr>
                        <a:t>0.001733</a:t>
                      </a:r>
                      <a:endParaRPr lang="en-US" altLang="zh-CN" sz="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800" b="0" u="none" strike="noStrike">
                          <a:effectLst/>
                          <a:latin typeface="+mn-ea"/>
                          <a:ea typeface="+mn-ea"/>
                        </a:rPr>
                        <a:t>0.997063</a:t>
                      </a:r>
                      <a:endParaRPr lang="en-US" altLang="zh-CN" sz="8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800" b="0" u="none" strike="noStrike" dirty="0">
                          <a:effectLst/>
                          <a:latin typeface="+mn-ea"/>
                          <a:ea typeface="+mn-ea"/>
                        </a:rPr>
                        <a:t>0.001204</a:t>
                      </a:r>
                      <a:endParaRPr lang="en-US" altLang="zh-CN" sz="8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499566556"/>
                  </a:ext>
                </a:extLst>
              </a:tr>
              <a:tr h="284984">
                <a:tc>
                  <a:txBody>
                    <a:bodyPr/>
                    <a:lstStyle/>
                    <a:p>
                      <a:pPr algn="ctr" fontAlgn="ctr"/>
                      <a:r>
                        <a:rPr lang="en-US" altLang="zh-CN" sz="800" b="0" u="none" strike="noStrike" dirty="0">
                          <a:effectLst/>
                          <a:latin typeface="+mn-ea"/>
                          <a:ea typeface="+mn-ea"/>
                        </a:rPr>
                        <a:t>20002</a:t>
                      </a:r>
                      <a:endParaRPr lang="en-US" altLang="zh-CN" sz="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800" b="0" u="none" strike="noStrike" dirty="0">
                          <a:effectLst/>
                          <a:latin typeface="+mn-ea"/>
                          <a:ea typeface="+mn-ea"/>
                        </a:rPr>
                        <a:t>0.00124</a:t>
                      </a:r>
                      <a:endParaRPr lang="en-US" altLang="zh-CN" sz="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800" b="0" u="none" strike="noStrike" dirty="0">
                          <a:effectLst/>
                          <a:latin typeface="+mn-ea"/>
                          <a:ea typeface="+mn-ea"/>
                        </a:rPr>
                        <a:t>0.075377</a:t>
                      </a:r>
                      <a:endParaRPr lang="en-US" altLang="zh-CN" sz="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800" b="0" u="none" strike="noStrike">
                          <a:effectLst/>
                          <a:latin typeface="+mn-ea"/>
                          <a:ea typeface="+mn-ea"/>
                        </a:rPr>
                        <a:t>0.923383</a:t>
                      </a:r>
                      <a:endParaRPr lang="en-US" altLang="zh-CN" sz="800" b="0" i="0" u="none" strike="noStrike">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3580067055"/>
                  </a:ext>
                </a:extLst>
              </a:tr>
              <a:tr h="403987">
                <a:tc>
                  <a:txBody>
                    <a:bodyPr/>
                    <a:lstStyle/>
                    <a:p>
                      <a:pPr algn="ctr" fontAlgn="ctr"/>
                      <a:r>
                        <a:rPr lang="en-US" altLang="zh-CN" sz="800" b="0" u="none" strike="noStrike" dirty="0">
                          <a:effectLst/>
                          <a:latin typeface="+mn-ea"/>
                          <a:ea typeface="+mn-ea"/>
                        </a:rPr>
                        <a:t>20003</a:t>
                      </a:r>
                      <a:endParaRPr lang="en-US" altLang="zh-CN" sz="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800" b="0" u="none" strike="noStrike">
                          <a:effectLst/>
                          <a:latin typeface="+mn-ea"/>
                          <a:ea typeface="+mn-ea"/>
                        </a:rPr>
                        <a:t>0.987445</a:t>
                      </a:r>
                      <a:endParaRPr lang="en-US" altLang="zh-CN" sz="800" b="0" i="0" u="none" strike="noStrike">
                        <a:solidFill>
                          <a:srgbClr val="000000"/>
                        </a:solidFill>
                        <a:effectLst/>
                        <a:latin typeface="+mn-ea"/>
                        <a:ea typeface="+mn-ea"/>
                      </a:endParaRPr>
                    </a:p>
                  </a:txBody>
                  <a:tcPr marL="9525" marR="9525" marT="9525" marB="0" anchor="ctr"/>
                </a:tc>
                <a:tc>
                  <a:txBody>
                    <a:bodyPr/>
                    <a:lstStyle/>
                    <a:p>
                      <a:pPr algn="ctr" fontAlgn="ctr"/>
                      <a:r>
                        <a:rPr lang="en-US" sz="800" b="0" u="none" strike="noStrike" dirty="0">
                          <a:effectLst/>
                          <a:latin typeface="+mn-ea"/>
                          <a:ea typeface="+mn-ea"/>
                        </a:rPr>
                        <a:t>5.38E-05</a:t>
                      </a:r>
                      <a:endParaRPr lang="en-US" sz="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800" b="0" u="none" strike="noStrike" dirty="0">
                          <a:effectLst/>
                          <a:latin typeface="+mn-ea"/>
                          <a:ea typeface="+mn-ea"/>
                        </a:rPr>
                        <a:t>0.012502</a:t>
                      </a:r>
                      <a:endParaRPr lang="en-US" altLang="zh-CN" sz="8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623855950"/>
                  </a:ext>
                </a:extLst>
              </a:tr>
              <a:tr h="284984">
                <a:tc>
                  <a:txBody>
                    <a:bodyPr/>
                    <a:lstStyle/>
                    <a:p>
                      <a:pPr algn="ctr" fontAlgn="ctr"/>
                      <a:r>
                        <a:rPr lang="en-US" altLang="zh-CN" sz="800" b="0" u="none" strike="noStrike" dirty="0">
                          <a:effectLst/>
                          <a:latin typeface="+mn-ea"/>
                          <a:ea typeface="+mn-ea"/>
                        </a:rPr>
                        <a:t>20004</a:t>
                      </a:r>
                      <a:endParaRPr lang="en-US" altLang="zh-CN" sz="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zh-CN" sz="800" b="0" u="none" strike="noStrike">
                          <a:effectLst/>
                          <a:latin typeface="+mn-ea"/>
                          <a:ea typeface="+mn-ea"/>
                        </a:rPr>
                        <a:t>0.0067</a:t>
                      </a:r>
                      <a:endParaRPr lang="en-US" altLang="zh-CN" sz="8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800" b="0" u="none" strike="noStrike">
                          <a:effectLst/>
                          <a:latin typeface="+mn-ea"/>
                          <a:ea typeface="+mn-ea"/>
                        </a:rPr>
                        <a:t>0.053034</a:t>
                      </a:r>
                      <a:endParaRPr lang="en-US" altLang="zh-CN" sz="800" b="0" i="0" u="none" strike="noStrike">
                        <a:solidFill>
                          <a:srgbClr val="000000"/>
                        </a:solidFill>
                        <a:effectLst/>
                        <a:latin typeface="+mn-ea"/>
                        <a:ea typeface="+mn-ea"/>
                      </a:endParaRPr>
                    </a:p>
                  </a:txBody>
                  <a:tcPr marL="9525" marR="9525" marT="9525" marB="0" anchor="ctr"/>
                </a:tc>
                <a:tc>
                  <a:txBody>
                    <a:bodyPr/>
                    <a:lstStyle/>
                    <a:p>
                      <a:pPr algn="ctr" fontAlgn="ctr"/>
                      <a:r>
                        <a:rPr lang="en-US" altLang="zh-CN" sz="800" b="0" u="none" strike="noStrike" dirty="0">
                          <a:effectLst/>
                          <a:latin typeface="+mn-ea"/>
                          <a:ea typeface="+mn-ea"/>
                        </a:rPr>
                        <a:t>0.940266</a:t>
                      </a:r>
                      <a:endParaRPr lang="en-US" altLang="zh-CN" sz="8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183667812"/>
                  </a:ext>
                </a:extLst>
              </a:tr>
              <a:tr h="22734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1" kern="1200" dirty="0">
                          <a:latin typeface="+mn-ea"/>
                          <a:ea typeface="+mn-ea"/>
                        </a:rPr>
                        <a:t>….</a:t>
                      </a:r>
                      <a:endParaRPr lang="zh-CN" altLang="en-US" sz="8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1" kern="1200" dirty="0">
                          <a:latin typeface="+mn-ea"/>
                          <a:ea typeface="+mn-ea"/>
                        </a:rPr>
                        <a:t>…</a:t>
                      </a:r>
                      <a:endParaRPr lang="zh-CN" altLang="en-US" sz="8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1" kern="1200" dirty="0">
                          <a:latin typeface="+mn-ea"/>
                          <a:ea typeface="+mn-ea"/>
                        </a:rPr>
                        <a:t>…</a:t>
                      </a:r>
                      <a:endParaRPr lang="zh-CN" altLang="en-US" sz="800" b="1" kern="1200" dirty="0">
                        <a:solidFill>
                          <a:schemeClr val="dk1"/>
                        </a:solidFill>
                        <a:latin typeface="+mn-ea"/>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b="1" kern="1200" dirty="0">
                          <a:latin typeface="+mn-ea"/>
                          <a:ea typeface="+mn-ea"/>
                        </a:rPr>
                        <a:t>…</a:t>
                      </a:r>
                      <a:endParaRPr lang="zh-CN" altLang="en-US" sz="800" b="1" kern="1200" dirty="0">
                        <a:solidFill>
                          <a:schemeClr val="dk1"/>
                        </a:solidFill>
                        <a:latin typeface="+mn-ea"/>
                        <a:ea typeface="+mn-ea"/>
                        <a:cs typeface="+mn-cs"/>
                      </a:endParaRPr>
                    </a:p>
                  </a:txBody>
                  <a:tcPr anchor="ctr"/>
                </a:tc>
                <a:extLst>
                  <a:ext uri="{0D108BD9-81ED-4DB2-BD59-A6C34878D82A}">
                    <a16:rowId xmlns:a16="http://schemas.microsoft.com/office/drawing/2014/main" val="622429526"/>
                  </a:ext>
                </a:extLst>
              </a:tr>
            </a:tbl>
          </a:graphicData>
        </a:graphic>
      </p:graphicFrame>
      <p:sp>
        <p:nvSpPr>
          <p:cNvPr id="35" name="圆柱形 34">
            <a:extLst>
              <a:ext uri="{FF2B5EF4-FFF2-40B4-BE49-F238E27FC236}">
                <a16:creationId xmlns:a16="http://schemas.microsoft.com/office/drawing/2014/main" id="{FADA722B-1717-4C1B-AF4F-17AA4F1FBDF0}"/>
              </a:ext>
            </a:extLst>
          </p:cNvPr>
          <p:cNvSpPr/>
          <p:nvPr/>
        </p:nvSpPr>
        <p:spPr>
          <a:xfrm>
            <a:off x="4060875" y="5624226"/>
            <a:ext cx="1215342" cy="780306"/>
          </a:xfrm>
          <a:prstGeom prst="can">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SQLite</a:t>
            </a:r>
            <a:r>
              <a:rPr lang="zh-CN" altLang="en-US" sz="1400" b="1" dirty="0">
                <a:solidFill>
                  <a:schemeClr val="tx1"/>
                </a:solidFill>
              </a:rPr>
              <a:t>数据库</a:t>
            </a:r>
          </a:p>
        </p:txBody>
      </p:sp>
      <p:sp>
        <p:nvSpPr>
          <p:cNvPr id="2" name="灯片编号占位符 1">
            <a:extLst>
              <a:ext uri="{FF2B5EF4-FFF2-40B4-BE49-F238E27FC236}">
                <a16:creationId xmlns:a16="http://schemas.microsoft.com/office/drawing/2014/main" id="{94FAFBB6-3128-4C01-A83A-0F3366792803}"/>
              </a:ext>
            </a:extLst>
          </p:cNvPr>
          <p:cNvSpPr>
            <a:spLocks noGrp="1"/>
          </p:cNvSpPr>
          <p:nvPr>
            <p:ph type="sldNum" sz="quarter" idx="10"/>
          </p:nvPr>
        </p:nvSpPr>
        <p:spPr/>
        <p:txBody>
          <a:bodyPr/>
          <a:lstStyle/>
          <a:p>
            <a:pPr>
              <a:defRPr/>
            </a:pPr>
            <a:fld id="{448D2F9F-663C-42D7-B659-B78D1D99B89B}" type="slidenum">
              <a:rPr lang="en-US" altLang="zh-CN" smtClean="0"/>
              <a:t>45</a:t>
            </a:fld>
            <a:endParaRPr lang="en-US" altLang="zh-CN" dirty="0"/>
          </a:p>
        </p:txBody>
      </p:sp>
    </p:spTree>
    <p:extLst>
      <p:ext uri="{BB962C8B-B14F-4D97-AF65-F5344CB8AC3E}">
        <p14:creationId xmlns:p14="http://schemas.microsoft.com/office/powerpoint/2010/main" val="239418436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基于</a:t>
            </a:r>
            <a:r>
              <a:rPr lang="en-US" altLang="zh-CN" dirty="0">
                <a:latin typeface="Arial" panose="020B0604020202020204" pitchFamily="34" charset="0"/>
                <a:cs typeface="Arial" panose="020B0604020202020204" pitchFamily="34" charset="0"/>
              </a:rPr>
              <a:t>Web</a:t>
            </a:r>
            <a:r>
              <a:rPr lang="zh-CN" altLang="en-US" dirty="0">
                <a:latin typeface="Arial" panose="020B0604020202020204" pitchFamily="34" charset="0"/>
                <a:cs typeface="Arial" panose="020B0604020202020204" pitchFamily="34" charset="0"/>
              </a:rPr>
              <a:t>可视化分析：</a:t>
            </a:r>
            <a:r>
              <a:rPr lang="en-US" altLang="zh-CN" dirty="0">
                <a:latin typeface="Arial" panose="020B0604020202020204" pitchFamily="34" charset="0"/>
                <a:cs typeface="Arial" panose="020B0604020202020204" pitchFamily="34" charset="0"/>
              </a:rPr>
              <a:t>POI</a:t>
            </a:r>
            <a:r>
              <a:rPr lang="zh-CN" altLang="en-US" dirty="0">
                <a:latin typeface="Arial" panose="020B0604020202020204" pitchFamily="34" charset="0"/>
                <a:cs typeface="Arial" panose="020B0604020202020204" pitchFamily="34" charset="0"/>
              </a:rPr>
              <a:t>信息的可视化分析</a:t>
            </a:r>
          </a:p>
        </p:txBody>
      </p:sp>
      <p:pic>
        <p:nvPicPr>
          <p:cNvPr id="2" name="图片 1"/>
          <p:cNvPicPr>
            <a:picLocks noChangeAspect="1"/>
          </p:cNvPicPr>
          <p:nvPr/>
        </p:nvPicPr>
        <p:blipFill>
          <a:blip r:embed="rId3"/>
          <a:stretch>
            <a:fillRect/>
          </a:stretch>
        </p:blipFill>
        <p:spPr>
          <a:xfrm>
            <a:off x="657594" y="1233488"/>
            <a:ext cx="5297591" cy="2431299"/>
          </a:xfrm>
          <a:prstGeom prst="rect">
            <a:avLst/>
          </a:prstGeom>
        </p:spPr>
      </p:pic>
      <p:pic>
        <p:nvPicPr>
          <p:cNvPr id="4" name="图片 3"/>
          <p:cNvPicPr>
            <a:picLocks noChangeAspect="1"/>
          </p:cNvPicPr>
          <p:nvPr/>
        </p:nvPicPr>
        <p:blipFill>
          <a:blip r:embed="rId4"/>
          <a:stretch>
            <a:fillRect/>
          </a:stretch>
        </p:blipFill>
        <p:spPr>
          <a:xfrm>
            <a:off x="657594" y="4149610"/>
            <a:ext cx="5297590" cy="2448040"/>
          </a:xfrm>
          <a:prstGeom prst="rect">
            <a:avLst/>
          </a:prstGeom>
        </p:spPr>
      </p:pic>
      <p:pic>
        <p:nvPicPr>
          <p:cNvPr id="9" name="图片 8"/>
          <p:cNvPicPr>
            <a:picLocks noChangeAspect="1"/>
          </p:cNvPicPr>
          <p:nvPr/>
        </p:nvPicPr>
        <p:blipFill>
          <a:blip r:embed="rId5"/>
          <a:stretch>
            <a:fillRect/>
          </a:stretch>
        </p:blipFill>
        <p:spPr>
          <a:xfrm>
            <a:off x="6738399" y="4089857"/>
            <a:ext cx="4133319" cy="2423296"/>
          </a:xfrm>
          <a:prstGeom prst="rect">
            <a:avLst/>
          </a:prstGeom>
        </p:spPr>
      </p:pic>
      <p:sp>
        <p:nvSpPr>
          <p:cNvPr id="13" name="文本框 12">
            <a:extLst>
              <a:ext uri="{FF2B5EF4-FFF2-40B4-BE49-F238E27FC236}">
                <a16:creationId xmlns:a16="http://schemas.microsoft.com/office/drawing/2014/main" id="{508CB66B-F13B-413C-9887-CC61D3AC1EDD}"/>
              </a:ext>
            </a:extLst>
          </p:cNvPr>
          <p:cNvSpPr txBox="1"/>
          <p:nvPr/>
        </p:nvSpPr>
        <p:spPr>
          <a:xfrm>
            <a:off x="3536013" y="3664787"/>
            <a:ext cx="1828897" cy="523220"/>
          </a:xfrm>
          <a:prstGeom prst="rect">
            <a:avLst/>
          </a:prstGeom>
          <a:noFill/>
        </p:spPr>
        <p:txBody>
          <a:bodyPr wrap="square" rtlCol="0">
            <a:spAutoFit/>
          </a:bodyPr>
          <a:lstStyle/>
          <a:p>
            <a:pPr algn="just"/>
            <a:r>
              <a:rPr lang="zh-CN" altLang="en-US" sz="1400" b="1" dirty="0">
                <a:latin typeface="+mn-ea"/>
                <a:ea typeface="+mn-ea"/>
              </a:rPr>
              <a:t>根据省市筛选</a:t>
            </a:r>
            <a:r>
              <a:rPr lang="en-US" altLang="zh-CN" sz="1400" b="1" dirty="0">
                <a:latin typeface="+mn-ea"/>
                <a:ea typeface="+mn-ea"/>
              </a:rPr>
              <a:t>POI</a:t>
            </a:r>
            <a:r>
              <a:rPr lang="zh-CN" altLang="en-US" sz="1400" b="1" dirty="0">
                <a:latin typeface="+mn-ea"/>
                <a:ea typeface="+mn-ea"/>
              </a:rPr>
              <a:t>信息</a:t>
            </a:r>
            <a:r>
              <a:rPr lang="en-US" altLang="zh-CN" sz="1400" b="1" dirty="0">
                <a:latin typeface="+mn-ea"/>
                <a:ea typeface="+mn-ea"/>
              </a:rPr>
              <a:t>/</a:t>
            </a:r>
            <a:r>
              <a:rPr lang="zh-CN" altLang="en-US" sz="1400" b="1" dirty="0">
                <a:latin typeface="+mn-ea"/>
                <a:ea typeface="+mn-ea"/>
              </a:rPr>
              <a:t>港口信息</a:t>
            </a:r>
            <a:endParaRPr lang="zh-CN" altLang="en-US" sz="1400" dirty="0">
              <a:latin typeface="+mn-ea"/>
              <a:ea typeface="+mn-ea"/>
            </a:endParaRPr>
          </a:p>
        </p:txBody>
      </p:sp>
      <p:sp>
        <p:nvSpPr>
          <p:cNvPr id="3" name="箭头: 下 2">
            <a:extLst>
              <a:ext uri="{FF2B5EF4-FFF2-40B4-BE49-F238E27FC236}">
                <a16:creationId xmlns:a16="http://schemas.microsoft.com/office/drawing/2014/main" id="{A916A0B2-12B3-4B0B-961B-8AC541D44B81}"/>
              </a:ext>
            </a:extLst>
          </p:cNvPr>
          <p:cNvSpPr/>
          <p:nvPr/>
        </p:nvSpPr>
        <p:spPr>
          <a:xfrm>
            <a:off x="3039689" y="3561501"/>
            <a:ext cx="533400" cy="752907"/>
          </a:xfrm>
          <a:prstGeom prst="downArrow">
            <a:avLst/>
          </a:prstGeom>
          <a:solidFill>
            <a:schemeClr val="bg1">
              <a:lumMod val="6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6069313-4DF6-4D76-8DCD-BA82E5D1DD9B}"/>
              </a:ext>
            </a:extLst>
          </p:cNvPr>
          <p:cNvSpPr/>
          <p:nvPr/>
        </p:nvSpPr>
        <p:spPr>
          <a:xfrm>
            <a:off x="3468957" y="5922350"/>
            <a:ext cx="336626" cy="34747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55D57423-2C1B-4C69-A165-1E9E810ECA9C}"/>
              </a:ext>
            </a:extLst>
          </p:cNvPr>
          <p:cNvCxnSpPr>
            <a:cxnSpLocks/>
          </p:cNvCxnSpPr>
          <p:nvPr/>
        </p:nvCxnSpPr>
        <p:spPr>
          <a:xfrm flipV="1">
            <a:off x="3805583" y="4163334"/>
            <a:ext cx="2932816" cy="1759018"/>
          </a:xfrm>
          <a:prstGeom prst="straightConnector1">
            <a:avLst/>
          </a:prstGeom>
          <a:noFill/>
          <a:ln w="38100" cap="flat" cmpd="sng" algn="ctr">
            <a:solidFill>
              <a:srgbClr val="00B050"/>
            </a:solidFill>
            <a:prstDash val="solid"/>
            <a:tailEnd type="triangle"/>
          </a:ln>
        </p:spPr>
      </p:cxnSp>
      <p:cxnSp>
        <p:nvCxnSpPr>
          <p:cNvPr id="16" name="直接箭头连接符 15">
            <a:extLst>
              <a:ext uri="{FF2B5EF4-FFF2-40B4-BE49-F238E27FC236}">
                <a16:creationId xmlns:a16="http://schemas.microsoft.com/office/drawing/2014/main" id="{91CD9950-B135-4E3B-92FD-DDCA4EEE5A12}"/>
              </a:ext>
            </a:extLst>
          </p:cNvPr>
          <p:cNvCxnSpPr>
            <a:cxnSpLocks/>
          </p:cNvCxnSpPr>
          <p:nvPr/>
        </p:nvCxnSpPr>
        <p:spPr>
          <a:xfrm>
            <a:off x="3805583" y="6287176"/>
            <a:ext cx="2932816" cy="215149"/>
          </a:xfrm>
          <a:prstGeom prst="straightConnector1">
            <a:avLst/>
          </a:prstGeom>
          <a:noFill/>
          <a:ln w="38100" cap="flat" cmpd="sng" algn="ctr">
            <a:solidFill>
              <a:srgbClr val="00B050"/>
            </a:solidFill>
            <a:prstDash val="solid"/>
            <a:tailEnd type="triangle"/>
          </a:ln>
        </p:spPr>
      </p:cxnSp>
      <p:grpSp>
        <p:nvGrpSpPr>
          <p:cNvPr id="25" name="组合 24">
            <a:extLst>
              <a:ext uri="{FF2B5EF4-FFF2-40B4-BE49-F238E27FC236}">
                <a16:creationId xmlns:a16="http://schemas.microsoft.com/office/drawing/2014/main" id="{D2C73669-864D-49CC-9D13-90C03331815D}"/>
              </a:ext>
            </a:extLst>
          </p:cNvPr>
          <p:cNvGrpSpPr/>
          <p:nvPr/>
        </p:nvGrpSpPr>
        <p:grpSpPr>
          <a:xfrm>
            <a:off x="6242216" y="1214340"/>
            <a:ext cx="5432777" cy="2732298"/>
            <a:chOff x="9296724" y="1645780"/>
            <a:chExt cx="4670736" cy="2732298"/>
          </a:xfrm>
        </p:grpSpPr>
        <p:sp>
          <p:nvSpPr>
            <p:cNvPr id="19" name="圆角矩形 20">
              <a:extLst>
                <a:ext uri="{FF2B5EF4-FFF2-40B4-BE49-F238E27FC236}">
                  <a16:creationId xmlns:a16="http://schemas.microsoft.com/office/drawing/2014/main" id="{69674D34-35AD-4898-9A6E-81C0825EC0B9}"/>
                </a:ext>
              </a:extLst>
            </p:cNvPr>
            <p:cNvSpPr/>
            <p:nvPr/>
          </p:nvSpPr>
          <p:spPr>
            <a:xfrm>
              <a:off x="9301366" y="2047757"/>
              <a:ext cx="4666094" cy="2330321"/>
            </a:xfrm>
            <a:prstGeom prst="roundRect">
              <a:avLst>
                <a:gd name="adj" fmla="val 264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圆角 17">
              <a:extLst>
                <a:ext uri="{FF2B5EF4-FFF2-40B4-BE49-F238E27FC236}">
                  <a16:creationId xmlns:a16="http://schemas.microsoft.com/office/drawing/2014/main" id="{4F23945E-05BD-4AFB-A23A-E1F1ED6A8B98}"/>
                </a:ext>
              </a:extLst>
            </p:cNvPr>
            <p:cNvSpPr/>
            <p:nvPr/>
          </p:nvSpPr>
          <p:spPr>
            <a:xfrm>
              <a:off x="9296724" y="1645780"/>
              <a:ext cx="4666094" cy="377352"/>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POI</a:t>
              </a:r>
              <a:r>
                <a:rPr lang="zh-CN" altLang="en-US" b="1" dirty="0">
                  <a:solidFill>
                    <a:schemeClr val="tx1"/>
                  </a:solidFill>
                  <a:latin typeface="Arial" panose="020B0604020202020204" pitchFamily="34" charset="0"/>
                  <a:cs typeface="Arial" panose="020B0604020202020204" pitchFamily="34" charset="0"/>
                </a:rPr>
                <a:t>点位置的可视化分析</a:t>
              </a:r>
            </a:p>
          </p:txBody>
        </p:sp>
      </p:grpSp>
      <p:sp>
        <p:nvSpPr>
          <p:cNvPr id="24" name="文本框 23">
            <a:extLst>
              <a:ext uri="{FF2B5EF4-FFF2-40B4-BE49-F238E27FC236}">
                <a16:creationId xmlns:a16="http://schemas.microsoft.com/office/drawing/2014/main" id="{344FE897-D0A8-4EAE-B615-00A5F5A7563C}"/>
              </a:ext>
            </a:extLst>
          </p:cNvPr>
          <p:cNvSpPr txBox="1"/>
          <p:nvPr/>
        </p:nvSpPr>
        <p:spPr>
          <a:xfrm>
            <a:off x="6281525" y="1591692"/>
            <a:ext cx="5348760" cy="2305631"/>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400" b="1" dirty="0">
                <a:latin typeface="+mn-ea"/>
                <a:ea typeface="+mn-ea"/>
              </a:rPr>
              <a:t>整体功能说明：</a:t>
            </a:r>
            <a:r>
              <a:rPr lang="zh-CN" altLang="en-US" sz="1400" dirty="0">
                <a:latin typeface="+mn-ea"/>
                <a:ea typeface="+mn-ea"/>
              </a:rPr>
              <a:t>本页面主要根据</a:t>
            </a:r>
            <a:r>
              <a:rPr lang="en-US" altLang="zh-CN" sz="1400" dirty="0">
                <a:latin typeface="+mn-ea"/>
                <a:ea typeface="+mn-ea"/>
              </a:rPr>
              <a:t>POI</a:t>
            </a:r>
            <a:r>
              <a:rPr lang="zh-CN" altLang="en-US" sz="1400" dirty="0">
                <a:latin typeface="+mn-ea"/>
                <a:ea typeface="+mn-ea"/>
              </a:rPr>
              <a:t>点的经纬度将其按省市划分和展示。</a:t>
            </a:r>
            <a:endParaRPr lang="en-US" altLang="zh-CN" sz="1400" dirty="0">
              <a:latin typeface="+mn-ea"/>
              <a:ea typeface="+mn-ea"/>
            </a:endParaRPr>
          </a:p>
          <a:p>
            <a:pPr marL="285750" indent="-285750">
              <a:lnSpc>
                <a:spcPct val="130000"/>
              </a:lnSpc>
              <a:buFont typeface="Wingdings" panose="05000000000000000000" pitchFamily="2" charset="2"/>
              <a:buChar char="Ø"/>
            </a:pPr>
            <a:r>
              <a:rPr lang="zh-CN" altLang="en-US" sz="1400" b="1" dirty="0">
                <a:latin typeface="+mn-ea"/>
                <a:ea typeface="+mn-ea"/>
              </a:rPr>
              <a:t>功能</a:t>
            </a:r>
            <a:r>
              <a:rPr lang="en-US" altLang="zh-CN" sz="1400" b="1" dirty="0">
                <a:latin typeface="+mn-ea"/>
                <a:ea typeface="+mn-ea"/>
              </a:rPr>
              <a:t>1</a:t>
            </a:r>
            <a:r>
              <a:rPr lang="zh-CN" altLang="en-US" sz="1400" b="1" dirty="0">
                <a:latin typeface="+mn-ea"/>
                <a:ea typeface="+mn-ea"/>
              </a:rPr>
              <a:t>：</a:t>
            </a:r>
            <a:r>
              <a:rPr lang="zh-CN" altLang="en-US" sz="1400" dirty="0">
                <a:latin typeface="+mn-ea"/>
                <a:ea typeface="+mn-ea"/>
              </a:rPr>
              <a:t>将</a:t>
            </a:r>
            <a:r>
              <a:rPr lang="en-US" altLang="zh-CN" sz="1400" dirty="0">
                <a:latin typeface="+mn-ea"/>
                <a:ea typeface="+mn-ea"/>
              </a:rPr>
              <a:t>POI</a:t>
            </a:r>
            <a:r>
              <a:rPr lang="zh-CN" altLang="en-US" sz="1400" dirty="0">
                <a:latin typeface="+mn-ea"/>
                <a:ea typeface="+mn-ea"/>
              </a:rPr>
              <a:t>点在地图上展示。</a:t>
            </a:r>
            <a:endParaRPr lang="en-US" altLang="zh-CN" sz="1400" dirty="0">
              <a:latin typeface="+mn-ea"/>
              <a:ea typeface="+mn-ea"/>
            </a:endParaRPr>
          </a:p>
          <a:p>
            <a:pPr marL="285750" indent="-285750">
              <a:lnSpc>
                <a:spcPct val="130000"/>
              </a:lnSpc>
              <a:buFont typeface="Wingdings" panose="05000000000000000000" pitchFamily="2" charset="2"/>
              <a:buChar char="Ø"/>
            </a:pPr>
            <a:r>
              <a:rPr lang="zh-CN" altLang="en-US" sz="1400" b="1" dirty="0">
                <a:latin typeface="+mn-ea"/>
                <a:ea typeface="+mn-ea"/>
              </a:rPr>
              <a:t>功能</a:t>
            </a:r>
            <a:r>
              <a:rPr lang="en-US" altLang="zh-CN" sz="1400" b="1" dirty="0">
                <a:latin typeface="+mn-ea"/>
                <a:ea typeface="+mn-ea"/>
              </a:rPr>
              <a:t>2</a:t>
            </a:r>
            <a:r>
              <a:rPr lang="zh-CN" altLang="en-US" sz="1400" b="1" dirty="0">
                <a:latin typeface="+mn-ea"/>
                <a:ea typeface="+mn-ea"/>
              </a:rPr>
              <a:t>：</a:t>
            </a:r>
            <a:r>
              <a:rPr lang="zh-CN" altLang="en-US" sz="1400" dirty="0">
                <a:latin typeface="+mn-ea"/>
                <a:ea typeface="+mn-ea"/>
              </a:rPr>
              <a:t>将</a:t>
            </a:r>
            <a:r>
              <a:rPr lang="en-US" altLang="zh-CN" sz="1400" dirty="0">
                <a:latin typeface="+mn-ea"/>
                <a:ea typeface="+mn-ea"/>
              </a:rPr>
              <a:t>POI</a:t>
            </a:r>
            <a:r>
              <a:rPr lang="zh-CN" altLang="en-US" sz="1400" dirty="0">
                <a:latin typeface="+mn-ea"/>
                <a:ea typeface="+mn-ea"/>
              </a:rPr>
              <a:t>点的详细信息进行列表展示。</a:t>
            </a:r>
            <a:endParaRPr lang="en-US" altLang="zh-CN" sz="1400" dirty="0">
              <a:latin typeface="+mn-ea"/>
              <a:ea typeface="+mn-ea"/>
            </a:endParaRPr>
          </a:p>
          <a:p>
            <a:pPr marL="285750" indent="-285750">
              <a:lnSpc>
                <a:spcPct val="130000"/>
              </a:lnSpc>
              <a:buFont typeface="Wingdings" panose="05000000000000000000" pitchFamily="2" charset="2"/>
              <a:buChar char="Ø"/>
            </a:pPr>
            <a:r>
              <a:rPr lang="zh-CN" altLang="en-US" sz="1400" b="1" dirty="0">
                <a:latin typeface="+mn-ea"/>
                <a:ea typeface="+mn-ea"/>
              </a:rPr>
              <a:t>功能</a:t>
            </a:r>
            <a:r>
              <a:rPr lang="en-US" altLang="zh-CN" sz="1400" b="1" dirty="0">
                <a:latin typeface="+mn-ea"/>
                <a:ea typeface="+mn-ea"/>
              </a:rPr>
              <a:t>3</a:t>
            </a:r>
            <a:r>
              <a:rPr lang="zh-CN" altLang="en-US" sz="1400" b="1" dirty="0">
                <a:latin typeface="+mn-ea"/>
                <a:ea typeface="+mn-ea"/>
              </a:rPr>
              <a:t>：</a:t>
            </a:r>
            <a:r>
              <a:rPr lang="zh-CN" altLang="en-US" sz="1400" dirty="0">
                <a:latin typeface="+mn-ea"/>
                <a:ea typeface="+mn-ea"/>
              </a:rPr>
              <a:t>地图可缩放，即可查看全国分布，也可查看港口的具体位置。</a:t>
            </a:r>
            <a:endParaRPr lang="en-US" altLang="zh-CN" sz="1400" dirty="0">
              <a:latin typeface="+mn-ea"/>
              <a:ea typeface="+mn-ea"/>
            </a:endParaRPr>
          </a:p>
          <a:p>
            <a:pPr marL="285750" indent="-285750">
              <a:lnSpc>
                <a:spcPct val="130000"/>
              </a:lnSpc>
              <a:buFont typeface="Wingdings" panose="05000000000000000000" pitchFamily="2" charset="2"/>
              <a:buChar char="Ø"/>
            </a:pPr>
            <a:r>
              <a:rPr lang="zh-CN" altLang="en-US" sz="1400" b="1" dirty="0">
                <a:latin typeface="+mn-ea"/>
                <a:ea typeface="+mn-ea"/>
              </a:rPr>
              <a:t>功能</a:t>
            </a:r>
            <a:r>
              <a:rPr lang="en-US" altLang="zh-CN" sz="1400" b="1" dirty="0">
                <a:latin typeface="+mn-ea"/>
                <a:ea typeface="+mn-ea"/>
              </a:rPr>
              <a:t>4</a:t>
            </a:r>
            <a:r>
              <a:rPr lang="zh-CN" altLang="en-US" sz="1400" b="1" dirty="0">
                <a:latin typeface="+mn-ea"/>
                <a:ea typeface="+mn-ea"/>
              </a:rPr>
              <a:t>：</a:t>
            </a:r>
            <a:r>
              <a:rPr lang="zh-CN" altLang="en-US" sz="1400" dirty="0">
                <a:latin typeface="+mn-ea"/>
                <a:ea typeface="+mn-ea"/>
              </a:rPr>
              <a:t>可以根据省市选择进一步筛选港口进行展示，港口列表中，可以点击详情查看港口所属渔船的进一步信息。</a:t>
            </a:r>
          </a:p>
        </p:txBody>
      </p:sp>
      <p:sp>
        <p:nvSpPr>
          <p:cNvPr id="5" name="灯片编号占位符 4">
            <a:extLst>
              <a:ext uri="{FF2B5EF4-FFF2-40B4-BE49-F238E27FC236}">
                <a16:creationId xmlns:a16="http://schemas.microsoft.com/office/drawing/2014/main" id="{265211F8-54C8-4A67-B97C-2436D82625FE}"/>
              </a:ext>
            </a:extLst>
          </p:cNvPr>
          <p:cNvSpPr>
            <a:spLocks noGrp="1"/>
          </p:cNvSpPr>
          <p:nvPr>
            <p:ph type="sldNum" sz="quarter" idx="10"/>
          </p:nvPr>
        </p:nvSpPr>
        <p:spPr/>
        <p:txBody>
          <a:bodyPr/>
          <a:lstStyle/>
          <a:p>
            <a:pPr>
              <a:defRPr/>
            </a:pPr>
            <a:fld id="{448D2F9F-663C-42D7-B659-B78D1D99B89B}" type="slidenum">
              <a:rPr lang="en-US" altLang="zh-CN" smtClean="0"/>
              <a:t>46</a:t>
            </a:fld>
            <a:endParaRPr lang="en-US" altLang="zh-CN" dirty="0"/>
          </a:p>
        </p:txBody>
      </p:sp>
    </p:spTree>
    <p:extLst>
      <p:ext uri="{BB962C8B-B14F-4D97-AF65-F5344CB8AC3E}">
        <p14:creationId xmlns:p14="http://schemas.microsoft.com/office/powerpoint/2010/main" val="104319167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基于</a:t>
            </a:r>
            <a:r>
              <a:rPr lang="en-US" altLang="zh-CN" dirty="0">
                <a:latin typeface="Arial" panose="020B0604020202020204" pitchFamily="34" charset="0"/>
                <a:cs typeface="Arial" panose="020B0604020202020204" pitchFamily="34" charset="0"/>
              </a:rPr>
              <a:t>Web</a:t>
            </a:r>
            <a:r>
              <a:rPr lang="zh-CN" altLang="en-US" dirty="0">
                <a:latin typeface="Arial" panose="020B0604020202020204" pitchFamily="34" charset="0"/>
                <a:cs typeface="Arial" panose="020B0604020202020204" pitchFamily="34" charset="0"/>
              </a:rPr>
              <a:t>可视化分析：船只可视化</a:t>
            </a:r>
          </a:p>
        </p:txBody>
      </p:sp>
      <p:grpSp>
        <p:nvGrpSpPr>
          <p:cNvPr id="5" name="组合 4">
            <a:extLst>
              <a:ext uri="{FF2B5EF4-FFF2-40B4-BE49-F238E27FC236}">
                <a16:creationId xmlns:a16="http://schemas.microsoft.com/office/drawing/2014/main" id="{425B19EC-17BF-4806-A38A-643EC65E87C7}"/>
              </a:ext>
            </a:extLst>
          </p:cNvPr>
          <p:cNvGrpSpPr/>
          <p:nvPr/>
        </p:nvGrpSpPr>
        <p:grpSpPr>
          <a:xfrm>
            <a:off x="8410922" y="1290276"/>
            <a:ext cx="3410257" cy="5222877"/>
            <a:chOff x="8132692" y="1385788"/>
            <a:chExt cx="3731648" cy="4451324"/>
          </a:xfrm>
        </p:grpSpPr>
        <p:sp>
          <p:nvSpPr>
            <p:cNvPr id="6" name="圆角矩形 20">
              <a:extLst>
                <a:ext uri="{FF2B5EF4-FFF2-40B4-BE49-F238E27FC236}">
                  <a16:creationId xmlns:a16="http://schemas.microsoft.com/office/drawing/2014/main" id="{997BFC16-2E93-4760-A01A-9D7540AFA095}"/>
                </a:ext>
              </a:extLst>
            </p:cNvPr>
            <p:cNvSpPr/>
            <p:nvPr/>
          </p:nvSpPr>
          <p:spPr>
            <a:xfrm>
              <a:off x="8175780" y="1777161"/>
              <a:ext cx="3688560" cy="4059951"/>
            </a:xfrm>
            <a:prstGeom prst="roundRect">
              <a:avLst>
                <a:gd name="adj" fmla="val 264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30000"/>
                </a:lnSpc>
                <a:buFont typeface="Wingdings" panose="05000000000000000000" pitchFamily="2" charset="2"/>
                <a:buChar char="Ø"/>
              </a:pPr>
              <a:r>
                <a:rPr lang="zh-CN" altLang="en-US" sz="1400" b="1" dirty="0">
                  <a:solidFill>
                    <a:schemeClr val="tx1"/>
                  </a:solidFill>
                  <a:latin typeface="+mn-ea"/>
                </a:rPr>
                <a:t>整体功能说明：</a:t>
              </a:r>
              <a:r>
                <a:rPr lang="zh-CN" altLang="en-US" sz="1400" dirty="0">
                  <a:solidFill>
                    <a:schemeClr val="tx1"/>
                  </a:solidFill>
                  <a:latin typeface="+mn-ea"/>
                </a:rPr>
                <a:t>本页面主要对港口内详情进行展示，即所属该港的所有船只进行可视化展示。</a:t>
              </a:r>
              <a:endParaRPr lang="en-US" altLang="zh-CN" sz="1400" dirty="0">
                <a:solidFill>
                  <a:schemeClr val="tx1"/>
                </a:solidFill>
                <a:latin typeface="+mn-ea"/>
              </a:endParaRPr>
            </a:p>
            <a:p>
              <a:pPr marL="285750" indent="-285750">
                <a:lnSpc>
                  <a:spcPct val="130000"/>
                </a:lnSpc>
                <a:buFont typeface="Wingdings" panose="05000000000000000000" pitchFamily="2" charset="2"/>
                <a:buChar char="Ø"/>
              </a:pPr>
              <a:r>
                <a:rPr lang="zh-CN" altLang="en-US" sz="1400" b="1" dirty="0">
                  <a:solidFill>
                    <a:schemeClr val="tx1"/>
                  </a:solidFill>
                  <a:latin typeface="+mn-ea"/>
                </a:rPr>
                <a:t>功能</a:t>
              </a:r>
              <a:r>
                <a:rPr lang="en-US" altLang="zh-CN" sz="1400" b="1" dirty="0">
                  <a:solidFill>
                    <a:schemeClr val="tx1"/>
                  </a:solidFill>
                  <a:latin typeface="+mn-ea"/>
                </a:rPr>
                <a:t>1</a:t>
              </a:r>
              <a:r>
                <a:rPr lang="zh-CN" altLang="en-US" sz="1400" b="1" dirty="0">
                  <a:solidFill>
                    <a:schemeClr val="tx1"/>
                  </a:solidFill>
                  <a:latin typeface="+mn-ea"/>
                </a:rPr>
                <a:t>：</a:t>
              </a:r>
              <a:r>
                <a:rPr lang="zh-CN" altLang="en-US" sz="1400" dirty="0">
                  <a:solidFill>
                    <a:schemeClr val="tx1"/>
                  </a:solidFill>
                  <a:latin typeface="+mn-ea"/>
                </a:rPr>
                <a:t>对所属该港的所有船只类型分布进行可视化展示。</a:t>
              </a:r>
              <a:endParaRPr lang="en-US" altLang="zh-CN" sz="1400" dirty="0">
                <a:solidFill>
                  <a:schemeClr val="tx1"/>
                </a:solidFill>
                <a:latin typeface="+mn-ea"/>
              </a:endParaRPr>
            </a:p>
            <a:p>
              <a:pPr marL="285750" indent="-285750">
                <a:lnSpc>
                  <a:spcPct val="130000"/>
                </a:lnSpc>
                <a:buFont typeface="Wingdings" panose="05000000000000000000" pitchFamily="2" charset="2"/>
                <a:buChar char="Ø"/>
              </a:pPr>
              <a:r>
                <a:rPr lang="zh-CN" altLang="en-US" sz="1400" b="1" dirty="0">
                  <a:solidFill>
                    <a:schemeClr val="tx1"/>
                  </a:solidFill>
                  <a:latin typeface="+mn-ea"/>
                </a:rPr>
                <a:t>功能</a:t>
              </a:r>
              <a:r>
                <a:rPr lang="en-US" altLang="zh-CN" sz="1400" b="1" dirty="0">
                  <a:solidFill>
                    <a:schemeClr val="tx1"/>
                  </a:solidFill>
                  <a:latin typeface="+mn-ea"/>
                </a:rPr>
                <a:t>2</a:t>
              </a:r>
              <a:r>
                <a:rPr lang="zh-CN" altLang="en-US" sz="1400" b="1" dirty="0">
                  <a:solidFill>
                    <a:schemeClr val="tx1"/>
                  </a:solidFill>
                  <a:latin typeface="+mn-ea"/>
                </a:rPr>
                <a:t>：</a:t>
              </a:r>
              <a:r>
                <a:rPr lang="zh-CN" altLang="en-US" sz="1400" dirty="0">
                  <a:solidFill>
                    <a:schemeClr val="tx1"/>
                  </a:solidFill>
                  <a:latin typeface="+mn-ea"/>
                </a:rPr>
                <a:t>在地图上动态展示所有船只的轨迹信息。</a:t>
              </a:r>
              <a:endParaRPr lang="en-US" altLang="zh-CN" sz="1400" dirty="0">
                <a:solidFill>
                  <a:schemeClr val="tx1"/>
                </a:solidFill>
                <a:latin typeface="+mn-ea"/>
              </a:endParaRPr>
            </a:p>
            <a:p>
              <a:pPr marL="285750" indent="-285750">
                <a:lnSpc>
                  <a:spcPct val="130000"/>
                </a:lnSpc>
                <a:buFont typeface="Wingdings" panose="05000000000000000000" pitchFamily="2" charset="2"/>
                <a:buChar char="Ø"/>
              </a:pPr>
              <a:r>
                <a:rPr lang="zh-CN" altLang="en-US" sz="1400" b="1" dirty="0">
                  <a:solidFill>
                    <a:schemeClr val="tx1"/>
                  </a:solidFill>
                  <a:latin typeface="+mn-ea"/>
                </a:rPr>
                <a:t>功能</a:t>
              </a:r>
              <a:r>
                <a:rPr lang="en-US" altLang="zh-CN" sz="1400" b="1" dirty="0">
                  <a:solidFill>
                    <a:schemeClr val="tx1"/>
                  </a:solidFill>
                  <a:latin typeface="+mn-ea"/>
                </a:rPr>
                <a:t>3</a:t>
              </a:r>
              <a:r>
                <a:rPr lang="zh-CN" altLang="en-US" sz="1400" b="1" dirty="0">
                  <a:solidFill>
                    <a:schemeClr val="tx1"/>
                  </a:solidFill>
                  <a:latin typeface="+mn-ea"/>
                </a:rPr>
                <a:t>：</a:t>
              </a:r>
              <a:r>
                <a:rPr lang="zh-CN" altLang="en-US" sz="1400" dirty="0">
                  <a:solidFill>
                    <a:schemeClr val="tx1"/>
                  </a:solidFill>
                  <a:latin typeface="+mn-ea"/>
                </a:rPr>
                <a:t>在地图上展示船只活动的热点区域</a:t>
              </a:r>
              <a:endParaRPr lang="en-US" altLang="zh-CN" sz="1400" dirty="0">
                <a:solidFill>
                  <a:schemeClr val="tx1"/>
                </a:solidFill>
                <a:latin typeface="+mn-ea"/>
              </a:endParaRPr>
            </a:p>
            <a:p>
              <a:pPr marL="285750" indent="-285750">
                <a:lnSpc>
                  <a:spcPct val="130000"/>
                </a:lnSpc>
                <a:buFont typeface="Wingdings" panose="05000000000000000000" pitchFamily="2" charset="2"/>
                <a:buChar char="Ø"/>
              </a:pPr>
              <a:r>
                <a:rPr lang="zh-CN" altLang="en-US" sz="1400" b="1" dirty="0">
                  <a:solidFill>
                    <a:schemeClr val="tx1"/>
                  </a:solidFill>
                  <a:latin typeface="+mn-ea"/>
                </a:rPr>
                <a:t>功能</a:t>
              </a:r>
              <a:r>
                <a:rPr lang="en-US" altLang="zh-CN" sz="1400" b="1" dirty="0">
                  <a:solidFill>
                    <a:schemeClr val="tx1"/>
                  </a:solidFill>
                  <a:latin typeface="+mn-ea"/>
                </a:rPr>
                <a:t>4</a:t>
              </a:r>
              <a:r>
                <a:rPr lang="zh-CN" altLang="en-US" sz="1400" b="1" dirty="0">
                  <a:solidFill>
                    <a:schemeClr val="tx1"/>
                  </a:solidFill>
                  <a:latin typeface="+mn-ea"/>
                </a:rPr>
                <a:t>：</a:t>
              </a:r>
              <a:r>
                <a:rPr lang="zh-CN" altLang="en-US" sz="1400" dirty="0">
                  <a:solidFill>
                    <a:schemeClr val="tx1"/>
                  </a:solidFill>
                  <a:latin typeface="+mn-ea"/>
                </a:rPr>
                <a:t>地图可缩放，查看具体轨迹信息和具体热点地点</a:t>
              </a:r>
              <a:endParaRPr lang="en-US" altLang="zh-CN" sz="1400" dirty="0">
                <a:solidFill>
                  <a:schemeClr val="tx1"/>
                </a:solidFill>
                <a:latin typeface="+mn-ea"/>
              </a:endParaRPr>
            </a:p>
            <a:p>
              <a:pPr marL="285750" indent="-285750">
                <a:lnSpc>
                  <a:spcPct val="130000"/>
                </a:lnSpc>
                <a:buFont typeface="Wingdings" panose="05000000000000000000" pitchFamily="2" charset="2"/>
                <a:buChar char="Ø"/>
              </a:pPr>
              <a:r>
                <a:rPr lang="zh-CN" altLang="en-US" sz="1400" b="1" dirty="0">
                  <a:solidFill>
                    <a:schemeClr val="tx1"/>
                  </a:solidFill>
                  <a:latin typeface="+mn-ea"/>
                </a:rPr>
                <a:t>功能</a:t>
              </a:r>
              <a:r>
                <a:rPr lang="en-US" altLang="zh-CN" sz="1400" b="1" dirty="0">
                  <a:solidFill>
                    <a:schemeClr val="tx1"/>
                  </a:solidFill>
                  <a:latin typeface="+mn-ea"/>
                </a:rPr>
                <a:t>5</a:t>
              </a:r>
              <a:r>
                <a:rPr lang="zh-CN" altLang="en-US" sz="1400" b="1" dirty="0">
                  <a:solidFill>
                    <a:schemeClr val="tx1"/>
                  </a:solidFill>
                  <a:latin typeface="+mn-ea"/>
                </a:rPr>
                <a:t>：</a:t>
              </a:r>
              <a:r>
                <a:rPr lang="zh-CN" altLang="en-US" sz="1400" dirty="0">
                  <a:solidFill>
                    <a:schemeClr val="tx1"/>
                  </a:solidFill>
                  <a:latin typeface="+mn-ea"/>
                </a:rPr>
                <a:t>可以根据船只</a:t>
              </a:r>
              <a:r>
                <a:rPr lang="en-US" altLang="zh-CN" sz="1400" dirty="0">
                  <a:solidFill>
                    <a:schemeClr val="tx1"/>
                  </a:solidFill>
                  <a:latin typeface="+mn-ea"/>
                </a:rPr>
                <a:t>ID</a:t>
              </a:r>
              <a:r>
                <a:rPr lang="zh-CN" altLang="en-US" sz="1400" dirty="0">
                  <a:solidFill>
                    <a:schemeClr val="tx1"/>
                  </a:solidFill>
                  <a:latin typeface="+mn-ea"/>
                </a:rPr>
                <a:t>和时间的选择进一步地缩放展示</a:t>
              </a:r>
              <a:endParaRPr lang="en-US" altLang="zh-CN" sz="1400" dirty="0">
                <a:solidFill>
                  <a:schemeClr val="tx1"/>
                </a:solidFill>
                <a:latin typeface="+mn-ea"/>
              </a:endParaRPr>
            </a:p>
            <a:p>
              <a:pPr marL="285750" indent="-285750">
                <a:lnSpc>
                  <a:spcPct val="130000"/>
                </a:lnSpc>
                <a:buFont typeface="Wingdings" panose="05000000000000000000" pitchFamily="2" charset="2"/>
                <a:buChar char="Ø"/>
              </a:pPr>
              <a:r>
                <a:rPr lang="zh-CN" altLang="en-US" sz="1400" b="1" dirty="0">
                  <a:solidFill>
                    <a:schemeClr val="tx1"/>
                  </a:solidFill>
                  <a:latin typeface="+mn-ea"/>
                </a:rPr>
                <a:t>功能</a:t>
              </a:r>
              <a:r>
                <a:rPr lang="en-US" altLang="zh-CN" sz="1400" b="1" dirty="0">
                  <a:solidFill>
                    <a:schemeClr val="tx1"/>
                  </a:solidFill>
                  <a:latin typeface="+mn-ea"/>
                </a:rPr>
                <a:t>6</a:t>
              </a:r>
              <a:r>
                <a:rPr lang="zh-CN" altLang="en-US" sz="1400" b="1" dirty="0">
                  <a:solidFill>
                    <a:schemeClr val="tx1"/>
                  </a:solidFill>
                  <a:latin typeface="+mn-ea"/>
                </a:rPr>
                <a:t>：</a:t>
              </a:r>
              <a:r>
                <a:rPr lang="zh-CN" altLang="en-US" sz="1400" dirty="0">
                  <a:solidFill>
                    <a:schemeClr val="tx1"/>
                  </a:solidFill>
                  <a:latin typeface="+mn-ea"/>
                </a:rPr>
                <a:t>对所有属于该港的船只进行列表展示，可点击详情查看单一船只的具体情况</a:t>
              </a:r>
              <a:endParaRPr lang="en-US" altLang="zh-CN" sz="1400" dirty="0">
                <a:solidFill>
                  <a:schemeClr val="tx1"/>
                </a:solidFill>
                <a:latin typeface="+mn-ea"/>
              </a:endParaRPr>
            </a:p>
          </p:txBody>
        </p:sp>
        <p:sp>
          <p:nvSpPr>
            <p:cNvPr id="7" name="矩形: 圆角 17">
              <a:extLst>
                <a:ext uri="{FF2B5EF4-FFF2-40B4-BE49-F238E27FC236}">
                  <a16:creationId xmlns:a16="http://schemas.microsoft.com/office/drawing/2014/main" id="{E26845D0-78FC-4E47-8D5C-B94130736A25}"/>
                </a:ext>
              </a:extLst>
            </p:cNvPr>
            <p:cNvSpPr/>
            <p:nvPr/>
          </p:nvSpPr>
          <p:spPr>
            <a:xfrm>
              <a:off x="8132692" y="1385788"/>
              <a:ext cx="3731648" cy="36739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船只的可视化</a:t>
              </a:r>
            </a:p>
          </p:txBody>
        </p:sp>
      </p:grpSp>
      <p:pic>
        <p:nvPicPr>
          <p:cNvPr id="10" name="图片 9"/>
          <p:cNvPicPr>
            <a:picLocks noChangeAspect="1"/>
          </p:cNvPicPr>
          <p:nvPr/>
        </p:nvPicPr>
        <p:blipFill>
          <a:blip r:embed="rId3"/>
          <a:stretch>
            <a:fillRect/>
          </a:stretch>
        </p:blipFill>
        <p:spPr>
          <a:xfrm>
            <a:off x="890958" y="1233488"/>
            <a:ext cx="7217282" cy="3333496"/>
          </a:xfrm>
          <a:prstGeom prst="rect">
            <a:avLst/>
          </a:prstGeom>
        </p:spPr>
      </p:pic>
      <p:pic>
        <p:nvPicPr>
          <p:cNvPr id="11" name="图片 10"/>
          <p:cNvPicPr>
            <a:picLocks noChangeAspect="1"/>
          </p:cNvPicPr>
          <p:nvPr/>
        </p:nvPicPr>
        <p:blipFill>
          <a:blip r:embed="rId4"/>
          <a:stretch>
            <a:fillRect/>
          </a:stretch>
        </p:blipFill>
        <p:spPr>
          <a:xfrm>
            <a:off x="445171" y="4751902"/>
            <a:ext cx="2941906" cy="1750434"/>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7850" y="4880616"/>
            <a:ext cx="4834001" cy="1487792"/>
          </a:xfrm>
          <a:prstGeom prst="rect">
            <a:avLst/>
          </a:prstGeom>
        </p:spPr>
      </p:pic>
      <p:sp>
        <p:nvSpPr>
          <p:cNvPr id="9" name="矩形 8">
            <a:extLst>
              <a:ext uri="{FF2B5EF4-FFF2-40B4-BE49-F238E27FC236}">
                <a16:creationId xmlns:a16="http://schemas.microsoft.com/office/drawing/2014/main" id="{DD6DBEC0-3C28-47F6-B7F5-42FF301A6CFA}"/>
              </a:ext>
            </a:extLst>
          </p:cNvPr>
          <p:cNvSpPr/>
          <p:nvPr/>
        </p:nvSpPr>
        <p:spPr>
          <a:xfrm>
            <a:off x="2559474" y="3255264"/>
            <a:ext cx="2737533" cy="12252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0917EF3-F6D5-471D-90CE-42BE1659D4C0}"/>
              </a:ext>
            </a:extLst>
          </p:cNvPr>
          <p:cNvCxnSpPr>
            <a:cxnSpLocks/>
          </p:cNvCxnSpPr>
          <p:nvPr/>
        </p:nvCxnSpPr>
        <p:spPr>
          <a:xfrm flipH="1">
            <a:off x="458260" y="4480560"/>
            <a:ext cx="2101214" cy="271342"/>
          </a:xfrm>
          <a:prstGeom prst="straightConnector1">
            <a:avLst/>
          </a:prstGeom>
          <a:noFill/>
          <a:ln w="38100" cap="flat" cmpd="sng" algn="ctr">
            <a:solidFill>
              <a:srgbClr val="00B050"/>
            </a:solidFill>
            <a:prstDash val="solid"/>
            <a:tailEnd type="triangle"/>
          </a:ln>
        </p:spPr>
      </p:cxnSp>
      <p:cxnSp>
        <p:nvCxnSpPr>
          <p:cNvPr id="14" name="直接箭头连接符 13">
            <a:extLst>
              <a:ext uri="{FF2B5EF4-FFF2-40B4-BE49-F238E27FC236}">
                <a16:creationId xmlns:a16="http://schemas.microsoft.com/office/drawing/2014/main" id="{0B9725A6-C24E-469A-9C3D-BDAA7FA607CC}"/>
              </a:ext>
            </a:extLst>
          </p:cNvPr>
          <p:cNvCxnSpPr>
            <a:cxnSpLocks/>
          </p:cNvCxnSpPr>
          <p:nvPr/>
        </p:nvCxnSpPr>
        <p:spPr>
          <a:xfrm flipH="1">
            <a:off x="3387078" y="4480560"/>
            <a:ext cx="1909929" cy="271342"/>
          </a:xfrm>
          <a:prstGeom prst="straightConnector1">
            <a:avLst/>
          </a:prstGeom>
          <a:noFill/>
          <a:ln w="38100" cap="flat" cmpd="sng" algn="ctr">
            <a:solidFill>
              <a:srgbClr val="00B050"/>
            </a:solidFill>
            <a:prstDash val="solid"/>
            <a:tailEnd type="triangle"/>
          </a:ln>
        </p:spPr>
      </p:cxnSp>
      <p:sp>
        <p:nvSpPr>
          <p:cNvPr id="16" name="文本框 15">
            <a:extLst>
              <a:ext uri="{FF2B5EF4-FFF2-40B4-BE49-F238E27FC236}">
                <a16:creationId xmlns:a16="http://schemas.microsoft.com/office/drawing/2014/main" id="{400D4D10-B467-4D42-9A86-9DB8E72FCB39}"/>
              </a:ext>
            </a:extLst>
          </p:cNvPr>
          <p:cNvSpPr txBox="1"/>
          <p:nvPr/>
        </p:nvSpPr>
        <p:spPr>
          <a:xfrm>
            <a:off x="5145206" y="6410254"/>
            <a:ext cx="2083952" cy="307777"/>
          </a:xfrm>
          <a:prstGeom prst="rect">
            <a:avLst/>
          </a:prstGeom>
          <a:noFill/>
        </p:spPr>
        <p:txBody>
          <a:bodyPr wrap="square" rtlCol="0">
            <a:spAutoFit/>
          </a:bodyPr>
          <a:lstStyle/>
          <a:p>
            <a:pPr algn="just"/>
            <a:r>
              <a:rPr lang="zh-CN" altLang="en-US" sz="1400" b="1" dirty="0">
                <a:latin typeface="+mn-ea"/>
                <a:ea typeface="+mn-ea"/>
              </a:rPr>
              <a:t>船只运动动态图（</a:t>
            </a:r>
            <a:r>
              <a:rPr lang="en-US" altLang="zh-CN" sz="1400" b="1" dirty="0">
                <a:latin typeface="+mn-ea"/>
                <a:ea typeface="+mn-ea"/>
              </a:rPr>
              <a:t>GIF</a:t>
            </a:r>
            <a:r>
              <a:rPr lang="zh-CN" altLang="en-US" sz="1400" b="1" dirty="0">
                <a:latin typeface="+mn-ea"/>
                <a:ea typeface="+mn-ea"/>
              </a:rPr>
              <a:t>）</a:t>
            </a:r>
            <a:endParaRPr lang="zh-CN" altLang="en-US" sz="1400" dirty="0">
              <a:latin typeface="+mn-ea"/>
              <a:ea typeface="+mn-ea"/>
            </a:endParaRPr>
          </a:p>
        </p:txBody>
      </p:sp>
      <p:sp>
        <p:nvSpPr>
          <p:cNvPr id="21" name="文本框 20">
            <a:extLst>
              <a:ext uri="{FF2B5EF4-FFF2-40B4-BE49-F238E27FC236}">
                <a16:creationId xmlns:a16="http://schemas.microsoft.com/office/drawing/2014/main" id="{69A83565-954F-46AC-B322-CCFD399D585D}"/>
              </a:ext>
            </a:extLst>
          </p:cNvPr>
          <p:cNvSpPr txBox="1"/>
          <p:nvPr/>
        </p:nvSpPr>
        <p:spPr>
          <a:xfrm>
            <a:off x="1345837" y="6502337"/>
            <a:ext cx="1140574" cy="307777"/>
          </a:xfrm>
          <a:prstGeom prst="rect">
            <a:avLst/>
          </a:prstGeom>
          <a:noFill/>
        </p:spPr>
        <p:txBody>
          <a:bodyPr wrap="square" rtlCol="0">
            <a:spAutoFit/>
          </a:bodyPr>
          <a:lstStyle/>
          <a:p>
            <a:pPr algn="just"/>
            <a:r>
              <a:rPr lang="zh-CN" altLang="en-US" sz="1400" b="1" dirty="0">
                <a:latin typeface="+mn-ea"/>
                <a:ea typeface="+mn-ea"/>
              </a:rPr>
              <a:t>活动热点图</a:t>
            </a:r>
            <a:endParaRPr lang="zh-CN" altLang="en-US" sz="1400" dirty="0">
              <a:latin typeface="+mn-ea"/>
              <a:ea typeface="+mn-ea"/>
            </a:endParaRPr>
          </a:p>
        </p:txBody>
      </p:sp>
      <p:sp>
        <p:nvSpPr>
          <p:cNvPr id="2" name="灯片编号占位符 1">
            <a:extLst>
              <a:ext uri="{FF2B5EF4-FFF2-40B4-BE49-F238E27FC236}">
                <a16:creationId xmlns:a16="http://schemas.microsoft.com/office/drawing/2014/main" id="{04E11981-1BA7-48E3-BA09-899162B69BA4}"/>
              </a:ext>
            </a:extLst>
          </p:cNvPr>
          <p:cNvSpPr>
            <a:spLocks noGrp="1"/>
          </p:cNvSpPr>
          <p:nvPr>
            <p:ph type="sldNum" sz="quarter" idx="10"/>
          </p:nvPr>
        </p:nvSpPr>
        <p:spPr/>
        <p:txBody>
          <a:bodyPr/>
          <a:lstStyle/>
          <a:p>
            <a:pPr>
              <a:defRPr/>
            </a:pPr>
            <a:fld id="{448D2F9F-663C-42D7-B659-B78D1D99B89B}" type="slidenum">
              <a:rPr lang="en-US" altLang="zh-CN" smtClean="0"/>
              <a:t>47</a:t>
            </a:fld>
            <a:endParaRPr lang="en-US" altLang="zh-CN" dirty="0"/>
          </a:p>
        </p:txBody>
      </p:sp>
    </p:spTree>
    <p:extLst>
      <p:ext uri="{BB962C8B-B14F-4D97-AF65-F5344CB8AC3E}">
        <p14:creationId xmlns:p14="http://schemas.microsoft.com/office/powerpoint/2010/main" val="151993351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基于</a:t>
            </a:r>
            <a:r>
              <a:rPr lang="en-US" altLang="zh-CN" dirty="0">
                <a:latin typeface="Arial" panose="020B0604020202020204" pitchFamily="34" charset="0"/>
                <a:cs typeface="Arial" panose="020B0604020202020204" pitchFamily="34" charset="0"/>
              </a:rPr>
              <a:t>Web</a:t>
            </a:r>
            <a:r>
              <a:rPr lang="zh-CN" altLang="en-US" dirty="0">
                <a:latin typeface="Arial" panose="020B0604020202020204" pitchFamily="34" charset="0"/>
                <a:cs typeface="Arial" panose="020B0604020202020204" pitchFamily="34" charset="0"/>
              </a:rPr>
              <a:t>可视化分析：单艘船只的运动特性可视化</a:t>
            </a:r>
          </a:p>
        </p:txBody>
      </p:sp>
      <p:sp>
        <p:nvSpPr>
          <p:cNvPr id="6" name="圆角矩形 20">
            <a:extLst>
              <a:ext uri="{FF2B5EF4-FFF2-40B4-BE49-F238E27FC236}">
                <a16:creationId xmlns:a16="http://schemas.microsoft.com/office/drawing/2014/main" id="{997BFC16-2E93-4760-A01A-9D7540AFA095}"/>
              </a:ext>
            </a:extLst>
          </p:cNvPr>
          <p:cNvSpPr/>
          <p:nvPr/>
        </p:nvSpPr>
        <p:spPr>
          <a:xfrm>
            <a:off x="5921058" y="1159458"/>
            <a:ext cx="5778818" cy="2073695"/>
          </a:xfrm>
          <a:prstGeom prst="roundRect">
            <a:avLst>
              <a:gd name="adj" fmla="val 264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30000"/>
              </a:lnSpc>
              <a:buFont typeface="Wingdings" panose="05000000000000000000" pitchFamily="2" charset="2"/>
              <a:buChar char="Ø"/>
            </a:pPr>
            <a:r>
              <a:rPr lang="zh-CN" altLang="en-US" sz="1400" b="1" dirty="0">
                <a:solidFill>
                  <a:schemeClr val="tx1"/>
                </a:solidFill>
              </a:rPr>
              <a:t>整体功能说明：</a:t>
            </a:r>
            <a:r>
              <a:rPr lang="zh-CN" altLang="en-US" sz="1400" dirty="0">
                <a:solidFill>
                  <a:schemeClr val="tx1"/>
                </a:solidFill>
              </a:rPr>
              <a:t>本页面主要根据具体的渔船</a:t>
            </a:r>
            <a:r>
              <a:rPr lang="en-US" altLang="zh-CN" sz="1400" dirty="0">
                <a:solidFill>
                  <a:schemeClr val="tx1"/>
                </a:solidFill>
              </a:rPr>
              <a:t>ID</a:t>
            </a:r>
            <a:r>
              <a:rPr lang="zh-CN" altLang="en-US" sz="1400" dirty="0">
                <a:solidFill>
                  <a:schemeClr val="tx1"/>
                </a:solidFill>
              </a:rPr>
              <a:t>进行详细信息展示。</a:t>
            </a:r>
            <a:endParaRPr lang="en-US" altLang="zh-CN" sz="1400" dirty="0">
              <a:solidFill>
                <a:schemeClr val="tx1"/>
              </a:solidFill>
            </a:endParaRPr>
          </a:p>
          <a:p>
            <a:pPr marL="285750" indent="-285750">
              <a:lnSpc>
                <a:spcPct val="130000"/>
              </a:lnSpc>
              <a:buFont typeface="Wingdings" panose="05000000000000000000" pitchFamily="2" charset="2"/>
              <a:buChar char="Ø"/>
            </a:pPr>
            <a:r>
              <a:rPr lang="zh-CN" altLang="en-US" sz="1400" dirty="0">
                <a:solidFill>
                  <a:schemeClr val="tx1"/>
                </a:solidFill>
              </a:rPr>
              <a:t>展示该渔船类型的分析结果，热点区域，运动轨迹，速度曲线和距离曲线。</a:t>
            </a:r>
            <a:endParaRPr lang="en-US" altLang="zh-CN" sz="1400" dirty="0">
              <a:solidFill>
                <a:schemeClr val="tx1"/>
              </a:solidFill>
            </a:endParaRPr>
          </a:p>
          <a:p>
            <a:pPr marL="285750" indent="-285750">
              <a:lnSpc>
                <a:spcPct val="130000"/>
              </a:lnSpc>
              <a:buFont typeface="Wingdings" panose="05000000000000000000" pitchFamily="2" charset="2"/>
              <a:buChar char="Ø"/>
            </a:pPr>
            <a:r>
              <a:rPr lang="zh-CN" altLang="en-US" sz="1400" dirty="0">
                <a:solidFill>
                  <a:schemeClr val="tx1"/>
                </a:solidFill>
              </a:rPr>
              <a:t>可以根据时间的选择，查看具体日期下的详细信息，包括出港时间，在港时间，当天的运动轨迹，速度曲线，距离曲线和热点区域。并且页面可以根据实时的数据进行轮播展示，也可点击按钮进行数据的轮播回顾。</a:t>
            </a:r>
          </a:p>
        </p:txBody>
      </p:sp>
      <p:pic>
        <p:nvPicPr>
          <p:cNvPr id="3" name="图片 2"/>
          <p:cNvPicPr>
            <a:picLocks noChangeAspect="1"/>
          </p:cNvPicPr>
          <p:nvPr/>
        </p:nvPicPr>
        <p:blipFill>
          <a:blip r:embed="rId3"/>
          <a:stretch>
            <a:fillRect/>
          </a:stretch>
        </p:blipFill>
        <p:spPr>
          <a:xfrm>
            <a:off x="407988" y="1291227"/>
            <a:ext cx="5218503" cy="2421508"/>
          </a:xfrm>
          <a:prstGeom prst="rect">
            <a:avLst/>
          </a:prstGeom>
        </p:spPr>
      </p:pic>
      <p:pic>
        <p:nvPicPr>
          <p:cNvPr id="10" name="图片 9"/>
          <p:cNvPicPr>
            <a:picLocks noChangeAspect="1"/>
          </p:cNvPicPr>
          <p:nvPr/>
        </p:nvPicPr>
        <p:blipFill>
          <a:blip r:embed="rId4"/>
          <a:stretch>
            <a:fillRect/>
          </a:stretch>
        </p:blipFill>
        <p:spPr>
          <a:xfrm>
            <a:off x="407988" y="3968750"/>
            <a:ext cx="5218503" cy="257781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0270" y="5179504"/>
            <a:ext cx="5172550" cy="1598024"/>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3284990"/>
            <a:ext cx="3661465" cy="1802127"/>
          </a:xfrm>
          <a:prstGeom prst="rect">
            <a:avLst/>
          </a:prstGeom>
        </p:spPr>
      </p:pic>
      <p:sp>
        <p:nvSpPr>
          <p:cNvPr id="11" name="矩形 10">
            <a:extLst>
              <a:ext uri="{FF2B5EF4-FFF2-40B4-BE49-F238E27FC236}">
                <a16:creationId xmlns:a16="http://schemas.microsoft.com/office/drawing/2014/main" id="{04FE6F45-B056-4763-A286-6F1E48822948}"/>
              </a:ext>
            </a:extLst>
          </p:cNvPr>
          <p:cNvSpPr/>
          <p:nvPr/>
        </p:nvSpPr>
        <p:spPr>
          <a:xfrm>
            <a:off x="1537285" y="1601749"/>
            <a:ext cx="3880535" cy="12252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16CDC453-2922-41E2-AD87-19AFD2688F66}"/>
              </a:ext>
            </a:extLst>
          </p:cNvPr>
          <p:cNvCxnSpPr>
            <a:cxnSpLocks/>
            <a:stCxn id="11" idx="3"/>
            <a:endCxn id="9" idx="1"/>
          </p:cNvCxnSpPr>
          <p:nvPr/>
        </p:nvCxnSpPr>
        <p:spPr>
          <a:xfrm>
            <a:off x="5417820" y="2214397"/>
            <a:ext cx="678180" cy="1971657"/>
          </a:xfrm>
          <a:prstGeom prst="straightConnector1">
            <a:avLst/>
          </a:prstGeom>
          <a:noFill/>
          <a:ln w="38100" cap="flat" cmpd="sng" algn="ctr">
            <a:solidFill>
              <a:srgbClr val="00B050"/>
            </a:solidFill>
            <a:prstDash val="solid"/>
            <a:tailEnd type="triangle"/>
          </a:ln>
        </p:spPr>
      </p:cxnSp>
      <p:sp>
        <p:nvSpPr>
          <p:cNvPr id="15" name="矩形 14">
            <a:extLst>
              <a:ext uri="{FF2B5EF4-FFF2-40B4-BE49-F238E27FC236}">
                <a16:creationId xmlns:a16="http://schemas.microsoft.com/office/drawing/2014/main" id="{3F31CCAE-BCB4-4D12-84E8-202ACE194A67}"/>
              </a:ext>
            </a:extLst>
          </p:cNvPr>
          <p:cNvSpPr/>
          <p:nvPr/>
        </p:nvSpPr>
        <p:spPr>
          <a:xfrm>
            <a:off x="1537284" y="4341477"/>
            <a:ext cx="3880535" cy="12252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DB13EEB3-E7B8-4A6E-AF50-2A6B95295BAB}"/>
              </a:ext>
            </a:extLst>
          </p:cNvPr>
          <p:cNvCxnSpPr>
            <a:cxnSpLocks/>
            <a:stCxn id="15" idx="3"/>
            <a:endCxn id="4" idx="1"/>
          </p:cNvCxnSpPr>
          <p:nvPr/>
        </p:nvCxnSpPr>
        <p:spPr>
          <a:xfrm>
            <a:off x="5417819" y="4954125"/>
            <a:ext cx="552451" cy="1024391"/>
          </a:xfrm>
          <a:prstGeom prst="straightConnector1">
            <a:avLst/>
          </a:prstGeom>
          <a:noFill/>
          <a:ln w="38100" cap="flat" cmpd="sng" algn="ctr">
            <a:solidFill>
              <a:srgbClr val="00B050"/>
            </a:solidFill>
            <a:prstDash val="solid"/>
            <a:tailEnd type="triangle"/>
          </a:ln>
        </p:spPr>
      </p:cxnSp>
      <p:sp>
        <p:nvSpPr>
          <p:cNvPr id="29" name="文本框 28">
            <a:extLst>
              <a:ext uri="{FF2B5EF4-FFF2-40B4-BE49-F238E27FC236}">
                <a16:creationId xmlns:a16="http://schemas.microsoft.com/office/drawing/2014/main" id="{928F55AD-C088-43F1-9B9C-055A4545DFA4}"/>
              </a:ext>
            </a:extLst>
          </p:cNvPr>
          <p:cNvSpPr txBox="1"/>
          <p:nvPr/>
        </p:nvSpPr>
        <p:spPr>
          <a:xfrm>
            <a:off x="10220126" y="4001224"/>
            <a:ext cx="2083952" cy="307777"/>
          </a:xfrm>
          <a:prstGeom prst="rect">
            <a:avLst/>
          </a:prstGeom>
          <a:noFill/>
        </p:spPr>
        <p:txBody>
          <a:bodyPr wrap="square" rtlCol="0">
            <a:spAutoFit/>
          </a:bodyPr>
          <a:lstStyle/>
          <a:p>
            <a:pPr algn="just"/>
            <a:r>
              <a:rPr lang="zh-CN" altLang="en-US" sz="1400" b="1" dirty="0">
                <a:latin typeface="+mn-ea"/>
                <a:ea typeface="+mn-ea"/>
              </a:rPr>
              <a:t>船只运动动态图（</a:t>
            </a:r>
            <a:r>
              <a:rPr lang="en-US" altLang="zh-CN" sz="1400" b="1" dirty="0">
                <a:latin typeface="+mn-ea"/>
                <a:ea typeface="+mn-ea"/>
              </a:rPr>
              <a:t>GIF</a:t>
            </a:r>
            <a:r>
              <a:rPr lang="zh-CN" altLang="en-US" sz="1400" b="1" dirty="0">
                <a:latin typeface="+mn-ea"/>
                <a:ea typeface="+mn-ea"/>
              </a:rPr>
              <a:t>）</a:t>
            </a:r>
            <a:endParaRPr lang="zh-CN" altLang="en-US" sz="1400" dirty="0">
              <a:latin typeface="+mn-ea"/>
              <a:ea typeface="+mn-ea"/>
            </a:endParaRPr>
          </a:p>
        </p:txBody>
      </p:sp>
      <p:cxnSp>
        <p:nvCxnSpPr>
          <p:cNvPr id="31" name="直接箭头连接符 30">
            <a:extLst>
              <a:ext uri="{FF2B5EF4-FFF2-40B4-BE49-F238E27FC236}">
                <a16:creationId xmlns:a16="http://schemas.microsoft.com/office/drawing/2014/main" id="{5A54E892-2007-40F7-9DA6-11078079A38C}"/>
              </a:ext>
            </a:extLst>
          </p:cNvPr>
          <p:cNvCxnSpPr>
            <a:cxnSpLocks/>
            <a:stCxn id="29" idx="1"/>
            <a:endCxn id="9" idx="3"/>
          </p:cNvCxnSpPr>
          <p:nvPr/>
        </p:nvCxnSpPr>
        <p:spPr>
          <a:xfrm flipH="1">
            <a:off x="9757465" y="4155113"/>
            <a:ext cx="462661" cy="30941"/>
          </a:xfrm>
          <a:prstGeom prst="straightConnector1">
            <a:avLst/>
          </a:prstGeom>
          <a:noFill/>
          <a:ln w="28575" cap="flat" cmpd="sng" algn="ctr">
            <a:solidFill>
              <a:srgbClr val="00B050"/>
            </a:solidFill>
            <a:prstDash val="solid"/>
            <a:tailEnd type="triangle"/>
          </a:ln>
        </p:spPr>
      </p:cxnSp>
      <p:cxnSp>
        <p:nvCxnSpPr>
          <p:cNvPr id="34" name="直接箭头连接符 33">
            <a:extLst>
              <a:ext uri="{FF2B5EF4-FFF2-40B4-BE49-F238E27FC236}">
                <a16:creationId xmlns:a16="http://schemas.microsoft.com/office/drawing/2014/main" id="{8ED93504-6C3C-42EC-BC94-08CAB5EDB41D}"/>
              </a:ext>
            </a:extLst>
          </p:cNvPr>
          <p:cNvCxnSpPr>
            <a:cxnSpLocks/>
          </p:cNvCxnSpPr>
          <p:nvPr/>
        </p:nvCxnSpPr>
        <p:spPr>
          <a:xfrm flipH="1">
            <a:off x="10427650" y="4368947"/>
            <a:ext cx="537180" cy="718171"/>
          </a:xfrm>
          <a:prstGeom prst="straightConnector1">
            <a:avLst/>
          </a:prstGeom>
          <a:noFill/>
          <a:ln w="28575" cap="flat" cmpd="sng" algn="ctr">
            <a:solidFill>
              <a:srgbClr val="00B050"/>
            </a:solidFill>
            <a:prstDash val="solid"/>
            <a:tailEnd type="triangle"/>
          </a:ln>
        </p:spPr>
      </p:cxnSp>
      <p:sp>
        <p:nvSpPr>
          <p:cNvPr id="2" name="灯片编号占位符 1">
            <a:extLst>
              <a:ext uri="{FF2B5EF4-FFF2-40B4-BE49-F238E27FC236}">
                <a16:creationId xmlns:a16="http://schemas.microsoft.com/office/drawing/2014/main" id="{2901D24A-49F1-4B7C-A034-CB680BA9F08E}"/>
              </a:ext>
            </a:extLst>
          </p:cNvPr>
          <p:cNvSpPr>
            <a:spLocks noGrp="1"/>
          </p:cNvSpPr>
          <p:nvPr>
            <p:ph type="sldNum" sz="quarter" idx="10"/>
          </p:nvPr>
        </p:nvSpPr>
        <p:spPr/>
        <p:txBody>
          <a:bodyPr/>
          <a:lstStyle/>
          <a:p>
            <a:pPr>
              <a:defRPr/>
            </a:pPr>
            <a:fld id="{448D2F9F-663C-42D7-B659-B78D1D99B89B}" type="slidenum">
              <a:rPr lang="en-US" altLang="zh-CN" smtClean="0"/>
              <a:t>48</a:t>
            </a:fld>
            <a:endParaRPr lang="en-US" altLang="zh-CN" dirty="0"/>
          </a:p>
        </p:txBody>
      </p:sp>
    </p:spTree>
    <p:extLst>
      <p:ext uri="{BB962C8B-B14F-4D97-AF65-F5344CB8AC3E}">
        <p14:creationId xmlns:p14="http://schemas.microsoft.com/office/powerpoint/2010/main" val="237506899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目录</a:t>
            </a:r>
          </a:p>
        </p:txBody>
      </p:sp>
      <p:sp>
        <p:nvSpPr>
          <p:cNvPr id="16" name="矩形 15">
            <a:extLst>
              <a:ext uri="{FF2B5EF4-FFF2-40B4-BE49-F238E27FC236}">
                <a16:creationId xmlns:a16="http://schemas.microsoft.com/office/drawing/2014/main" id="{AF22DD2A-7022-4916-A85C-1444A90683DE}"/>
              </a:ext>
            </a:extLst>
          </p:cNvPr>
          <p:cNvSpPr/>
          <p:nvPr/>
        </p:nvSpPr>
        <p:spPr>
          <a:xfrm>
            <a:off x="4007285" y="1488902"/>
            <a:ext cx="5317189"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背景与赛题分析</a:t>
            </a:r>
            <a:endParaRPr lang="zh-CN" altLang="en-US" sz="2000" dirty="0">
              <a:solidFill>
                <a:schemeClr val="tx1"/>
              </a:solidFill>
              <a:latin typeface="+mn-ea"/>
            </a:endParaRPr>
          </a:p>
        </p:txBody>
      </p:sp>
      <p:sp>
        <p:nvSpPr>
          <p:cNvPr id="17" name="矩形 16">
            <a:extLst>
              <a:ext uri="{FF2B5EF4-FFF2-40B4-BE49-F238E27FC236}">
                <a16:creationId xmlns:a16="http://schemas.microsoft.com/office/drawing/2014/main" id="{89C04E93-C576-4F40-9301-0998A2947D65}"/>
              </a:ext>
            </a:extLst>
          </p:cNvPr>
          <p:cNvSpPr/>
          <p:nvPr/>
        </p:nvSpPr>
        <p:spPr>
          <a:xfrm>
            <a:off x="4007285" y="2340139"/>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基础统计分析与可视化研究</a:t>
            </a:r>
            <a:endParaRPr lang="zh-CN" altLang="en-US" sz="2000" dirty="0">
              <a:solidFill>
                <a:schemeClr val="tx1"/>
              </a:solidFill>
              <a:latin typeface="+mn-ea"/>
            </a:endParaRPr>
          </a:p>
        </p:txBody>
      </p:sp>
      <p:sp>
        <p:nvSpPr>
          <p:cNvPr id="18" name="矩形 17">
            <a:extLst>
              <a:ext uri="{FF2B5EF4-FFF2-40B4-BE49-F238E27FC236}">
                <a16:creationId xmlns:a16="http://schemas.microsoft.com/office/drawing/2014/main" id="{A9CAB3C7-8DD1-47B0-9BAE-A57559A98701}"/>
              </a:ext>
            </a:extLst>
          </p:cNvPr>
          <p:cNvSpPr/>
          <p:nvPr/>
        </p:nvSpPr>
        <p:spPr>
          <a:xfrm>
            <a:off x="4007285" y="3203404"/>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渔船行为画像解决方案</a:t>
            </a:r>
            <a:endParaRPr lang="zh-CN" altLang="en-US" sz="2000" dirty="0">
              <a:solidFill>
                <a:schemeClr val="tx1"/>
              </a:solidFill>
              <a:latin typeface="+mn-ea"/>
            </a:endParaRPr>
          </a:p>
        </p:txBody>
      </p:sp>
      <p:sp>
        <p:nvSpPr>
          <p:cNvPr id="19" name="矩形 18">
            <a:extLst>
              <a:ext uri="{FF2B5EF4-FFF2-40B4-BE49-F238E27FC236}">
                <a16:creationId xmlns:a16="http://schemas.microsoft.com/office/drawing/2014/main" id="{DB359079-D19D-4433-99C8-6FDCB97114E8}"/>
              </a:ext>
            </a:extLst>
          </p:cNvPr>
          <p:cNvSpPr/>
          <p:nvPr/>
        </p:nvSpPr>
        <p:spPr>
          <a:xfrm>
            <a:off x="4007285" y="488483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基于</a:t>
            </a:r>
            <a:r>
              <a:rPr lang="en-US" altLang="zh-CN" sz="2000" b="1" dirty="0">
                <a:solidFill>
                  <a:schemeClr val="tx1"/>
                </a:solidFill>
                <a:latin typeface="+mn-ea"/>
              </a:rPr>
              <a:t>Web</a:t>
            </a:r>
            <a:r>
              <a:rPr lang="zh-CN" altLang="en-US" sz="2000" b="1" dirty="0">
                <a:solidFill>
                  <a:schemeClr val="tx1"/>
                </a:solidFill>
                <a:latin typeface="+mn-ea"/>
              </a:rPr>
              <a:t>端的大数据可视化解决方案</a:t>
            </a:r>
            <a:endParaRPr lang="zh-CN" altLang="en-US" sz="2000" dirty="0">
              <a:solidFill>
                <a:schemeClr val="tx1"/>
              </a:solidFill>
              <a:latin typeface="+mn-ea"/>
            </a:endParaRPr>
          </a:p>
        </p:txBody>
      </p:sp>
      <p:sp>
        <p:nvSpPr>
          <p:cNvPr id="20" name="矩形 19">
            <a:extLst>
              <a:ext uri="{FF2B5EF4-FFF2-40B4-BE49-F238E27FC236}">
                <a16:creationId xmlns:a16="http://schemas.microsoft.com/office/drawing/2014/main" id="{B1724781-4221-446E-BEF0-CC596A52AF0B}"/>
              </a:ext>
            </a:extLst>
          </p:cNvPr>
          <p:cNvSpPr/>
          <p:nvPr/>
        </p:nvSpPr>
        <p:spPr>
          <a:xfrm>
            <a:off x="4007285" y="5724031"/>
            <a:ext cx="5317189"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bg1"/>
                </a:solidFill>
                <a:latin typeface="+mn-ea"/>
              </a:rPr>
              <a:t>总结与展望</a:t>
            </a:r>
          </a:p>
        </p:txBody>
      </p:sp>
      <p:sp>
        <p:nvSpPr>
          <p:cNvPr id="21" name="矩形 20">
            <a:extLst>
              <a:ext uri="{FF2B5EF4-FFF2-40B4-BE49-F238E27FC236}">
                <a16:creationId xmlns:a16="http://schemas.microsoft.com/office/drawing/2014/main" id="{D9EFCD16-69F3-4C20-AF14-4353FEE37D08}"/>
              </a:ext>
            </a:extLst>
          </p:cNvPr>
          <p:cNvSpPr/>
          <p:nvPr/>
        </p:nvSpPr>
        <p:spPr>
          <a:xfrm>
            <a:off x="2983831" y="1488902"/>
            <a:ext cx="709864"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1</a:t>
            </a:r>
            <a:endParaRPr lang="zh-CN" altLang="en-US" b="1" dirty="0">
              <a:solidFill>
                <a:schemeClr val="tx1"/>
              </a:solidFill>
              <a:latin typeface="+mn-ea"/>
            </a:endParaRPr>
          </a:p>
        </p:txBody>
      </p:sp>
      <p:sp>
        <p:nvSpPr>
          <p:cNvPr id="22" name="矩形 21">
            <a:extLst>
              <a:ext uri="{FF2B5EF4-FFF2-40B4-BE49-F238E27FC236}">
                <a16:creationId xmlns:a16="http://schemas.microsoft.com/office/drawing/2014/main" id="{EB4FD4FC-C31F-40B9-8034-307772A5A19A}"/>
              </a:ext>
            </a:extLst>
          </p:cNvPr>
          <p:cNvSpPr/>
          <p:nvPr/>
        </p:nvSpPr>
        <p:spPr>
          <a:xfrm>
            <a:off x="2983831" y="234314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2</a:t>
            </a:r>
            <a:endParaRPr lang="zh-CN" altLang="en-US" b="1" dirty="0">
              <a:solidFill>
                <a:schemeClr val="tx1"/>
              </a:solidFill>
              <a:latin typeface="+mn-ea"/>
            </a:endParaRPr>
          </a:p>
        </p:txBody>
      </p:sp>
      <p:sp>
        <p:nvSpPr>
          <p:cNvPr id="23" name="矩形 22">
            <a:extLst>
              <a:ext uri="{FF2B5EF4-FFF2-40B4-BE49-F238E27FC236}">
                <a16:creationId xmlns:a16="http://schemas.microsoft.com/office/drawing/2014/main" id="{78397169-D225-49D1-B09A-D903252C038E}"/>
              </a:ext>
            </a:extLst>
          </p:cNvPr>
          <p:cNvSpPr/>
          <p:nvPr/>
        </p:nvSpPr>
        <p:spPr>
          <a:xfrm>
            <a:off x="2983831" y="318535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3</a:t>
            </a:r>
            <a:endParaRPr lang="zh-CN" altLang="en-US" b="1" dirty="0">
              <a:solidFill>
                <a:schemeClr val="tx1"/>
              </a:solidFill>
              <a:latin typeface="+mn-ea"/>
            </a:endParaRPr>
          </a:p>
        </p:txBody>
      </p:sp>
      <p:sp>
        <p:nvSpPr>
          <p:cNvPr id="24" name="矩形 23">
            <a:extLst>
              <a:ext uri="{FF2B5EF4-FFF2-40B4-BE49-F238E27FC236}">
                <a16:creationId xmlns:a16="http://schemas.microsoft.com/office/drawing/2014/main" id="{02F6454D-0DEB-4D8F-BF3D-15848C34438F}"/>
              </a:ext>
            </a:extLst>
          </p:cNvPr>
          <p:cNvSpPr/>
          <p:nvPr/>
        </p:nvSpPr>
        <p:spPr>
          <a:xfrm>
            <a:off x="2983831" y="486979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5</a:t>
            </a:r>
            <a:endParaRPr lang="zh-CN" altLang="en-US" b="1" dirty="0">
              <a:solidFill>
                <a:schemeClr val="tx1"/>
              </a:solidFill>
              <a:latin typeface="+mn-ea"/>
            </a:endParaRPr>
          </a:p>
        </p:txBody>
      </p:sp>
      <p:sp>
        <p:nvSpPr>
          <p:cNvPr id="25" name="矩形 24">
            <a:extLst>
              <a:ext uri="{FF2B5EF4-FFF2-40B4-BE49-F238E27FC236}">
                <a16:creationId xmlns:a16="http://schemas.microsoft.com/office/drawing/2014/main" id="{02EAE35D-8342-469E-8831-EA58A5D36874}"/>
              </a:ext>
            </a:extLst>
          </p:cNvPr>
          <p:cNvSpPr/>
          <p:nvPr/>
        </p:nvSpPr>
        <p:spPr>
          <a:xfrm>
            <a:off x="2983831" y="5724031"/>
            <a:ext cx="709864"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bg1"/>
                </a:solidFill>
                <a:latin typeface="+mn-ea"/>
              </a:rPr>
              <a:t>6</a:t>
            </a:r>
            <a:endParaRPr lang="zh-CN" altLang="en-US" b="1" dirty="0">
              <a:solidFill>
                <a:schemeClr val="bg1"/>
              </a:solidFill>
              <a:latin typeface="+mn-ea"/>
            </a:endParaRPr>
          </a:p>
        </p:txBody>
      </p:sp>
      <p:sp>
        <p:nvSpPr>
          <p:cNvPr id="26" name="矩形 25">
            <a:extLst>
              <a:ext uri="{FF2B5EF4-FFF2-40B4-BE49-F238E27FC236}">
                <a16:creationId xmlns:a16="http://schemas.microsoft.com/office/drawing/2014/main" id="{3C31D8B9-4988-499D-8D28-FE9AF6A1119C}"/>
              </a:ext>
            </a:extLst>
          </p:cNvPr>
          <p:cNvSpPr/>
          <p:nvPr/>
        </p:nvSpPr>
        <p:spPr>
          <a:xfrm>
            <a:off x="4007285" y="405164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同船匹配问题与机器学习解决方案</a:t>
            </a:r>
            <a:endParaRPr lang="zh-CN" altLang="en-US" sz="2000" dirty="0">
              <a:solidFill>
                <a:schemeClr val="tx1"/>
              </a:solidFill>
              <a:latin typeface="+mn-ea"/>
            </a:endParaRPr>
          </a:p>
        </p:txBody>
      </p:sp>
      <p:sp>
        <p:nvSpPr>
          <p:cNvPr id="27" name="矩形 26">
            <a:extLst>
              <a:ext uri="{FF2B5EF4-FFF2-40B4-BE49-F238E27FC236}">
                <a16:creationId xmlns:a16="http://schemas.microsoft.com/office/drawing/2014/main" id="{E1A253EB-53D3-43C3-85B7-1FBF1C7AAB22}"/>
              </a:ext>
            </a:extLst>
          </p:cNvPr>
          <p:cNvSpPr/>
          <p:nvPr/>
        </p:nvSpPr>
        <p:spPr>
          <a:xfrm>
            <a:off x="2983831" y="403660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4</a:t>
            </a:r>
            <a:endParaRPr lang="zh-CN" altLang="en-US" b="1" dirty="0">
              <a:solidFill>
                <a:schemeClr val="tx1"/>
              </a:solidFill>
              <a:latin typeface="+mn-ea"/>
            </a:endParaRPr>
          </a:p>
        </p:txBody>
      </p:sp>
      <p:sp>
        <p:nvSpPr>
          <p:cNvPr id="2" name="灯片编号占位符 1">
            <a:extLst>
              <a:ext uri="{FF2B5EF4-FFF2-40B4-BE49-F238E27FC236}">
                <a16:creationId xmlns:a16="http://schemas.microsoft.com/office/drawing/2014/main" id="{152B04AD-2530-4D90-911D-67D2898343C5}"/>
              </a:ext>
            </a:extLst>
          </p:cNvPr>
          <p:cNvSpPr>
            <a:spLocks noGrp="1"/>
          </p:cNvSpPr>
          <p:nvPr>
            <p:ph type="sldNum" sz="quarter" idx="10"/>
          </p:nvPr>
        </p:nvSpPr>
        <p:spPr/>
        <p:txBody>
          <a:bodyPr/>
          <a:lstStyle/>
          <a:p>
            <a:pPr>
              <a:defRPr/>
            </a:pPr>
            <a:fld id="{448D2F9F-663C-42D7-B659-B78D1D99B89B}" type="slidenum">
              <a:rPr lang="en-US" altLang="zh-CN" smtClean="0"/>
              <a:t>49</a:t>
            </a:fld>
            <a:endParaRPr lang="en-US" altLang="zh-CN" dirty="0"/>
          </a:p>
        </p:txBody>
      </p:sp>
    </p:spTree>
    <p:extLst>
      <p:ext uri="{BB962C8B-B14F-4D97-AF65-F5344CB8AC3E}">
        <p14:creationId xmlns:p14="http://schemas.microsoft.com/office/powerpoint/2010/main" val="255096715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行业背景简介</a:t>
            </a:r>
          </a:p>
        </p:txBody>
      </p:sp>
      <p:sp>
        <p:nvSpPr>
          <p:cNvPr id="3" name="矩形 2">
            <a:extLst>
              <a:ext uri="{FF2B5EF4-FFF2-40B4-BE49-F238E27FC236}">
                <a16:creationId xmlns:a16="http://schemas.microsoft.com/office/drawing/2014/main" id="{E012C211-BB68-4638-9808-DC829D465CAE}"/>
              </a:ext>
            </a:extLst>
          </p:cNvPr>
          <p:cNvSpPr/>
          <p:nvPr/>
        </p:nvSpPr>
        <p:spPr>
          <a:xfrm>
            <a:off x="407988" y="1233489"/>
            <a:ext cx="5812190" cy="5364161"/>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9E46631-BA4C-4C58-B728-9AC218A755AD}"/>
              </a:ext>
            </a:extLst>
          </p:cNvPr>
          <p:cNvSpPr/>
          <p:nvPr/>
        </p:nvSpPr>
        <p:spPr>
          <a:xfrm>
            <a:off x="573081" y="4649587"/>
            <a:ext cx="5522919" cy="1717836"/>
          </a:xfrm>
          <a:prstGeom prst="rect">
            <a:avLst/>
          </a:prstGeom>
          <a:solidFill>
            <a:schemeClr val="accent2">
              <a:lumMod val="20000"/>
              <a:lumOff val="80000"/>
            </a:schemeClr>
          </a:solidFill>
        </p:spPr>
        <p:txBody>
          <a:bodyPr wrap="square" anchor="ctr">
            <a:noAutofit/>
          </a:bodyPr>
          <a:lstStyle/>
          <a:p>
            <a:pPr marL="171450" indent="-171450">
              <a:lnSpc>
                <a:spcPct val="130000"/>
              </a:lnSpc>
              <a:buFont typeface="Wingdings" panose="05000000000000000000" pitchFamily="2" charset="2"/>
              <a:buChar char="Ø"/>
            </a:pPr>
            <a:r>
              <a:rPr lang="zh-CN" altLang="en-US" sz="1200" dirty="0">
                <a:latin typeface="+mn-ea"/>
                <a:ea typeface="+mn-ea"/>
              </a:rPr>
              <a:t>活跃在我国专属经济海域的各类目标种类繁多、规模庞大，主要涵盖了渔船、商船、养殖渔排、网具等</a:t>
            </a:r>
            <a:endParaRPr lang="en-US" altLang="zh-CN" sz="1200" dirty="0">
              <a:latin typeface="+mn-ea"/>
              <a:ea typeface="+mn-ea"/>
            </a:endParaRPr>
          </a:p>
          <a:p>
            <a:pPr marL="171450" indent="-171450">
              <a:lnSpc>
                <a:spcPct val="130000"/>
              </a:lnSpc>
              <a:buFont typeface="Wingdings" panose="05000000000000000000" pitchFamily="2" charset="2"/>
              <a:buChar char="Ø"/>
            </a:pPr>
            <a:r>
              <a:rPr lang="zh-CN" altLang="en-US" sz="1200" dirty="0">
                <a:latin typeface="+mn-ea"/>
                <a:ea typeface="+mn-ea"/>
              </a:rPr>
              <a:t>船舶避碰终端（</a:t>
            </a:r>
            <a:r>
              <a:rPr lang="en-US" altLang="zh-CN" sz="1200" dirty="0">
                <a:latin typeface="+mn-ea"/>
                <a:ea typeface="+mn-ea"/>
              </a:rPr>
              <a:t>AIS</a:t>
            </a:r>
            <a:r>
              <a:rPr lang="zh-CN" altLang="en-US" sz="1200" dirty="0">
                <a:latin typeface="+mn-ea"/>
                <a:ea typeface="+mn-ea"/>
              </a:rPr>
              <a:t>）、北斗定位终端等通信导航设备的应用，给海上交通和作业带来了极大便利，但也产生了新的问题</a:t>
            </a:r>
            <a:endParaRPr lang="en-US" altLang="zh-CN" sz="1200" dirty="0">
              <a:latin typeface="+mn-ea"/>
              <a:ea typeface="+mn-ea"/>
            </a:endParaRPr>
          </a:p>
          <a:p>
            <a:pPr marL="171450" indent="-171450">
              <a:lnSpc>
                <a:spcPct val="130000"/>
              </a:lnSpc>
              <a:buFont typeface="Wingdings" panose="05000000000000000000" pitchFamily="2" charset="2"/>
              <a:buChar char="Ø"/>
            </a:pPr>
            <a:r>
              <a:rPr lang="zh-CN" altLang="en-US" sz="1200" dirty="0">
                <a:latin typeface="+mn-ea"/>
                <a:ea typeface="+mn-ea"/>
              </a:rPr>
              <a:t>设备信息不规范导致目标信息失真，进而导致商船误入养殖区、渔船碰撞商船等，造成巨大的人身和财产损失，为海上安全治理带来了极大挑战</a:t>
            </a:r>
          </a:p>
        </p:txBody>
      </p:sp>
      <p:sp>
        <p:nvSpPr>
          <p:cNvPr id="5" name="矩形 4">
            <a:extLst>
              <a:ext uri="{FF2B5EF4-FFF2-40B4-BE49-F238E27FC236}">
                <a16:creationId xmlns:a16="http://schemas.microsoft.com/office/drawing/2014/main" id="{FF6FF294-7547-4D4C-B95B-6460104772BA}"/>
              </a:ext>
            </a:extLst>
          </p:cNvPr>
          <p:cNvSpPr/>
          <p:nvPr/>
        </p:nvSpPr>
        <p:spPr>
          <a:xfrm>
            <a:off x="6725532" y="1245251"/>
            <a:ext cx="5023556" cy="523220"/>
          </a:xfrm>
          <a:prstGeom prst="rect">
            <a:avLst/>
          </a:prstGeom>
        </p:spPr>
        <p:txBody>
          <a:bodyPr wrap="square">
            <a:spAutoFit/>
          </a:bodyPr>
          <a:lstStyle/>
          <a:p>
            <a:pPr algn="ctr"/>
            <a:r>
              <a:rPr lang="zh-CN" altLang="en-US" sz="1400" b="1" dirty="0">
                <a:latin typeface="+mn-ea"/>
                <a:ea typeface="+mn-ea"/>
              </a:rPr>
              <a:t>以人工智能、大数据、区块链等新一代信息技术为支撑的智慧海洋，有望为这一问题提供解决方案</a:t>
            </a:r>
          </a:p>
        </p:txBody>
      </p:sp>
      <p:sp>
        <p:nvSpPr>
          <p:cNvPr id="6" name="矩形 5">
            <a:extLst>
              <a:ext uri="{FF2B5EF4-FFF2-40B4-BE49-F238E27FC236}">
                <a16:creationId xmlns:a16="http://schemas.microsoft.com/office/drawing/2014/main" id="{62862674-3DB7-4FEE-AD63-8C7E243C1C40}"/>
              </a:ext>
            </a:extLst>
          </p:cNvPr>
          <p:cNvSpPr/>
          <p:nvPr/>
        </p:nvSpPr>
        <p:spPr>
          <a:xfrm>
            <a:off x="683331" y="1349495"/>
            <a:ext cx="5261503" cy="523220"/>
          </a:xfrm>
          <a:prstGeom prst="rect">
            <a:avLst/>
          </a:prstGeom>
        </p:spPr>
        <p:txBody>
          <a:bodyPr wrap="square">
            <a:spAutoFit/>
          </a:bodyPr>
          <a:lstStyle/>
          <a:p>
            <a:pPr algn="ctr"/>
            <a:r>
              <a:rPr lang="zh-CN" altLang="en-US" sz="1400" b="1" dirty="0">
                <a:latin typeface="+mn-ea"/>
                <a:ea typeface="+mn-ea"/>
              </a:rPr>
              <a:t>我国海洋生产市场未来具有较大发展空间，而海上安全治理仍存在一定发展痛点与问题</a:t>
            </a:r>
          </a:p>
        </p:txBody>
      </p:sp>
      <p:graphicFrame>
        <p:nvGraphicFramePr>
          <p:cNvPr id="7" name="图表 6">
            <a:extLst>
              <a:ext uri="{FF2B5EF4-FFF2-40B4-BE49-F238E27FC236}">
                <a16:creationId xmlns:a16="http://schemas.microsoft.com/office/drawing/2014/main" id="{79574A3A-8418-4A50-AAE1-37975AA7B9D8}"/>
              </a:ext>
            </a:extLst>
          </p:cNvPr>
          <p:cNvGraphicFramePr/>
          <p:nvPr>
            <p:extLst>
              <p:ext uri="{D42A27DB-BD31-4B8C-83A1-F6EECF244321}">
                <p14:modId xmlns:p14="http://schemas.microsoft.com/office/powerpoint/2010/main" val="1431027823"/>
              </p:ext>
            </p:extLst>
          </p:nvPr>
        </p:nvGraphicFramePr>
        <p:xfrm>
          <a:off x="678128" y="1872714"/>
          <a:ext cx="5305778" cy="2800759"/>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8">
            <a:extLst>
              <a:ext uri="{FF2B5EF4-FFF2-40B4-BE49-F238E27FC236}">
                <a16:creationId xmlns:a16="http://schemas.microsoft.com/office/drawing/2014/main" id="{32B1F975-621D-47B0-8FEC-E9D8FF5949DC}"/>
              </a:ext>
            </a:extLst>
          </p:cNvPr>
          <p:cNvSpPr/>
          <p:nvPr/>
        </p:nvSpPr>
        <p:spPr>
          <a:xfrm>
            <a:off x="391054" y="6355094"/>
            <a:ext cx="1548605" cy="246221"/>
          </a:xfrm>
          <a:prstGeom prst="rect">
            <a:avLst/>
          </a:prstGeom>
        </p:spPr>
        <p:txBody>
          <a:bodyPr wrap="square">
            <a:spAutoFit/>
          </a:bodyPr>
          <a:lstStyle/>
          <a:p>
            <a:r>
              <a:rPr lang="zh-CN" altLang="en-US" sz="1000" dirty="0">
                <a:latin typeface="+mn-ea"/>
                <a:ea typeface="+mn-ea"/>
              </a:rPr>
              <a:t>数据来源：前瞻研究院</a:t>
            </a:r>
          </a:p>
        </p:txBody>
      </p:sp>
      <p:sp>
        <p:nvSpPr>
          <p:cNvPr id="10" name="椭圆 9">
            <a:extLst>
              <a:ext uri="{FF2B5EF4-FFF2-40B4-BE49-F238E27FC236}">
                <a16:creationId xmlns:a16="http://schemas.microsoft.com/office/drawing/2014/main" id="{FAFD6BF0-AE59-41ED-9941-00AD4D74AD26}"/>
              </a:ext>
            </a:extLst>
          </p:cNvPr>
          <p:cNvSpPr/>
          <p:nvPr/>
        </p:nvSpPr>
        <p:spPr>
          <a:xfrm>
            <a:off x="3480593" y="2312023"/>
            <a:ext cx="939007" cy="346511"/>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rgbClr val="343434"/>
                </a:solidFill>
                <a:latin typeface="+mn-ea"/>
              </a:rPr>
              <a:t>CAGR</a:t>
            </a:r>
          </a:p>
          <a:p>
            <a:pPr algn="ctr"/>
            <a:r>
              <a:rPr lang="en-US" altLang="zh-CN" sz="1000" dirty="0">
                <a:solidFill>
                  <a:srgbClr val="343434"/>
                </a:solidFill>
                <a:latin typeface="+mn-ea"/>
              </a:rPr>
              <a:t>8.3%</a:t>
            </a:r>
            <a:endParaRPr lang="zh-CN" altLang="en-US" sz="1000" dirty="0">
              <a:solidFill>
                <a:srgbClr val="343434"/>
              </a:solidFill>
              <a:latin typeface="+mn-ea"/>
            </a:endParaRPr>
          </a:p>
        </p:txBody>
      </p:sp>
      <p:sp>
        <p:nvSpPr>
          <p:cNvPr id="11" name="等腰三角形 10">
            <a:extLst>
              <a:ext uri="{FF2B5EF4-FFF2-40B4-BE49-F238E27FC236}">
                <a16:creationId xmlns:a16="http://schemas.microsoft.com/office/drawing/2014/main" id="{F8D84E80-B967-4BFE-AF53-E26B76A73C09}"/>
              </a:ext>
            </a:extLst>
          </p:cNvPr>
          <p:cNvSpPr/>
          <p:nvPr/>
        </p:nvSpPr>
        <p:spPr>
          <a:xfrm rot="5400000">
            <a:off x="4186326" y="3601140"/>
            <a:ext cx="4605867" cy="33726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4">
            <a:extLst>
              <a:ext uri="{FF2B5EF4-FFF2-40B4-BE49-F238E27FC236}">
                <a16:creationId xmlns:a16="http://schemas.microsoft.com/office/drawing/2014/main" id="{26635A73-4724-452A-A795-841973FAAFD6}"/>
              </a:ext>
            </a:extLst>
          </p:cNvPr>
          <p:cNvSpPr/>
          <p:nvPr/>
        </p:nvSpPr>
        <p:spPr>
          <a:xfrm>
            <a:off x="6725532" y="1838946"/>
            <a:ext cx="5023556" cy="697709"/>
          </a:xfrm>
          <a:prstGeom prst="roundRect">
            <a:avLst/>
          </a:prstGeom>
          <a:solidFill>
            <a:schemeClr val="bg1">
              <a:lumMod val="95000"/>
            </a:schemeClr>
          </a:solidFill>
        </p:spPr>
        <p:txBody>
          <a:bodyPr wrap="square" lIns="72000" rIns="72000" anchor="ctr">
            <a:noAutofit/>
          </a:bodyPr>
          <a:lstStyle/>
          <a:p>
            <a:r>
              <a:rPr lang="zh-CN" altLang="en-US" sz="1400" b="1" dirty="0">
                <a:solidFill>
                  <a:srgbClr val="0070C0"/>
                </a:solidFill>
                <a:latin typeface="+mn-ea"/>
                <a:ea typeface="+mn-ea"/>
              </a:rPr>
              <a:t>提升海上安全治理能力，首要任务是“看得清”，即看得清“是什么、谁在用、做什么”</a:t>
            </a:r>
          </a:p>
        </p:txBody>
      </p:sp>
      <p:sp>
        <p:nvSpPr>
          <p:cNvPr id="13" name="圆角矩形 15">
            <a:extLst>
              <a:ext uri="{FF2B5EF4-FFF2-40B4-BE49-F238E27FC236}">
                <a16:creationId xmlns:a16="http://schemas.microsoft.com/office/drawing/2014/main" id="{E9B1E10B-3CC3-41E2-8B3D-0EA0E2B944FC}"/>
              </a:ext>
            </a:extLst>
          </p:cNvPr>
          <p:cNvSpPr/>
          <p:nvPr/>
        </p:nvSpPr>
        <p:spPr>
          <a:xfrm>
            <a:off x="6882543" y="3047399"/>
            <a:ext cx="1451832" cy="9033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是什么</a:t>
            </a:r>
          </a:p>
        </p:txBody>
      </p:sp>
      <p:sp>
        <p:nvSpPr>
          <p:cNvPr id="14" name="圆角矩形 16">
            <a:extLst>
              <a:ext uri="{FF2B5EF4-FFF2-40B4-BE49-F238E27FC236}">
                <a16:creationId xmlns:a16="http://schemas.microsoft.com/office/drawing/2014/main" id="{55F8F7A4-C8E9-47E6-9702-FBDAE6661C34}"/>
              </a:ext>
            </a:extLst>
          </p:cNvPr>
          <p:cNvSpPr/>
          <p:nvPr/>
        </p:nvSpPr>
        <p:spPr>
          <a:xfrm>
            <a:off x="6882543" y="4267657"/>
            <a:ext cx="1451832" cy="9033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谁在用</a:t>
            </a:r>
          </a:p>
        </p:txBody>
      </p:sp>
      <p:sp>
        <p:nvSpPr>
          <p:cNvPr id="15" name="圆角矩形 17">
            <a:extLst>
              <a:ext uri="{FF2B5EF4-FFF2-40B4-BE49-F238E27FC236}">
                <a16:creationId xmlns:a16="http://schemas.microsoft.com/office/drawing/2014/main" id="{10B8988E-05A4-4F89-9B22-21E3B5DF1A5F}"/>
              </a:ext>
            </a:extLst>
          </p:cNvPr>
          <p:cNvSpPr/>
          <p:nvPr/>
        </p:nvSpPr>
        <p:spPr>
          <a:xfrm>
            <a:off x="6882543" y="5487915"/>
            <a:ext cx="1451832" cy="9033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做什么</a:t>
            </a:r>
          </a:p>
        </p:txBody>
      </p:sp>
      <p:sp>
        <p:nvSpPr>
          <p:cNvPr id="16" name="矩形 15">
            <a:extLst>
              <a:ext uri="{FF2B5EF4-FFF2-40B4-BE49-F238E27FC236}">
                <a16:creationId xmlns:a16="http://schemas.microsoft.com/office/drawing/2014/main" id="{5C2EF7D9-BBB9-4821-B403-386E70A7502D}"/>
              </a:ext>
            </a:extLst>
          </p:cNvPr>
          <p:cNvSpPr/>
          <p:nvPr/>
        </p:nvSpPr>
        <p:spPr>
          <a:xfrm>
            <a:off x="8334375" y="3126224"/>
            <a:ext cx="3238500" cy="625171"/>
          </a:xfrm>
          <a:prstGeom prst="rect">
            <a:avLst/>
          </a:prstGeom>
        </p:spPr>
        <p:txBody>
          <a:bodyPr wrap="square">
            <a:spAutoFit/>
          </a:bodyPr>
          <a:lstStyle/>
          <a:p>
            <a:pPr marL="285750" indent="-285750">
              <a:lnSpc>
                <a:spcPct val="130000"/>
              </a:lnSpc>
              <a:buFont typeface="Wingdings" panose="05000000000000000000" pitchFamily="2" charset="2"/>
              <a:buChar char="Ø"/>
            </a:pPr>
            <a:r>
              <a:rPr lang="zh-CN" altLang="en-US" sz="1400" dirty="0">
                <a:latin typeface="+mn-ea"/>
                <a:ea typeface="+mn-ea"/>
              </a:rPr>
              <a:t>即通过分析</a:t>
            </a:r>
            <a:r>
              <a:rPr lang="en-US" altLang="zh-CN" sz="1400" dirty="0">
                <a:latin typeface="+mn-ea"/>
                <a:ea typeface="+mn-ea"/>
              </a:rPr>
              <a:t>AIS</a:t>
            </a:r>
            <a:r>
              <a:rPr lang="zh-CN" altLang="en-US" sz="1400" dirty="0">
                <a:latin typeface="+mn-ea"/>
                <a:ea typeface="+mn-ea"/>
              </a:rPr>
              <a:t>设备位置数据，得出是哪一类目标在使用该设备</a:t>
            </a:r>
          </a:p>
        </p:txBody>
      </p:sp>
      <p:sp>
        <p:nvSpPr>
          <p:cNvPr id="17" name="矩形 16">
            <a:extLst>
              <a:ext uri="{FF2B5EF4-FFF2-40B4-BE49-F238E27FC236}">
                <a16:creationId xmlns:a16="http://schemas.microsoft.com/office/drawing/2014/main" id="{A1AA8C61-31C9-46D7-9AEC-5AC15FE29C44}"/>
              </a:ext>
            </a:extLst>
          </p:cNvPr>
          <p:cNvSpPr/>
          <p:nvPr/>
        </p:nvSpPr>
        <p:spPr>
          <a:xfrm>
            <a:off x="8334375" y="4144159"/>
            <a:ext cx="3238500" cy="1185324"/>
          </a:xfrm>
          <a:prstGeom prst="rect">
            <a:avLst/>
          </a:prstGeom>
        </p:spPr>
        <p:txBody>
          <a:bodyPr wrap="square">
            <a:spAutoFit/>
          </a:bodyPr>
          <a:lstStyle/>
          <a:p>
            <a:pPr marL="285750" indent="-285750">
              <a:lnSpc>
                <a:spcPct val="130000"/>
              </a:lnSpc>
              <a:buFont typeface="Wingdings" panose="05000000000000000000" pitchFamily="2" charset="2"/>
              <a:buChar char="Ø"/>
            </a:pPr>
            <a:r>
              <a:rPr lang="zh-CN" altLang="en-US" sz="1400" dirty="0">
                <a:latin typeface="+mn-ea"/>
                <a:ea typeface="+mn-ea"/>
              </a:rPr>
              <a:t>即通过分析渔船北斗设备位置数据（船号清楚）和</a:t>
            </a:r>
            <a:r>
              <a:rPr lang="en-US" altLang="zh-CN" sz="1400" dirty="0">
                <a:latin typeface="+mn-ea"/>
                <a:ea typeface="+mn-ea"/>
              </a:rPr>
              <a:t>AIS</a:t>
            </a:r>
            <a:r>
              <a:rPr lang="zh-CN" altLang="en-US" sz="1400" dirty="0">
                <a:latin typeface="+mn-ea"/>
                <a:ea typeface="+mn-ea"/>
              </a:rPr>
              <a:t>设备位置数据（船号不清），得出是哪一艘船在使用该</a:t>
            </a:r>
            <a:r>
              <a:rPr lang="en-US" altLang="zh-CN" sz="1400" dirty="0">
                <a:latin typeface="+mn-ea"/>
                <a:ea typeface="+mn-ea"/>
              </a:rPr>
              <a:t>AIS</a:t>
            </a:r>
            <a:r>
              <a:rPr lang="zh-CN" altLang="en-US" sz="1400" dirty="0">
                <a:latin typeface="+mn-ea"/>
                <a:ea typeface="+mn-ea"/>
              </a:rPr>
              <a:t>设备</a:t>
            </a:r>
          </a:p>
        </p:txBody>
      </p:sp>
      <p:sp>
        <p:nvSpPr>
          <p:cNvPr id="18" name="矩形 17">
            <a:extLst>
              <a:ext uri="{FF2B5EF4-FFF2-40B4-BE49-F238E27FC236}">
                <a16:creationId xmlns:a16="http://schemas.microsoft.com/office/drawing/2014/main" id="{7A8AEC6A-403B-40AF-9089-AE230D940E96}"/>
              </a:ext>
            </a:extLst>
          </p:cNvPr>
          <p:cNvSpPr/>
          <p:nvPr/>
        </p:nvSpPr>
        <p:spPr>
          <a:xfrm>
            <a:off x="8334375" y="5346950"/>
            <a:ext cx="3112987" cy="1185324"/>
          </a:xfrm>
          <a:prstGeom prst="rect">
            <a:avLst/>
          </a:prstGeom>
        </p:spPr>
        <p:txBody>
          <a:bodyPr wrap="square">
            <a:spAutoFit/>
          </a:bodyPr>
          <a:lstStyle/>
          <a:p>
            <a:pPr marL="285750" indent="-285750">
              <a:lnSpc>
                <a:spcPct val="130000"/>
              </a:lnSpc>
              <a:buFont typeface="Wingdings" panose="05000000000000000000" pitchFamily="2" charset="2"/>
              <a:buChar char="Ø"/>
            </a:pPr>
            <a:r>
              <a:rPr lang="zh-CN" altLang="en-US" sz="1400" dirty="0">
                <a:latin typeface="+mn-ea"/>
                <a:ea typeface="+mn-ea"/>
              </a:rPr>
              <a:t>即通过分析渔船北斗设备位置数据，得出该船的生产作业行为，具体判断出是拖网作业、围网作业还是流刺网作业</a:t>
            </a:r>
          </a:p>
        </p:txBody>
      </p:sp>
      <p:sp>
        <p:nvSpPr>
          <p:cNvPr id="19" name="矩形 18">
            <a:extLst>
              <a:ext uri="{FF2B5EF4-FFF2-40B4-BE49-F238E27FC236}">
                <a16:creationId xmlns:a16="http://schemas.microsoft.com/office/drawing/2014/main" id="{4243151B-19C4-4F25-8ECD-2F7591337E05}"/>
              </a:ext>
            </a:extLst>
          </p:cNvPr>
          <p:cNvSpPr/>
          <p:nvPr/>
        </p:nvSpPr>
        <p:spPr>
          <a:xfrm>
            <a:off x="6725532" y="2658534"/>
            <a:ext cx="4893387" cy="393911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03DD87F-C324-458D-88CB-79F787D95A54}"/>
              </a:ext>
            </a:extLst>
          </p:cNvPr>
          <p:cNvSpPr/>
          <p:nvPr/>
        </p:nvSpPr>
        <p:spPr>
          <a:xfrm>
            <a:off x="6725532" y="2738533"/>
            <a:ext cx="5023555" cy="307777"/>
          </a:xfrm>
          <a:prstGeom prst="rect">
            <a:avLst/>
          </a:prstGeom>
        </p:spPr>
        <p:txBody>
          <a:bodyPr wrap="square">
            <a:spAutoFit/>
          </a:bodyPr>
          <a:lstStyle/>
          <a:p>
            <a:pPr algn="ctr"/>
            <a:r>
              <a:rPr lang="zh-CN" altLang="en-US" sz="1400" b="1" dirty="0">
                <a:solidFill>
                  <a:srgbClr val="C00000"/>
                </a:solidFill>
                <a:latin typeface="+mn-ea"/>
                <a:ea typeface="+mn-ea"/>
              </a:rPr>
              <a:t>本次比赛核心解决问题</a:t>
            </a:r>
          </a:p>
        </p:txBody>
      </p:sp>
      <p:sp>
        <p:nvSpPr>
          <p:cNvPr id="2" name="灯片编号占位符 1">
            <a:extLst>
              <a:ext uri="{FF2B5EF4-FFF2-40B4-BE49-F238E27FC236}">
                <a16:creationId xmlns:a16="http://schemas.microsoft.com/office/drawing/2014/main" id="{FD5198C6-8F4B-4AFE-9159-0E048F0FB49A}"/>
              </a:ext>
            </a:extLst>
          </p:cNvPr>
          <p:cNvSpPr>
            <a:spLocks noGrp="1"/>
          </p:cNvSpPr>
          <p:nvPr>
            <p:ph type="sldNum" sz="quarter" idx="10"/>
          </p:nvPr>
        </p:nvSpPr>
        <p:spPr/>
        <p:txBody>
          <a:bodyPr/>
          <a:lstStyle/>
          <a:p>
            <a:pPr>
              <a:defRPr/>
            </a:pPr>
            <a:fld id="{448D2F9F-663C-42D7-B659-B78D1D99B89B}" type="slidenum">
              <a:rPr lang="en-US" altLang="zh-CN" smtClean="0"/>
              <a:t>5</a:t>
            </a:fld>
            <a:endParaRPr lang="en-US" altLang="zh-CN" dirty="0"/>
          </a:p>
        </p:txBody>
      </p:sp>
    </p:spTree>
    <p:extLst>
      <p:ext uri="{BB962C8B-B14F-4D97-AF65-F5344CB8AC3E}">
        <p14:creationId xmlns:p14="http://schemas.microsoft.com/office/powerpoint/2010/main" val="400372128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0">
            <a:extLst>
              <a:ext uri="{FF2B5EF4-FFF2-40B4-BE49-F238E27FC236}">
                <a16:creationId xmlns:a16="http://schemas.microsoft.com/office/drawing/2014/main" id="{17AFE960-C728-4F19-8B4C-B4787CEC657E}"/>
              </a:ext>
            </a:extLst>
          </p:cNvPr>
          <p:cNvSpPr/>
          <p:nvPr/>
        </p:nvSpPr>
        <p:spPr>
          <a:xfrm>
            <a:off x="751418" y="1201421"/>
            <a:ext cx="10689164" cy="5311732"/>
          </a:xfrm>
          <a:prstGeom prst="roundRect">
            <a:avLst>
              <a:gd name="adj" fmla="val 264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总结与展望</a:t>
            </a:r>
          </a:p>
        </p:txBody>
      </p:sp>
      <p:sp>
        <p:nvSpPr>
          <p:cNvPr id="3" name="文本框 2">
            <a:extLst>
              <a:ext uri="{FF2B5EF4-FFF2-40B4-BE49-F238E27FC236}">
                <a16:creationId xmlns:a16="http://schemas.microsoft.com/office/drawing/2014/main" id="{2F7AA6B2-CFF7-4B40-87DB-00FB2A05803D}"/>
              </a:ext>
            </a:extLst>
          </p:cNvPr>
          <p:cNvSpPr txBox="1"/>
          <p:nvPr/>
        </p:nvSpPr>
        <p:spPr>
          <a:xfrm>
            <a:off x="848149" y="1233488"/>
            <a:ext cx="10495702" cy="5318379"/>
          </a:xfrm>
          <a:prstGeom prst="rect">
            <a:avLst/>
          </a:prstGeom>
          <a:noFill/>
        </p:spPr>
        <p:txBody>
          <a:bodyPr wrap="square" rtlCol="0">
            <a:spAutoFit/>
          </a:bodyPr>
          <a:lstStyle/>
          <a:p>
            <a:pPr algn="just">
              <a:lnSpc>
                <a:spcPct val="130000"/>
              </a:lnSpc>
              <a:spcAft>
                <a:spcPts val="600"/>
              </a:spcAft>
              <a:buSzPct val="70000"/>
            </a:pPr>
            <a:r>
              <a:rPr lang="zh-CN" altLang="en-US" sz="1600" b="1" i="1" dirty="0">
                <a:latin typeface="+mn-ea"/>
                <a:ea typeface="+mn-ea"/>
                <a:cs typeface="Arial" panose="020B0604020202020204" pitchFamily="34" charset="0"/>
              </a:rPr>
              <a:t>我们的方案的优点：</a:t>
            </a:r>
            <a:endParaRPr lang="en-US" altLang="zh-CN" sz="1600" b="1" i="1" dirty="0">
              <a:latin typeface="+mn-ea"/>
              <a:ea typeface="+mn-ea"/>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latin typeface="+mn-ea"/>
                <a:ea typeface="+mn-ea"/>
                <a:cs typeface="Arial" panose="020B0604020202020204" pitchFamily="34" charset="0"/>
              </a:rPr>
              <a:t>数据清洗充分：</a:t>
            </a:r>
            <a:r>
              <a:rPr lang="zh-CN" altLang="en-US" sz="1400" dirty="0">
                <a:latin typeface="+mn-ea"/>
                <a:ea typeface="+mn-ea"/>
                <a:cs typeface="Arial" panose="020B0604020202020204" pitchFamily="34" charset="0"/>
              </a:rPr>
              <a:t>我们在数据对充分分析后，对数据的不同传感器读数的异常点进行了处理，使得构造的统计特征更为鲁棒。</a:t>
            </a:r>
          </a:p>
          <a:p>
            <a:pPr marL="285750" indent="-285750" algn="just">
              <a:lnSpc>
                <a:spcPct val="130000"/>
              </a:lnSpc>
              <a:spcAft>
                <a:spcPts val="600"/>
              </a:spcAft>
              <a:buSzPct val="70000"/>
              <a:buFont typeface="Wingdings" panose="05000000000000000000" pitchFamily="2" charset="2"/>
              <a:buChar char="Ø"/>
            </a:pPr>
            <a:r>
              <a:rPr lang="zh-CN" altLang="en-US" sz="1400" b="1" dirty="0">
                <a:latin typeface="+mn-ea"/>
                <a:ea typeface="+mn-ea"/>
                <a:cs typeface="Arial" panose="020B0604020202020204" pitchFamily="34" charset="0"/>
              </a:rPr>
              <a:t>深刻挖掘了空间位置信息：</a:t>
            </a:r>
            <a:r>
              <a:rPr lang="zh-CN" altLang="en-US" sz="1400" dirty="0">
                <a:latin typeface="+mn-ea"/>
                <a:ea typeface="+mn-ea"/>
                <a:cs typeface="Arial" panose="020B0604020202020204" pitchFamily="34" charset="0"/>
              </a:rPr>
              <a:t>充分挖掘了地理位置信息，并基于地理位置信息挖掘结果构造了具有空间语义的相关特征。</a:t>
            </a:r>
            <a:endParaRPr lang="en-US" altLang="zh-CN" sz="1400" dirty="0">
              <a:latin typeface="+mn-ea"/>
              <a:ea typeface="+mn-ea"/>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latin typeface="+mn-ea"/>
                <a:ea typeface="+mn-ea"/>
                <a:cs typeface="Arial" panose="020B0604020202020204" pitchFamily="34" charset="0"/>
              </a:rPr>
              <a:t>深刻挖掘了时序信息：</a:t>
            </a:r>
            <a:r>
              <a:rPr lang="en-US" altLang="zh-CN" sz="1400" dirty="0">
                <a:latin typeface="+mn-ea"/>
                <a:ea typeface="+mn-ea"/>
                <a:cs typeface="Arial" panose="020B0604020202020204" pitchFamily="34" charset="0"/>
              </a:rPr>
              <a:t>Traj2vec</a:t>
            </a:r>
            <a:r>
              <a:rPr lang="zh-CN" altLang="en-US" sz="1400" dirty="0">
                <a:latin typeface="+mn-ea"/>
                <a:ea typeface="+mn-ea"/>
                <a:cs typeface="Arial" panose="020B0604020202020204" pitchFamily="34" charset="0"/>
              </a:rPr>
              <a:t>方法、时序</a:t>
            </a:r>
            <a:r>
              <a:rPr lang="en-US" altLang="zh-CN" sz="1400" dirty="0">
                <a:latin typeface="+mn-ea"/>
                <a:ea typeface="+mn-ea"/>
                <a:cs typeface="Arial" panose="020B0604020202020204" pitchFamily="34" charset="0"/>
              </a:rPr>
              <a:t>embedding</a:t>
            </a:r>
            <a:r>
              <a:rPr lang="zh-CN" altLang="en-US" sz="1400" dirty="0">
                <a:latin typeface="+mn-ea"/>
                <a:ea typeface="+mn-ea"/>
                <a:cs typeface="Arial" panose="020B0604020202020204" pitchFamily="34" charset="0"/>
              </a:rPr>
              <a:t>等表示学习策略能够从渔船作业信息中自动提取有价值的语义信息，避免了繁琐的基于专家知识的手工特征，也捕获了轨迹的时序性的特征。</a:t>
            </a:r>
            <a:endParaRPr lang="en-US" altLang="zh-CN" sz="1400" dirty="0">
              <a:latin typeface="+mn-ea"/>
              <a:ea typeface="+mn-ea"/>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latin typeface="+mn-ea"/>
                <a:ea typeface="+mn-ea"/>
                <a:cs typeface="Arial" panose="020B0604020202020204" pitchFamily="34" charset="0"/>
              </a:rPr>
              <a:t>利用半监督学习提升了模型效果：</a:t>
            </a:r>
            <a:r>
              <a:rPr lang="zh-CN" altLang="en-US" sz="1400" dirty="0">
                <a:latin typeface="+mn-ea"/>
                <a:ea typeface="+mn-ea"/>
                <a:cs typeface="Arial" panose="020B0604020202020204" pitchFamily="34" charset="0"/>
              </a:rPr>
              <a:t>基于半监督学习的数据增强方法不仅验证了模型标注的可靠性，而且还进一步提高了模型的泛化性能。</a:t>
            </a:r>
          </a:p>
          <a:p>
            <a:pPr marL="285750" indent="-285750" algn="just">
              <a:lnSpc>
                <a:spcPct val="130000"/>
              </a:lnSpc>
              <a:spcAft>
                <a:spcPts val="600"/>
              </a:spcAft>
              <a:buSzPct val="70000"/>
              <a:buFont typeface="Wingdings" panose="05000000000000000000" pitchFamily="2" charset="2"/>
              <a:buChar char="Ø"/>
            </a:pPr>
            <a:r>
              <a:rPr lang="zh-CN" altLang="en-US" sz="1400" b="1" dirty="0">
                <a:latin typeface="+mn-ea"/>
                <a:ea typeface="+mn-ea"/>
                <a:cs typeface="Arial" panose="020B0604020202020204" pitchFamily="34" charset="0"/>
              </a:rPr>
              <a:t>基于</a:t>
            </a:r>
            <a:r>
              <a:rPr lang="en-US" altLang="zh-CN" sz="1400" b="1" dirty="0">
                <a:latin typeface="+mn-ea"/>
                <a:ea typeface="+mn-ea"/>
                <a:cs typeface="Arial" panose="020B0604020202020204" pitchFamily="34" charset="0"/>
              </a:rPr>
              <a:t>Web</a:t>
            </a:r>
            <a:r>
              <a:rPr lang="zh-CN" altLang="en-US" sz="1400" b="1" dirty="0">
                <a:latin typeface="+mn-ea"/>
                <a:ea typeface="+mn-ea"/>
                <a:cs typeface="Arial" panose="020B0604020202020204" pitchFamily="34" charset="0"/>
              </a:rPr>
              <a:t>前端的可视化分析：</a:t>
            </a:r>
            <a:r>
              <a:rPr lang="zh-CN" altLang="en-US" sz="1400" dirty="0">
                <a:latin typeface="+mn-ea"/>
                <a:ea typeface="+mn-ea"/>
                <a:cs typeface="Arial" panose="020B0604020202020204" pitchFamily="34" charset="0"/>
              </a:rPr>
              <a:t>本方案搭建了渔船作业可视化实时监测系统的</a:t>
            </a:r>
            <a:r>
              <a:rPr lang="en-US" altLang="zh-CN" sz="1400" dirty="0">
                <a:latin typeface="+mn-ea"/>
                <a:ea typeface="+mn-ea"/>
                <a:cs typeface="Arial" panose="020B0604020202020204" pitchFamily="34" charset="0"/>
              </a:rPr>
              <a:t>WEB</a:t>
            </a:r>
            <a:r>
              <a:rPr lang="zh-CN" altLang="en-US" sz="1400" dirty="0">
                <a:latin typeface="+mn-ea"/>
                <a:ea typeface="+mn-ea"/>
                <a:cs typeface="Arial" panose="020B0604020202020204" pitchFamily="34" charset="0"/>
              </a:rPr>
              <a:t>前端，并将模型预测结果接入系统，能够根据渔船作业实时反馈的数据来对渔船作业行为作出有效的监管。</a:t>
            </a:r>
          </a:p>
          <a:p>
            <a:pPr marL="285750" indent="-285750" algn="just">
              <a:lnSpc>
                <a:spcPct val="130000"/>
              </a:lnSpc>
              <a:spcAft>
                <a:spcPts val="600"/>
              </a:spcAft>
              <a:buSzPct val="70000"/>
              <a:buFont typeface="Wingdings" panose="05000000000000000000" pitchFamily="2" charset="2"/>
              <a:buChar char="Ø"/>
            </a:pPr>
            <a:r>
              <a:rPr lang="zh-CN" altLang="en-US" sz="1400" b="1" dirty="0">
                <a:latin typeface="+mn-ea"/>
                <a:ea typeface="+mn-ea"/>
                <a:cs typeface="Arial" panose="020B0604020202020204" pitchFamily="34" charset="0"/>
              </a:rPr>
              <a:t>对北斗数据与</a:t>
            </a:r>
            <a:r>
              <a:rPr lang="en-US" altLang="zh-CN" sz="1400" b="1" dirty="0">
                <a:latin typeface="+mn-ea"/>
                <a:ea typeface="+mn-ea"/>
                <a:cs typeface="Arial" panose="020B0604020202020204" pitchFamily="34" charset="0"/>
              </a:rPr>
              <a:t>AIS</a:t>
            </a:r>
            <a:r>
              <a:rPr lang="zh-CN" altLang="en-US" sz="1400" b="1" dirty="0">
                <a:latin typeface="+mn-ea"/>
                <a:ea typeface="+mn-ea"/>
                <a:cs typeface="Arial" panose="020B0604020202020204" pitchFamily="34" charset="0"/>
              </a:rPr>
              <a:t>数据</a:t>
            </a:r>
            <a:r>
              <a:rPr lang="zh-CN" altLang="en-US" sz="1400" b="1">
                <a:latin typeface="+mn-ea"/>
                <a:ea typeface="+mn-ea"/>
                <a:cs typeface="Arial" panose="020B0604020202020204" pitchFamily="34" charset="0"/>
              </a:rPr>
              <a:t>进行了同船匹配</a:t>
            </a:r>
            <a:r>
              <a:rPr lang="zh-CN" altLang="en-US" sz="1400" b="1" dirty="0">
                <a:latin typeface="+mn-ea"/>
                <a:ea typeface="+mn-ea"/>
                <a:cs typeface="Arial" panose="020B0604020202020204" pitchFamily="34" charset="0"/>
              </a:rPr>
              <a:t>：</a:t>
            </a:r>
            <a:r>
              <a:rPr lang="zh-CN" altLang="en-US" sz="1400" dirty="0">
                <a:latin typeface="+mn-ea"/>
                <a:ea typeface="+mn-ea"/>
                <a:cs typeface="Arial" panose="020B0604020202020204" pitchFamily="34" charset="0"/>
              </a:rPr>
              <a:t>本文借鉴了推荐系统中召回排序的思想对</a:t>
            </a:r>
            <a:r>
              <a:rPr lang="en-US" altLang="zh-CN" sz="1400" dirty="0">
                <a:latin typeface="+mn-ea"/>
                <a:ea typeface="+mn-ea"/>
                <a:cs typeface="Arial" panose="020B0604020202020204" pitchFamily="34" charset="0"/>
              </a:rPr>
              <a:t>AIS</a:t>
            </a:r>
            <a:r>
              <a:rPr lang="zh-CN" altLang="en-US" sz="1400" dirty="0">
                <a:latin typeface="+mn-ea"/>
                <a:ea typeface="+mn-ea"/>
                <a:cs typeface="Arial" panose="020B0604020202020204" pitchFamily="34" charset="0"/>
              </a:rPr>
              <a:t>数据和北斗数据进行匹配，匹配效率高</a:t>
            </a:r>
            <a:r>
              <a:rPr lang="en-US" altLang="zh-CN" sz="1400" dirty="0">
                <a:latin typeface="+mn-ea"/>
                <a:ea typeface="+mn-ea"/>
                <a:cs typeface="Arial" panose="020B0604020202020204" pitchFamily="34" charset="0"/>
              </a:rPr>
              <a:t>(</a:t>
            </a:r>
            <a:r>
              <a:rPr lang="zh-CN" altLang="en-US" sz="1400" dirty="0">
                <a:latin typeface="+mn-ea"/>
                <a:ea typeface="+mn-ea"/>
                <a:cs typeface="Arial" panose="020B0604020202020204" pitchFamily="34" charset="0"/>
              </a:rPr>
              <a:t>时间复杂度</a:t>
            </a:r>
            <a:r>
              <a:rPr lang="en-US" altLang="zh-CN" sz="1400" dirty="0">
                <a:latin typeface="+mn-ea"/>
                <a:ea typeface="+mn-ea"/>
                <a:cs typeface="Arial" panose="020B0604020202020204" pitchFamily="34" charset="0"/>
              </a:rPr>
              <a:t>O(</a:t>
            </a:r>
            <a:r>
              <a:rPr lang="en-US" altLang="zh-CN" sz="1400" dirty="0" err="1">
                <a:latin typeface="+mn-ea"/>
                <a:ea typeface="+mn-ea"/>
                <a:cs typeface="Arial" panose="020B0604020202020204" pitchFamily="34" charset="0"/>
              </a:rPr>
              <a:t>NlogM</a:t>
            </a:r>
            <a:r>
              <a:rPr lang="en-US" altLang="zh-CN" sz="1400" dirty="0">
                <a:latin typeface="+mn-ea"/>
                <a:ea typeface="+mn-ea"/>
                <a:cs typeface="Arial" panose="020B0604020202020204" pitchFamily="34" charset="0"/>
              </a:rPr>
              <a:t>),</a:t>
            </a:r>
            <a:r>
              <a:rPr lang="zh-CN" altLang="en-US" sz="1400" dirty="0">
                <a:latin typeface="+mn-ea"/>
                <a:ea typeface="+mn-ea"/>
                <a:cs typeface="Arial" panose="020B0604020202020204" pitchFamily="34" charset="0"/>
              </a:rPr>
              <a:t> </a:t>
            </a:r>
            <a:r>
              <a:rPr lang="en-US" altLang="zh-CN" sz="1400" dirty="0">
                <a:latin typeface="+mn-ea"/>
                <a:ea typeface="+mn-ea"/>
                <a:cs typeface="Arial" panose="020B0604020202020204" pitchFamily="34" charset="0"/>
              </a:rPr>
              <a:t>M</a:t>
            </a:r>
            <a:r>
              <a:rPr lang="zh-CN" altLang="en-US" sz="1400" dirty="0">
                <a:latin typeface="+mn-ea"/>
                <a:ea typeface="+mn-ea"/>
                <a:cs typeface="Arial" panose="020B0604020202020204" pitchFamily="34" charset="0"/>
              </a:rPr>
              <a:t>是平均的轨迹点数目，</a:t>
            </a:r>
            <a:r>
              <a:rPr lang="en-US" altLang="zh-CN" sz="1400" dirty="0">
                <a:latin typeface="+mn-ea"/>
                <a:ea typeface="+mn-ea"/>
                <a:cs typeface="Arial" panose="020B0604020202020204" pitchFamily="34" charset="0"/>
              </a:rPr>
              <a:t>N</a:t>
            </a:r>
            <a:r>
              <a:rPr lang="zh-CN" altLang="en-US" sz="1400" dirty="0">
                <a:latin typeface="+mn-ea"/>
                <a:ea typeface="+mn-ea"/>
                <a:cs typeface="Arial" panose="020B0604020202020204" pitchFamily="34" charset="0"/>
              </a:rPr>
              <a:t>是轨迹条数</a:t>
            </a:r>
            <a:r>
              <a:rPr lang="en-US" altLang="zh-CN" sz="1400" dirty="0">
                <a:latin typeface="+mn-ea"/>
                <a:ea typeface="+mn-ea"/>
                <a:cs typeface="Arial" panose="020B0604020202020204" pitchFamily="34" charset="0"/>
              </a:rPr>
              <a:t>)</a:t>
            </a:r>
            <a:r>
              <a:rPr lang="zh-CN" altLang="en-US" sz="1400" dirty="0">
                <a:latin typeface="+mn-ea"/>
                <a:ea typeface="+mn-ea"/>
                <a:cs typeface="Arial" panose="020B0604020202020204" pitchFamily="34" charset="0"/>
              </a:rPr>
              <a:t> 。</a:t>
            </a:r>
          </a:p>
          <a:p>
            <a:pPr algn="just">
              <a:lnSpc>
                <a:spcPct val="130000"/>
              </a:lnSpc>
              <a:spcAft>
                <a:spcPts val="600"/>
              </a:spcAft>
              <a:buSzPct val="70000"/>
            </a:pPr>
            <a:r>
              <a:rPr lang="zh-CN" altLang="en-US" sz="1600" b="1" i="1" dirty="0">
                <a:latin typeface="+mn-ea"/>
                <a:ea typeface="+mn-ea"/>
                <a:cs typeface="Arial" panose="020B0604020202020204" pitchFamily="34" charset="0"/>
              </a:rPr>
              <a:t>展望：</a:t>
            </a:r>
          </a:p>
          <a:p>
            <a:pPr marL="285750" indent="-285750" algn="just">
              <a:lnSpc>
                <a:spcPct val="130000"/>
              </a:lnSpc>
              <a:spcAft>
                <a:spcPts val="600"/>
              </a:spcAft>
              <a:buSzPct val="70000"/>
              <a:buFont typeface="Wingdings" panose="05000000000000000000" pitchFamily="2" charset="2"/>
              <a:buChar char="Ø"/>
            </a:pPr>
            <a:r>
              <a:rPr lang="zh-CN" altLang="en-US" sz="1400" b="1" dirty="0">
                <a:latin typeface="+mn-ea"/>
                <a:ea typeface="+mn-ea"/>
                <a:cs typeface="Arial" panose="020B0604020202020204" pitchFamily="34" charset="0"/>
              </a:rPr>
              <a:t>嵌入深度学习的方法对轨迹进行分析：</a:t>
            </a:r>
            <a:r>
              <a:rPr lang="zh-CN" altLang="en-US" sz="1400" dirty="0">
                <a:latin typeface="+mn-ea"/>
                <a:ea typeface="+mn-ea"/>
                <a:cs typeface="Arial" panose="020B0604020202020204" pitchFamily="34" charset="0"/>
              </a:rPr>
              <a:t>借鉴</a:t>
            </a:r>
            <a:r>
              <a:rPr lang="en-US" altLang="zh-CN" sz="1400" dirty="0">
                <a:latin typeface="+mn-ea"/>
                <a:ea typeface="+mn-ea"/>
                <a:cs typeface="Arial" panose="020B0604020202020204" pitchFamily="34" charset="0"/>
              </a:rPr>
              <a:t>NLP</a:t>
            </a:r>
            <a:r>
              <a:rPr lang="zh-CN" altLang="en-US" sz="1400" dirty="0">
                <a:latin typeface="+mn-ea"/>
                <a:ea typeface="+mn-ea"/>
                <a:cs typeface="Arial" panose="020B0604020202020204" pitchFamily="34" charset="0"/>
              </a:rPr>
              <a:t>领域的</a:t>
            </a:r>
            <a:r>
              <a:rPr lang="en-US" altLang="zh-CN" sz="1400" dirty="0" err="1">
                <a:latin typeface="+mn-ea"/>
                <a:ea typeface="+mn-ea"/>
                <a:cs typeface="Arial" panose="020B0604020202020204" pitchFamily="34" charset="0"/>
              </a:rPr>
              <a:t>textRNN</a:t>
            </a:r>
            <a:r>
              <a:rPr lang="zh-CN" altLang="en-US" sz="1400" dirty="0">
                <a:latin typeface="+mn-ea"/>
                <a:ea typeface="+mn-ea"/>
                <a:cs typeface="Arial" panose="020B0604020202020204" pitchFamily="34" charset="0"/>
              </a:rPr>
              <a:t>、</a:t>
            </a:r>
            <a:r>
              <a:rPr lang="en-US" altLang="zh-CN" sz="1400" dirty="0" err="1">
                <a:latin typeface="+mn-ea"/>
                <a:ea typeface="+mn-ea"/>
                <a:cs typeface="Arial" panose="020B0604020202020204" pitchFamily="34" charset="0"/>
              </a:rPr>
              <a:t>textCNN</a:t>
            </a:r>
            <a:r>
              <a:rPr lang="zh-CN" altLang="en-US" sz="1400" dirty="0">
                <a:latin typeface="+mn-ea"/>
                <a:ea typeface="+mn-ea"/>
                <a:cs typeface="Arial" panose="020B0604020202020204" pitchFamily="34" charset="0"/>
              </a:rPr>
              <a:t>、</a:t>
            </a:r>
            <a:r>
              <a:rPr lang="en-US" altLang="zh-CN" sz="1400" dirty="0">
                <a:latin typeface="+mn-ea"/>
                <a:ea typeface="+mn-ea"/>
                <a:cs typeface="Arial" panose="020B0604020202020204" pitchFamily="34" charset="0"/>
              </a:rPr>
              <a:t>Transformer</a:t>
            </a:r>
            <a:r>
              <a:rPr lang="zh-CN" altLang="en-US" sz="1400" dirty="0">
                <a:latin typeface="+mn-ea"/>
                <a:ea typeface="+mn-ea"/>
                <a:cs typeface="Arial" panose="020B0604020202020204" pitchFamily="34" charset="0"/>
              </a:rPr>
              <a:t>等思路，构建端到端的神经网络模型来进行渔船作业行为识别。</a:t>
            </a:r>
          </a:p>
          <a:p>
            <a:pPr marL="285750" indent="-285750" algn="just">
              <a:lnSpc>
                <a:spcPct val="130000"/>
              </a:lnSpc>
              <a:spcAft>
                <a:spcPts val="600"/>
              </a:spcAft>
              <a:buSzPct val="70000"/>
              <a:buFont typeface="Wingdings" panose="05000000000000000000" pitchFamily="2" charset="2"/>
              <a:buChar char="Ø"/>
            </a:pPr>
            <a:r>
              <a:rPr lang="zh-CN" altLang="en-US" sz="1400" b="1" dirty="0">
                <a:latin typeface="+mn-ea"/>
                <a:ea typeface="+mn-ea"/>
                <a:cs typeface="Arial" panose="020B0604020202020204" pitchFamily="34" charset="0"/>
              </a:rPr>
              <a:t>改进</a:t>
            </a:r>
            <a:r>
              <a:rPr lang="en-US" altLang="zh-CN" sz="1400" b="1" dirty="0">
                <a:latin typeface="+mn-ea"/>
                <a:ea typeface="+mn-ea"/>
                <a:cs typeface="Arial" panose="020B0604020202020204" pitchFamily="34" charset="0"/>
              </a:rPr>
              <a:t>AIS</a:t>
            </a:r>
            <a:r>
              <a:rPr lang="zh-CN" altLang="en-US" sz="1400" b="1" dirty="0">
                <a:latin typeface="+mn-ea"/>
                <a:ea typeface="+mn-ea"/>
                <a:cs typeface="Arial" panose="020B0604020202020204" pitchFamily="34" charset="0"/>
              </a:rPr>
              <a:t>数据与北斗数据的匹配算法：</a:t>
            </a:r>
            <a:r>
              <a:rPr lang="zh-CN" altLang="en-US" sz="1400" dirty="0">
                <a:latin typeface="+mn-ea"/>
                <a:ea typeface="+mn-ea"/>
                <a:cs typeface="Arial" panose="020B0604020202020204" pitchFamily="34" charset="0"/>
              </a:rPr>
              <a:t>可以借鉴网页去重算法，例如局部敏感</a:t>
            </a:r>
            <a:r>
              <a:rPr lang="en-US" altLang="zh-CN" sz="1400" dirty="0">
                <a:latin typeface="+mn-ea"/>
                <a:ea typeface="+mn-ea"/>
                <a:cs typeface="Arial" panose="020B0604020202020204" pitchFamily="34" charset="0"/>
              </a:rPr>
              <a:t>Hash</a:t>
            </a:r>
            <a:r>
              <a:rPr lang="zh-CN" altLang="en-US" sz="1400" dirty="0">
                <a:latin typeface="+mn-ea"/>
                <a:ea typeface="+mn-ea"/>
                <a:cs typeface="Arial" panose="020B0604020202020204" pitchFamily="34" charset="0"/>
              </a:rPr>
              <a:t>算法，以及</a:t>
            </a:r>
            <a:r>
              <a:rPr lang="en-US" altLang="zh-CN" sz="1400" dirty="0" err="1">
                <a:latin typeface="+mn-ea"/>
                <a:ea typeface="+mn-ea"/>
                <a:cs typeface="Arial" panose="020B0604020202020204" pitchFamily="34" charset="0"/>
              </a:rPr>
              <a:t>FastDTW</a:t>
            </a:r>
            <a:r>
              <a:rPr lang="zh-CN" altLang="en-US" sz="1400" dirty="0">
                <a:latin typeface="+mn-ea"/>
                <a:ea typeface="+mn-ea"/>
                <a:cs typeface="Arial" panose="020B0604020202020204" pitchFamily="34" charset="0"/>
              </a:rPr>
              <a:t>算法，对两者进行匹配，提升匹配精度。。</a:t>
            </a:r>
            <a:endParaRPr lang="en-US" altLang="zh-CN" sz="1400" dirty="0">
              <a:latin typeface="+mn-ea"/>
              <a:ea typeface="+mn-ea"/>
              <a:cs typeface="Arial" panose="020B0604020202020204" pitchFamily="34" charset="0"/>
            </a:endParaRPr>
          </a:p>
        </p:txBody>
      </p:sp>
      <p:sp>
        <p:nvSpPr>
          <p:cNvPr id="2" name="灯片编号占位符 1">
            <a:extLst>
              <a:ext uri="{FF2B5EF4-FFF2-40B4-BE49-F238E27FC236}">
                <a16:creationId xmlns:a16="http://schemas.microsoft.com/office/drawing/2014/main" id="{F7CC1A18-4246-4220-B59B-BFBA81C2E75A}"/>
              </a:ext>
            </a:extLst>
          </p:cNvPr>
          <p:cNvSpPr>
            <a:spLocks noGrp="1"/>
          </p:cNvSpPr>
          <p:nvPr>
            <p:ph type="sldNum" sz="quarter" idx="10"/>
          </p:nvPr>
        </p:nvSpPr>
        <p:spPr/>
        <p:txBody>
          <a:bodyPr/>
          <a:lstStyle/>
          <a:p>
            <a:pPr>
              <a:defRPr/>
            </a:pPr>
            <a:fld id="{448D2F9F-663C-42D7-B659-B78D1D99B89B}" type="slidenum">
              <a:rPr lang="en-US" altLang="zh-CN" smtClean="0"/>
              <a:t>50</a:t>
            </a:fld>
            <a:endParaRPr lang="en-US" altLang="zh-CN" dirty="0"/>
          </a:p>
        </p:txBody>
      </p:sp>
    </p:spTree>
    <p:extLst>
      <p:ext uri="{BB962C8B-B14F-4D97-AF65-F5344CB8AC3E}">
        <p14:creationId xmlns:p14="http://schemas.microsoft.com/office/powerpoint/2010/main" val="99666124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参考文献</a:t>
            </a:r>
          </a:p>
        </p:txBody>
      </p:sp>
      <p:sp>
        <p:nvSpPr>
          <p:cNvPr id="2" name="矩形 1">
            <a:extLst>
              <a:ext uri="{FF2B5EF4-FFF2-40B4-BE49-F238E27FC236}">
                <a16:creationId xmlns:a16="http://schemas.microsoft.com/office/drawing/2014/main" id="{19F26C48-4337-44CC-A7BC-A263CEBBE842}"/>
              </a:ext>
            </a:extLst>
          </p:cNvPr>
          <p:cNvSpPr/>
          <p:nvPr/>
        </p:nvSpPr>
        <p:spPr>
          <a:xfrm>
            <a:off x="407988" y="1231901"/>
            <a:ext cx="11197162" cy="5416868"/>
          </a:xfrm>
          <a:prstGeom prst="rect">
            <a:avLst/>
          </a:prstGeom>
        </p:spPr>
        <p:txBody>
          <a:bodyPr wrap="square">
            <a:spAutoFit/>
          </a:bodyPr>
          <a:lstStyle/>
          <a:p>
            <a:pPr algn="just">
              <a:spcAft>
                <a:spcPts val="600"/>
              </a:spcAft>
              <a:buClr>
                <a:srgbClr val="FFE600"/>
              </a:buClr>
              <a:buSzPct val="70000"/>
            </a:pPr>
            <a:r>
              <a:rPr lang="en-US" altLang="zh-CN" sz="1200" b="1" dirty="0">
                <a:solidFill>
                  <a:srgbClr val="000000"/>
                </a:solidFill>
                <a:latin typeface="微软雅黑" panose="020B0503020204020204" pitchFamily="34" charset="-122"/>
                <a:ea typeface="微软雅黑" panose="020B0503020204020204" pitchFamily="34" charset="-122"/>
              </a:rPr>
              <a:t>Trajectory Data Mining:</a:t>
            </a:r>
          </a:p>
          <a:p>
            <a:pPr algn="just">
              <a:spcAft>
                <a:spcPts val="600"/>
              </a:spcAft>
              <a:buClr>
                <a:srgbClr val="FFE600"/>
              </a:buClr>
              <a:buSzPct val="70000"/>
            </a:pPr>
            <a:r>
              <a:rPr lang="en-US" altLang="zh-CN" sz="1200" dirty="0">
                <a:solidFill>
                  <a:srgbClr val="000000"/>
                </a:solidFill>
                <a:latin typeface="微软雅黑" panose="020B0503020204020204" pitchFamily="34" charset="-122"/>
                <a:ea typeface="微软雅黑" panose="020B0503020204020204" pitchFamily="34" charset="-122"/>
              </a:rPr>
              <a:t>[1] Zheng Y. Trajectory data mining: an overview[J]. ACM Transactions on Intelligent Systems and Technology (TIST), 2015, 6(3): 1-41.</a:t>
            </a:r>
          </a:p>
          <a:p>
            <a:pPr algn="just">
              <a:spcAft>
                <a:spcPts val="600"/>
              </a:spcAft>
              <a:buClr>
                <a:srgbClr val="FFE600"/>
              </a:buClr>
              <a:buSzPct val="70000"/>
            </a:pPr>
            <a:r>
              <a:rPr lang="en-US" altLang="zh-CN" sz="1200" dirty="0">
                <a:solidFill>
                  <a:srgbClr val="000000"/>
                </a:solidFill>
                <a:latin typeface="微软雅黑" panose="020B0503020204020204" pitchFamily="34" charset="-122"/>
                <a:ea typeface="微软雅黑" panose="020B0503020204020204" pitchFamily="34" charset="-122"/>
              </a:rPr>
              <a:t>[2] </a:t>
            </a:r>
            <a:r>
              <a:rPr lang="en-US" altLang="zh-CN" sz="1200" dirty="0" err="1">
                <a:solidFill>
                  <a:srgbClr val="000000"/>
                </a:solidFill>
                <a:latin typeface="微软雅黑" panose="020B0503020204020204" pitchFamily="34" charset="-122"/>
                <a:ea typeface="微软雅黑" panose="020B0503020204020204" pitchFamily="34" charset="-122"/>
              </a:rPr>
              <a:t>Kieu</a:t>
            </a:r>
            <a:r>
              <a:rPr lang="en-US" altLang="zh-CN" sz="1200" dirty="0">
                <a:solidFill>
                  <a:srgbClr val="000000"/>
                </a:solidFill>
                <a:latin typeface="微软雅黑" panose="020B0503020204020204" pitchFamily="34" charset="-122"/>
                <a:ea typeface="微软雅黑" panose="020B0503020204020204" pitchFamily="34" charset="-122"/>
              </a:rPr>
              <a:t> T, Yang B, Guo C, et al. Distinguishing trajectories from different drivers using incompletely labeled trajectories[C]//Proceedings of the 27th ACM international conference on information and knowledge management. 2018: 863-872.</a:t>
            </a:r>
          </a:p>
          <a:p>
            <a:pPr algn="just">
              <a:spcAft>
                <a:spcPts val="600"/>
              </a:spcAft>
              <a:buClr>
                <a:srgbClr val="FFE600"/>
              </a:buClr>
              <a:buSzPct val="70000"/>
            </a:pPr>
            <a:r>
              <a:rPr lang="en-US" altLang="zh-CN" sz="1200" dirty="0">
                <a:solidFill>
                  <a:srgbClr val="000000"/>
                </a:solidFill>
                <a:latin typeface="微软雅黑" panose="020B0503020204020204" pitchFamily="34" charset="-122"/>
                <a:ea typeface="微软雅黑" panose="020B0503020204020204" pitchFamily="34" charset="-122"/>
              </a:rPr>
              <a:t>[3] Zheng Y, Zhang L, </a:t>
            </a:r>
            <a:r>
              <a:rPr lang="en-US" altLang="zh-CN" sz="1200" dirty="0" err="1">
                <a:solidFill>
                  <a:srgbClr val="000000"/>
                </a:solidFill>
                <a:latin typeface="微软雅黑" panose="020B0503020204020204" pitchFamily="34" charset="-122"/>
                <a:ea typeface="微软雅黑" panose="020B0503020204020204" pitchFamily="34" charset="-122"/>
              </a:rPr>
              <a:t>Xie</a:t>
            </a:r>
            <a:r>
              <a:rPr lang="en-US" altLang="zh-CN" sz="1200" dirty="0">
                <a:solidFill>
                  <a:srgbClr val="000000"/>
                </a:solidFill>
                <a:latin typeface="微软雅黑" panose="020B0503020204020204" pitchFamily="34" charset="-122"/>
                <a:ea typeface="微软雅黑" panose="020B0503020204020204" pitchFamily="34" charset="-122"/>
              </a:rPr>
              <a:t> X, et al. Mining interesting locations and travel sequences from GPS trajectories[C]//Proceedings of the 18th international conference on World wide web. 2009: 791-800.</a:t>
            </a:r>
          </a:p>
          <a:p>
            <a:pPr algn="just">
              <a:spcAft>
                <a:spcPts val="600"/>
              </a:spcAft>
              <a:buClr>
                <a:srgbClr val="FFE600"/>
              </a:buClr>
              <a:buSzPct val="70000"/>
            </a:pPr>
            <a:r>
              <a:rPr lang="en-US" altLang="zh-CN" sz="1200" dirty="0">
                <a:solidFill>
                  <a:srgbClr val="000000"/>
                </a:solidFill>
                <a:latin typeface="微软雅黑" panose="020B0503020204020204" pitchFamily="34" charset="-122"/>
                <a:ea typeface="微软雅黑" panose="020B0503020204020204" pitchFamily="34" charset="-122"/>
              </a:rPr>
              <a:t>[4] Chen Y, Jiang K, Zheng Y, et al. Trajectory simplification method for location-based social networking services[C]//Proceedings of the 2009 International Workshop on Location Based Social Networks. 2009: 33-40.</a:t>
            </a:r>
          </a:p>
          <a:p>
            <a:pPr algn="just">
              <a:spcAft>
                <a:spcPts val="600"/>
              </a:spcAft>
              <a:buClr>
                <a:srgbClr val="FFE600"/>
              </a:buClr>
              <a:buSzPct val="70000"/>
            </a:pPr>
            <a:r>
              <a:rPr lang="en-US" altLang="zh-CN" sz="1200" dirty="0">
                <a:solidFill>
                  <a:srgbClr val="000000"/>
                </a:solidFill>
                <a:latin typeface="微软雅黑" panose="020B0503020204020204" pitchFamily="34" charset="-122"/>
                <a:ea typeface="微软雅黑" panose="020B0503020204020204" pitchFamily="34" charset="-122"/>
              </a:rPr>
              <a:t>[5] Palma A T, </a:t>
            </a:r>
            <a:r>
              <a:rPr lang="en-US" altLang="zh-CN" sz="1200" dirty="0" err="1">
                <a:solidFill>
                  <a:srgbClr val="000000"/>
                </a:solidFill>
                <a:latin typeface="微软雅黑" panose="020B0503020204020204" pitchFamily="34" charset="-122"/>
                <a:ea typeface="微软雅黑" panose="020B0503020204020204" pitchFamily="34" charset="-122"/>
              </a:rPr>
              <a:t>Bogorny</a:t>
            </a:r>
            <a:r>
              <a:rPr lang="en-US" altLang="zh-CN" sz="1200" dirty="0">
                <a:solidFill>
                  <a:srgbClr val="000000"/>
                </a:solidFill>
                <a:latin typeface="微软雅黑" panose="020B0503020204020204" pitchFamily="34" charset="-122"/>
                <a:ea typeface="微软雅黑" panose="020B0503020204020204" pitchFamily="34" charset="-122"/>
              </a:rPr>
              <a:t> V, </a:t>
            </a:r>
            <a:r>
              <a:rPr lang="en-US" altLang="zh-CN" sz="1200" dirty="0" err="1">
                <a:solidFill>
                  <a:srgbClr val="000000"/>
                </a:solidFill>
                <a:latin typeface="微软雅黑" panose="020B0503020204020204" pitchFamily="34" charset="-122"/>
                <a:ea typeface="微软雅黑" panose="020B0503020204020204" pitchFamily="34" charset="-122"/>
              </a:rPr>
              <a:t>Kuijpers</a:t>
            </a:r>
            <a:r>
              <a:rPr lang="en-US" altLang="zh-CN" sz="1200" dirty="0">
                <a:solidFill>
                  <a:srgbClr val="000000"/>
                </a:solidFill>
                <a:latin typeface="微软雅黑" panose="020B0503020204020204" pitchFamily="34" charset="-122"/>
                <a:ea typeface="微软雅黑" panose="020B0503020204020204" pitchFamily="34" charset="-122"/>
              </a:rPr>
              <a:t> B, et al. A clustering-based approach for discovering interesting places in trajectories[C]//Proceedings of the 2008 ACM symposium on Applied computing. 2008: 863-868.</a:t>
            </a:r>
          </a:p>
          <a:p>
            <a:pPr algn="just">
              <a:spcAft>
                <a:spcPts val="600"/>
              </a:spcAft>
              <a:buClr>
                <a:srgbClr val="FFE600"/>
              </a:buClr>
              <a:buSzPct val="70000"/>
            </a:pPr>
            <a:endParaRPr lang="en-US" altLang="zh-CN" sz="1200" dirty="0">
              <a:solidFill>
                <a:srgbClr val="000000"/>
              </a:solidFill>
              <a:latin typeface="微软雅黑" panose="020B0503020204020204" pitchFamily="34" charset="-122"/>
              <a:ea typeface="微软雅黑" panose="020B0503020204020204" pitchFamily="34" charset="-122"/>
            </a:endParaRPr>
          </a:p>
          <a:p>
            <a:pPr algn="just">
              <a:spcAft>
                <a:spcPts val="600"/>
              </a:spcAft>
              <a:buClr>
                <a:srgbClr val="FFE600"/>
              </a:buClr>
              <a:buSzPct val="70000"/>
            </a:pPr>
            <a:r>
              <a:rPr lang="en-US" altLang="zh-CN" sz="1200" b="1" dirty="0">
                <a:solidFill>
                  <a:srgbClr val="000000"/>
                </a:solidFill>
                <a:latin typeface="微软雅黑" panose="020B0503020204020204" pitchFamily="34" charset="-122"/>
                <a:ea typeface="微软雅黑" panose="020B0503020204020204" pitchFamily="34" charset="-122"/>
              </a:rPr>
              <a:t>Graph Embedding:</a:t>
            </a:r>
          </a:p>
          <a:p>
            <a:pPr algn="just">
              <a:spcAft>
                <a:spcPts val="600"/>
              </a:spcAft>
              <a:buClr>
                <a:srgbClr val="FFE600"/>
              </a:buClr>
              <a:buSzPct val="70000"/>
            </a:pPr>
            <a:r>
              <a:rPr lang="en-US" altLang="zh-CN" sz="1200" dirty="0">
                <a:solidFill>
                  <a:srgbClr val="000000"/>
                </a:solidFill>
                <a:latin typeface="微软雅黑" panose="020B0503020204020204" pitchFamily="34" charset="-122"/>
                <a:ea typeface="微软雅黑" panose="020B0503020204020204" pitchFamily="34" charset="-122"/>
              </a:rPr>
              <a:t>[1] </a:t>
            </a:r>
            <a:r>
              <a:rPr lang="en-US" altLang="zh-CN" sz="1200" dirty="0" err="1">
                <a:solidFill>
                  <a:srgbClr val="000000"/>
                </a:solidFill>
                <a:latin typeface="微软雅黑" panose="020B0503020204020204" pitchFamily="34" charset="-122"/>
                <a:ea typeface="微软雅黑" panose="020B0503020204020204" pitchFamily="34" charset="-122"/>
              </a:rPr>
              <a:t>Perozzi</a:t>
            </a:r>
            <a:r>
              <a:rPr lang="en-US" altLang="zh-CN" sz="1200" dirty="0">
                <a:solidFill>
                  <a:srgbClr val="000000"/>
                </a:solidFill>
                <a:latin typeface="微软雅黑" panose="020B0503020204020204" pitchFamily="34" charset="-122"/>
                <a:ea typeface="微软雅黑" panose="020B0503020204020204" pitchFamily="34" charset="-122"/>
              </a:rPr>
              <a:t> B, Al-</a:t>
            </a:r>
            <a:r>
              <a:rPr lang="en-US" altLang="zh-CN" sz="1200" dirty="0" err="1">
                <a:solidFill>
                  <a:srgbClr val="000000"/>
                </a:solidFill>
                <a:latin typeface="微软雅黑" panose="020B0503020204020204" pitchFamily="34" charset="-122"/>
                <a:ea typeface="微软雅黑" panose="020B0503020204020204" pitchFamily="34" charset="-122"/>
              </a:rPr>
              <a:t>Rfou</a:t>
            </a:r>
            <a:r>
              <a:rPr lang="en-US" altLang="zh-CN" sz="1200" dirty="0">
                <a:solidFill>
                  <a:srgbClr val="000000"/>
                </a:solidFill>
                <a:latin typeface="微软雅黑" panose="020B0503020204020204" pitchFamily="34" charset="-122"/>
                <a:ea typeface="微软雅黑" panose="020B0503020204020204" pitchFamily="34" charset="-122"/>
              </a:rPr>
              <a:t> R, </a:t>
            </a:r>
            <a:r>
              <a:rPr lang="en-US" altLang="zh-CN" sz="1200" dirty="0" err="1">
                <a:solidFill>
                  <a:srgbClr val="000000"/>
                </a:solidFill>
                <a:latin typeface="微软雅黑" panose="020B0503020204020204" pitchFamily="34" charset="-122"/>
                <a:ea typeface="微软雅黑" panose="020B0503020204020204" pitchFamily="34" charset="-122"/>
              </a:rPr>
              <a:t>Skiena</a:t>
            </a:r>
            <a:r>
              <a:rPr lang="en-US" altLang="zh-CN" sz="1200" dirty="0">
                <a:solidFill>
                  <a:srgbClr val="000000"/>
                </a:solidFill>
                <a:latin typeface="微软雅黑" panose="020B0503020204020204" pitchFamily="34" charset="-122"/>
                <a:ea typeface="微软雅黑" panose="020B0503020204020204" pitchFamily="34" charset="-122"/>
              </a:rPr>
              <a:t> S. </a:t>
            </a:r>
            <a:r>
              <a:rPr lang="en-US" altLang="zh-CN" sz="1200" dirty="0" err="1">
                <a:solidFill>
                  <a:srgbClr val="000000"/>
                </a:solidFill>
                <a:latin typeface="微软雅黑" panose="020B0503020204020204" pitchFamily="34" charset="-122"/>
                <a:ea typeface="微软雅黑" panose="020B0503020204020204" pitchFamily="34" charset="-122"/>
              </a:rPr>
              <a:t>Deepwalk</a:t>
            </a:r>
            <a:r>
              <a:rPr lang="en-US" altLang="zh-CN" sz="1200" dirty="0">
                <a:solidFill>
                  <a:srgbClr val="000000"/>
                </a:solidFill>
                <a:latin typeface="微软雅黑" panose="020B0503020204020204" pitchFamily="34" charset="-122"/>
                <a:ea typeface="微软雅黑" panose="020B0503020204020204" pitchFamily="34" charset="-122"/>
              </a:rPr>
              <a:t>: Online learning of social representations[C]//Proceedings of the 20th ACM SIGKDD international conference on Knowledge discovery and data mining. 2014: 701-710.</a:t>
            </a:r>
          </a:p>
          <a:p>
            <a:pPr algn="just">
              <a:spcAft>
                <a:spcPts val="600"/>
              </a:spcAft>
              <a:buClr>
                <a:srgbClr val="FFE600"/>
              </a:buClr>
              <a:buSzPct val="70000"/>
            </a:pPr>
            <a:r>
              <a:rPr lang="en-US" altLang="zh-CN" sz="1200" dirty="0">
                <a:solidFill>
                  <a:srgbClr val="000000"/>
                </a:solidFill>
                <a:latin typeface="微软雅黑" panose="020B0503020204020204" pitchFamily="34" charset="-122"/>
                <a:ea typeface="微软雅黑" panose="020B0503020204020204" pitchFamily="34" charset="-122"/>
              </a:rPr>
              <a:t>[2] Grover A, </a:t>
            </a:r>
            <a:r>
              <a:rPr lang="en-US" altLang="zh-CN" sz="1200" dirty="0" err="1">
                <a:solidFill>
                  <a:srgbClr val="000000"/>
                </a:solidFill>
                <a:latin typeface="微软雅黑" panose="020B0503020204020204" pitchFamily="34" charset="-122"/>
                <a:ea typeface="微软雅黑" panose="020B0503020204020204" pitchFamily="34" charset="-122"/>
              </a:rPr>
              <a:t>Leskovec</a:t>
            </a:r>
            <a:r>
              <a:rPr lang="en-US" altLang="zh-CN" sz="1200" dirty="0">
                <a:solidFill>
                  <a:srgbClr val="000000"/>
                </a:solidFill>
                <a:latin typeface="微软雅黑" panose="020B0503020204020204" pitchFamily="34" charset="-122"/>
                <a:ea typeface="微软雅黑" panose="020B0503020204020204" pitchFamily="34" charset="-122"/>
              </a:rPr>
              <a:t> J. node2vec: Scalable feature learning for networks[C]//Proceedings of the 22nd ACM SIGKDD international conference on Knowledge discovery and data mining. 2016: 855-864.</a:t>
            </a:r>
          </a:p>
          <a:p>
            <a:pPr algn="just">
              <a:spcAft>
                <a:spcPts val="600"/>
              </a:spcAft>
              <a:buClr>
                <a:srgbClr val="FFE600"/>
              </a:buClr>
              <a:buSzPct val="70000"/>
            </a:pPr>
            <a:r>
              <a:rPr lang="en-US" altLang="zh-CN" sz="1200" dirty="0">
                <a:solidFill>
                  <a:srgbClr val="000000"/>
                </a:solidFill>
                <a:latin typeface="微软雅黑" panose="020B0503020204020204" pitchFamily="34" charset="-122"/>
                <a:ea typeface="微软雅黑" panose="020B0503020204020204" pitchFamily="34" charset="-122"/>
              </a:rPr>
              <a:t>[3] </a:t>
            </a:r>
            <a:r>
              <a:rPr lang="en-US" altLang="zh-CN" sz="1200" dirty="0" err="1">
                <a:solidFill>
                  <a:srgbClr val="000000"/>
                </a:solidFill>
                <a:latin typeface="微软雅黑" panose="020B0503020204020204" pitchFamily="34" charset="-122"/>
                <a:ea typeface="微软雅黑" panose="020B0503020204020204" pitchFamily="34" charset="-122"/>
              </a:rPr>
              <a:t>Kipf</a:t>
            </a:r>
            <a:r>
              <a:rPr lang="en-US" altLang="zh-CN" sz="1200" dirty="0">
                <a:solidFill>
                  <a:srgbClr val="000000"/>
                </a:solidFill>
                <a:latin typeface="微软雅黑" panose="020B0503020204020204" pitchFamily="34" charset="-122"/>
                <a:ea typeface="微软雅黑" panose="020B0503020204020204" pitchFamily="34" charset="-122"/>
              </a:rPr>
              <a:t> T N, Welling M. Semi-supervised classification with graph convolutional networks[J]. </a:t>
            </a:r>
            <a:r>
              <a:rPr lang="en-US" altLang="zh-CN" sz="1200" dirty="0" err="1">
                <a:solidFill>
                  <a:srgbClr val="000000"/>
                </a:solidFill>
                <a:latin typeface="微软雅黑" panose="020B0503020204020204" pitchFamily="34" charset="-122"/>
                <a:ea typeface="微软雅黑" panose="020B0503020204020204" pitchFamily="34" charset="-122"/>
              </a:rPr>
              <a:t>arXiv</a:t>
            </a:r>
            <a:r>
              <a:rPr lang="en-US" altLang="zh-CN" sz="1200" dirty="0">
                <a:solidFill>
                  <a:srgbClr val="000000"/>
                </a:solidFill>
                <a:latin typeface="微软雅黑" panose="020B0503020204020204" pitchFamily="34" charset="-122"/>
                <a:ea typeface="微软雅黑" panose="020B0503020204020204" pitchFamily="34" charset="-122"/>
              </a:rPr>
              <a:t> preprint arXiv:1609.02907, 2016.</a:t>
            </a:r>
          </a:p>
          <a:p>
            <a:pPr algn="just">
              <a:spcAft>
                <a:spcPts val="600"/>
              </a:spcAft>
              <a:buClr>
                <a:srgbClr val="FFE600"/>
              </a:buClr>
              <a:buSzPct val="70000"/>
            </a:pPr>
            <a:endParaRPr lang="en-US" altLang="zh-CN" sz="1200" dirty="0">
              <a:solidFill>
                <a:srgbClr val="000000"/>
              </a:solidFill>
              <a:latin typeface="微软雅黑" panose="020B0503020204020204" pitchFamily="34" charset="-122"/>
              <a:ea typeface="微软雅黑" panose="020B0503020204020204" pitchFamily="34" charset="-122"/>
            </a:endParaRPr>
          </a:p>
          <a:p>
            <a:pPr algn="just">
              <a:spcAft>
                <a:spcPts val="600"/>
              </a:spcAft>
              <a:buClr>
                <a:srgbClr val="FFE600"/>
              </a:buClr>
              <a:buSzPct val="70000"/>
            </a:pPr>
            <a:r>
              <a:rPr lang="en-US" altLang="zh-CN" sz="1200" b="1" dirty="0">
                <a:solidFill>
                  <a:srgbClr val="000000"/>
                </a:solidFill>
                <a:latin typeface="微软雅黑" panose="020B0503020204020204" pitchFamily="34" charset="-122"/>
                <a:ea typeface="微软雅黑" panose="020B0503020204020204" pitchFamily="34" charset="-122"/>
              </a:rPr>
              <a:t>Time Series Data Cleaning:</a:t>
            </a:r>
          </a:p>
          <a:p>
            <a:pPr algn="just">
              <a:spcAft>
                <a:spcPts val="600"/>
              </a:spcAft>
              <a:buClr>
                <a:srgbClr val="FFE600"/>
              </a:buClr>
              <a:buSzPct val="70000"/>
            </a:pPr>
            <a:r>
              <a:rPr lang="en-US" altLang="zh-CN" sz="1200" dirty="0">
                <a:solidFill>
                  <a:srgbClr val="000000"/>
                </a:solidFill>
                <a:latin typeface="微软雅黑" panose="020B0503020204020204" pitchFamily="34" charset="-122"/>
                <a:ea typeface="微软雅黑" panose="020B0503020204020204" pitchFamily="34" charset="-122"/>
              </a:rPr>
              <a:t>[1] Zhang A, Song S, Wang J, et al. Time series data cleaning: From anomaly detection to anomaly repairing[J]. Proceedings of the VLDB Endowment, 2017, 10(10): 1046-1057.</a:t>
            </a:r>
          </a:p>
          <a:p>
            <a:pPr algn="just">
              <a:spcAft>
                <a:spcPts val="600"/>
              </a:spcAft>
              <a:buClr>
                <a:srgbClr val="FFE600"/>
              </a:buClr>
              <a:buSzPct val="70000"/>
            </a:pPr>
            <a:r>
              <a:rPr lang="en-US" altLang="zh-CN" sz="1200" dirty="0">
                <a:solidFill>
                  <a:srgbClr val="000000"/>
                </a:solidFill>
                <a:latin typeface="微软雅黑" panose="020B0503020204020204" pitchFamily="34" charset="-122"/>
                <a:ea typeface="微软雅黑" panose="020B0503020204020204" pitchFamily="34" charset="-122"/>
              </a:rPr>
              <a:t>[2] Zhang A, Song S, Wang J. Sequential data cleaning: a statistical approach[C]//Proceedings of the 2016 International Conference on Management of Data. 2016: 909-924.</a:t>
            </a:r>
          </a:p>
        </p:txBody>
      </p:sp>
      <p:sp>
        <p:nvSpPr>
          <p:cNvPr id="3" name="灯片编号占位符 2">
            <a:extLst>
              <a:ext uri="{FF2B5EF4-FFF2-40B4-BE49-F238E27FC236}">
                <a16:creationId xmlns:a16="http://schemas.microsoft.com/office/drawing/2014/main" id="{162A5C62-DCD5-4EEE-8C78-95AA53D38B5D}"/>
              </a:ext>
            </a:extLst>
          </p:cNvPr>
          <p:cNvSpPr>
            <a:spLocks noGrp="1"/>
          </p:cNvSpPr>
          <p:nvPr>
            <p:ph type="sldNum" sz="quarter" idx="10"/>
          </p:nvPr>
        </p:nvSpPr>
        <p:spPr/>
        <p:txBody>
          <a:bodyPr/>
          <a:lstStyle/>
          <a:p>
            <a:pPr>
              <a:defRPr/>
            </a:pPr>
            <a:fld id="{448D2F9F-663C-42D7-B659-B78D1D99B89B}" type="slidenum">
              <a:rPr lang="en-US" altLang="zh-CN" smtClean="0"/>
              <a:t>51</a:t>
            </a:fld>
            <a:endParaRPr lang="en-US" altLang="zh-CN" dirty="0"/>
          </a:p>
        </p:txBody>
      </p:sp>
    </p:spTree>
    <p:extLst>
      <p:ext uri="{BB962C8B-B14F-4D97-AF65-F5344CB8AC3E}">
        <p14:creationId xmlns:p14="http://schemas.microsoft.com/office/powerpoint/2010/main" val="329034852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bwMode="auto">
          <a:xfrm>
            <a:off x="1713397" y="2595450"/>
            <a:ext cx="7047544" cy="1395703"/>
          </a:xfrm>
          <a:prstGeom prst="rect">
            <a:avLst/>
          </a:prstGeom>
          <a:noFill/>
          <a:ln w="9525" algn="ctr">
            <a:noFill/>
            <a:miter lim="800000"/>
          </a:ln>
        </p:spPr>
        <p:txBody>
          <a:bodyPr vert="horz" wrap="square" lIns="91440" tIns="45720" rIns="91440" bIns="45720" numCol="1" anchor="ctr" anchorCtr="0" compatLnSpc="1">
            <a:spAutoFit/>
          </a:bodyPr>
          <a:lstStyle>
            <a:lvl1pPr algn="l" rtl="0" eaLnBrk="1" fontAlgn="base" hangingPunct="1">
              <a:lnSpc>
                <a:spcPct val="90000"/>
              </a:lnSpc>
              <a:spcBef>
                <a:spcPct val="0"/>
              </a:spcBef>
              <a:spcAft>
                <a:spcPct val="0"/>
              </a:spcAft>
              <a:defRPr sz="3000" b="0">
                <a:solidFill>
                  <a:schemeClr val="bg1"/>
                </a:solidFill>
                <a:latin typeface="+mj-ea"/>
                <a:ea typeface="+mj-ea"/>
                <a:cs typeface="+mj-cs"/>
              </a:defRPr>
            </a:lvl1pPr>
            <a:lvl2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2pPr>
            <a:lvl3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3pPr>
            <a:lvl4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4pPr>
            <a:lvl5pPr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5pPr>
            <a:lvl6pPr marL="3429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6pPr>
            <a:lvl7pPr marL="6858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7pPr>
            <a:lvl8pPr marL="10287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8pPr>
            <a:lvl9pPr marL="1371600" algn="l" rtl="0" eaLnBrk="1" fontAlgn="base" hangingPunct="1">
              <a:lnSpc>
                <a:spcPct val="90000"/>
              </a:lnSpc>
              <a:spcBef>
                <a:spcPct val="0"/>
              </a:spcBef>
              <a:spcAft>
                <a:spcPct val="0"/>
              </a:spcAft>
              <a:defRPr sz="2100">
                <a:solidFill>
                  <a:schemeClr val="tx2"/>
                </a:solidFill>
                <a:latin typeface="Arial" panose="020B0604020202020204" pitchFamily="34" charset="0"/>
                <a:ea typeface="宋体" panose="02010600030101010101" pitchFamily="2" charset="-122"/>
                <a:cs typeface="Arial" panose="020B0604020202020204" pitchFamily="34" charset="0"/>
              </a:defRPr>
            </a:lvl9pPr>
          </a:lstStyle>
          <a:p>
            <a:pPr>
              <a:lnSpc>
                <a:spcPct val="150000"/>
              </a:lnSpc>
            </a:pPr>
            <a:r>
              <a:rPr kumimoji="1" lang="en-US" altLang="zh-CN" kern="0" dirty="0">
                <a:latin typeface="+mn-ea"/>
                <a:ea typeface="+mn-ea"/>
              </a:rPr>
              <a:t>Thank You</a:t>
            </a:r>
            <a:r>
              <a:rPr kumimoji="1" lang="zh-CN" altLang="en-US" kern="0" dirty="0">
                <a:latin typeface="+mn-ea"/>
                <a:ea typeface="+mn-ea"/>
              </a:rPr>
              <a:t>！</a:t>
            </a:r>
            <a:endParaRPr kumimoji="1" lang="en-US" altLang="zh-CN" kern="0" dirty="0">
              <a:latin typeface="+mn-ea"/>
              <a:ea typeface="+mn-ea"/>
            </a:endParaRPr>
          </a:p>
          <a:p>
            <a:pPr>
              <a:lnSpc>
                <a:spcPct val="150000"/>
              </a:lnSpc>
            </a:pPr>
            <a:r>
              <a:rPr kumimoji="1" lang="en-US" altLang="zh-CN" kern="0" dirty="0">
                <a:latin typeface="+mn-ea"/>
                <a:ea typeface="+mn-ea"/>
              </a:rPr>
              <a:t>Any Questions?</a:t>
            </a:r>
            <a:endParaRPr kumimoji="1" lang="zh-CN" altLang="en-US" kern="0" dirty="0">
              <a:latin typeface="+mn-ea"/>
              <a:ea typeface="+mn-ea"/>
            </a:endParaRPr>
          </a:p>
        </p:txBody>
      </p:sp>
    </p:spTree>
    <p:extLst>
      <p:ext uri="{BB962C8B-B14F-4D97-AF65-F5344CB8AC3E}">
        <p14:creationId xmlns:p14="http://schemas.microsoft.com/office/powerpoint/2010/main" val="314417065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赛题简介</a:t>
            </a:r>
          </a:p>
        </p:txBody>
      </p:sp>
      <p:grpSp>
        <p:nvGrpSpPr>
          <p:cNvPr id="2" name="组合 1">
            <a:extLst>
              <a:ext uri="{FF2B5EF4-FFF2-40B4-BE49-F238E27FC236}">
                <a16:creationId xmlns:a16="http://schemas.microsoft.com/office/drawing/2014/main" id="{54A6AF1A-7FCB-457F-8F6D-3DA13D7CD793}"/>
              </a:ext>
            </a:extLst>
          </p:cNvPr>
          <p:cNvGrpSpPr/>
          <p:nvPr/>
        </p:nvGrpSpPr>
        <p:grpSpPr>
          <a:xfrm>
            <a:off x="6492396" y="1314661"/>
            <a:ext cx="5268235" cy="3068469"/>
            <a:chOff x="1252495" y="3010596"/>
            <a:chExt cx="10822639" cy="1163993"/>
          </a:xfrm>
        </p:grpSpPr>
        <p:sp>
          <p:nvSpPr>
            <p:cNvPr id="3" name="圆角矩形 20">
              <a:extLst>
                <a:ext uri="{FF2B5EF4-FFF2-40B4-BE49-F238E27FC236}">
                  <a16:creationId xmlns:a16="http://schemas.microsoft.com/office/drawing/2014/main" id="{8D08C3FB-4FE2-495A-A7E0-454499C37831}"/>
                </a:ext>
              </a:extLst>
            </p:cNvPr>
            <p:cNvSpPr/>
            <p:nvPr/>
          </p:nvSpPr>
          <p:spPr>
            <a:xfrm>
              <a:off x="1252495" y="3147683"/>
              <a:ext cx="10822639" cy="1026906"/>
            </a:xfrm>
            <a:prstGeom prst="roundRect">
              <a:avLst>
                <a:gd name="adj" fmla="val 222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17">
              <a:extLst>
                <a:ext uri="{FF2B5EF4-FFF2-40B4-BE49-F238E27FC236}">
                  <a16:creationId xmlns:a16="http://schemas.microsoft.com/office/drawing/2014/main" id="{3177B666-58D6-48E9-ABF5-7A08BAFBC1DB}"/>
                </a:ext>
              </a:extLst>
            </p:cNvPr>
            <p:cNvSpPr/>
            <p:nvPr/>
          </p:nvSpPr>
          <p:spPr>
            <a:xfrm>
              <a:off x="1252495" y="3010596"/>
              <a:ext cx="10822639" cy="137087"/>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赛题简介与难点</a:t>
              </a:r>
            </a:p>
          </p:txBody>
        </p:sp>
      </p:grpSp>
      <p:sp>
        <p:nvSpPr>
          <p:cNvPr id="6" name="文本框 5">
            <a:extLst>
              <a:ext uri="{FF2B5EF4-FFF2-40B4-BE49-F238E27FC236}">
                <a16:creationId xmlns:a16="http://schemas.microsoft.com/office/drawing/2014/main" id="{6C45B122-B89E-4424-BE91-BD312ADF465D}"/>
              </a:ext>
            </a:extLst>
          </p:cNvPr>
          <p:cNvSpPr txBox="1"/>
          <p:nvPr/>
        </p:nvSpPr>
        <p:spPr>
          <a:xfrm>
            <a:off x="6492396" y="1713521"/>
            <a:ext cx="5245124" cy="2025170"/>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复赛</a:t>
            </a:r>
            <a:r>
              <a:rPr lang="en-US" altLang="zh-CN" sz="1400" dirty="0">
                <a:ea typeface="微软雅黑" panose="020B0503020204020204" pitchFamily="34" charset="-122"/>
                <a:cs typeface="Arial" panose="020B0604020202020204" pitchFamily="34" charset="0"/>
              </a:rPr>
              <a:t>A</a:t>
            </a:r>
            <a:r>
              <a:rPr lang="zh-CN" altLang="en-US" sz="1400" dirty="0">
                <a:ea typeface="微软雅黑" panose="020B0503020204020204" pitchFamily="34" charset="-122"/>
                <a:cs typeface="Arial" panose="020B0604020202020204" pitchFamily="34" charset="0"/>
              </a:rPr>
              <a:t>阶段，选手通过分析渔船</a:t>
            </a:r>
            <a:r>
              <a:rPr lang="zh-CN" altLang="en-US" sz="1400" b="1" u="sng" dirty="0">
                <a:ea typeface="微软雅黑" panose="020B0503020204020204" pitchFamily="34" charset="-122"/>
                <a:cs typeface="Arial" panose="020B0604020202020204" pitchFamily="34" charset="0"/>
              </a:rPr>
              <a:t>北斗轨迹数据</a:t>
            </a:r>
            <a:r>
              <a:rPr lang="zh-CN" altLang="en-US" sz="1400" dirty="0">
                <a:ea typeface="微软雅黑" panose="020B0503020204020204" pitchFamily="34" charset="-122"/>
                <a:cs typeface="Arial" panose="020B0604020202020204" pitchFamily="34" charset="0"/>
              </a:rPr>
              <a:t>，得出该船的生产作业行为，到底是</a:t>
            </a:r>
            <a:r>
              <a:rPr lang="zh-CN" altLang="en-US" sz="1400" dirty="0">
                <a:solidFill>
                  <a:srgbClr val="C00000"/>
                </a:solidFill>
                <a:ea typeface="微软雅黑" panose="020B0503020204020204" pitchFamily="34" charset="-122"/>
                <a:cs typeface="Arial" panose="020B0604020202020204" pitchFamily="34" charset="0"/>
              </a:rPr>
              <a:t>拖网作业</a:t>
            </a:r>
            <a:r>
              <a:rPr lang="en-US" altLang="zh-CN" sz="1400" dirty="0">
                <a:solidFill>
                  <a:srgbClr val="C00000"/>
                </a:solidFill>
                <a:ea typeface="微软雅黑" panose="020B0503020204020204" pitchFamily="34" charset="-122"/>
                <a:cs typeface="Arial" panose="020B0604020202020204" pitchFamily="34" charset="0"/>
              </a:rPr>
              <a:t>(Class 0)</a:t>
            </a:r>
            <a:r>
              <a:rPr lang="zh-CN" altLang="en-US" sz="1400" dirty="0">
                <a:ea typeface="微软雅黑" panose="020B0503020204020204" pitchFamily="34" charset="-122"/>
                <a:cs typeface="Arial" panose="020B0604020202020204" pitchFamily="34" charset="0"/>
              </a:rPr>
              <a:t>、</a:t>
            </a:r>
            <a:r>
              <a:rPr lang="zh-CN" altLang="en-US" sz="1400" dirty="0">
                <a:solidFill>
                  <a:srgbClr val="C00000"/>
                </a:solidFill>
                <a:ea typeface="微软雅黑" panose="020B0503020204020204" pitchFamily="34" charset="-122"/>
                <a:cs typeface="Arial" panose="020B0604020202020204" pitchFamily="34" charset="0"/>
              </a:rPr>
              <a:t>围网作业</a:t>
            </a:r>
            <a:r>
              <a:rPr lang="en-US" altLang="zh-CN" sz="1400" dirty="0">
                <a:solidFill>
                  <a:srgbClr val="C00000"/>
                </a:solidFill>
                <a:ea typeface="微软雅黑" panose="020B0503020204020204" pitchFamily="34" charset="-122"/>
                <a:cs typeface="Arial" panose="020B0604020202020204" pitchFamily="34" charset="0"/>
              </a:rPr>
              <a:t>(Class 1)</a:t>
            </a:r>
            <a:r>
              <a:rPr lang="zh-CN" altLang="en-US" sz="1400" dirty="0">
                <a:ea typeface="微软雅黑" panose="020B0503020204020204" pitchFamily="34" charset="-122"/>
                <a:cs typeface="Arial" panose="020B0604020202020204" pitchFamily="34" charset="0"/>
              </a:rPr>
              <a:t>还是</a:t>
            </a:r>
            <a:r>
              <a:rPr lang="zh-CN" altLang="en-US" sz="1400" dirty="0">
                <a:solidFill>
                  <a:srgbClr val="C00000"/>
                </a:solidFill>
                <a:ea typeface="微软雅黑" panose="020B0503020204020204" pitchFamily="34" charset="-122"/>
                <a:cs typeface="Arial" panose="020B0604020202020204" pitchFamily="34" charset="0"/>
              </a:rPr>
              <a:t>流刺网作业</a:t>
            </a:r>
            <a:r>
              <a:rPr lang="en-US" altLang="zh-CN" sz="1400" dirty="0">
                <a:solidFill>
                  <a:srgbClr val="C00000"/>
                </a:solidFill>
                <a:ea typeface="微软雅黑" panose="020B0503020204020204" pitchFamily="34" charset="-122"/>
                <a:cs typeface="Arial" panose="020B0604020202020204" pitchFamily="34" charset="0"/>
              </a:rPr>
              <a:t>(Class 2)</a:t>
            </a:r>
            <a:r>
              <a:rPr lang="zh-CN" altLang="en-US" sz="1400" dirty="0">
                <a:ea typeface="微软雅黑" panose="020B0503020204020204" pitchFamily="34" charset="-122"/>
                <a:cs typeface="Arial" panose="020B0604020202020204" pitchFamily="34" charset="0"/>
              </a:rPr>
              <a:t>。</a:t>
            </a:r>
            <a:endParaRPr lang="en-US" altLang="zh-CN" sz="1400" dirty="0">
              <a:ea typeface="微软雅黑" panose="020B0503020204020204" pitchFamily="34" charset="-122"/>
              <a:cs typeface="Arial" panose="020B0604020202020204" pitchFamily="34" charset="0"/>
            </a:endParaRPr>
          </a:p>
          <a:p>
            <a:pPr marL="285750" indent="-285750">
              <a:lnSpc>
                <a:spcPct val="130000"/>
              </a:lnSpc>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复赛</a:t>
            </a:r>
            <a:r>
              <a:rPr lang="en-US" altLang="zh-CN" sz="1400" dirty="0">
                <a:ea typeface="微软雅黑" panose="020B0503020204020204" pitchFamily="34" charset="-122"/>
                <a:cs typeface="Arial" panose="020B0604020202020204" pitchFamily="34" charset="0"/>
              </a:rPr>
              <a:t>B</a:t>
            </a:r>
            <a:r>
              <a:rPr lang="zh-CN" altLang="en-US" sz="1400" dirty="0">
                <a:ea typeface="微软雅黑" panose="020B0503020204020204" pitchFamily="34" charset="-122"/>
                <a:cs typeface="Arial" panose="020B0604020202020204" pitchFamily="34" charset="0"/>
              </a:rPr>
              <a:t>阶段，补充船只</a:t>
            </a:r>
            <a:r>
              <a:rPr lang="en-US" altLang="zh-CN" sz="1400" b="1" u="sng" dirty="0">
                <a:ea typeface="微软雅黑" panose="020B0503020204020204" pitchFamily="34" charset="-122"/>
                <a:cs typeface="Arial" panose="020B0604020202020204" pitchFamily="34" charset="0"/>
              </a:rPr>
              <a:t>AIS</a:t>
            </a:r>
            <a:r>
              <a:rPr lang="zh-CN" altLang="en-US" sz="1400" b="1" u="sng" dirty="0">
                <a:ea typeface="微软雅黑" panose="020B0503020204020204" pitchFamily="34" charset="-122"/>
                <a:cs typeface="Arial" panose="020B0604020202020204" pitchFamily="34" charset="0"/>
              </a:rPr>
              <a:t>轨迹数据集</a:t>
            </a:r>
            <a:r>
              <a:rPr lang="zh-CN" altLang="en-US" sz="1400" dirty="0">
                <a:ea typeface="微软雅黑" panose="020B0503020204020204" pitchFamily="34" charset="-122"/>
                <a:cs typeface="Arial" panose="020B0604020202020204" pitchFamily="34" charset="0"/>
              </a:rPr>
              <a:t>。选手需要借助</a:t>
            </a:r>
            <a:r>
              <a:rPr lang="en-US" altLang="zh-CN" sz="1400" dirty="0">
                <a:ea typeface="微软雅黑" panose="020B0503020204020204" pitchFamily="34" charset="-122"/>
                <a:cs typeface="Arial" panose="020B0604020202020204" pitchFamily="34" charset="0"/>
              </a:rPr>
              <a:t>AIS</a:t>
            </a:r>
            <a:r>
              <a:rPr lang="zh-CN" altLang="en-US" sz="1400" dirty="0">
                <a:ea typeface="微软雅黑" panose="020B0503020204020204" pitchFamily="34" charset="-122"/>
                <a:cs typeface="Arial" panose="020B0604020202020204" pitchFamily="34" charset="0"/>
              </a:rPr>
              <a:t>数据集进行可视化分析与深刻的挖掘，对大赛举办方的一些关键问题提出解决方案。</a:t>
            </a:r>
            <a:endParaRPr lang="en-US" altLang="zh-CN" sz="1400" dirty="0">
              <a:ea typeface="微软雅黑" panose="020B0503020204020204" pitchFamily="34" charset="-122"/>
              <a:cs typeface="Arial" panose="020B0604020202020204" pitchFamily="34" charset="0"/>
            </a:endParaRPr>
          </a:p>
          <a:p>
            <a:pPr marL="285750" indent="-285750">
              <a:lnSpc>
                <a:spcPct val="130000"/>
              </a:lnSpc>
              <a:buFont typeface="Wingdings" panose="05000000000000000000" pitchFamily="2" charset="2"/>
              <a:buChar char="Ø"/>
            </a:pPr>
            <a:r>
              <a:rPr lang="zh-CN" altLang="en-US" sz="1400" dirty="0">
                <a:ea typeface="微软雅黑" panose="020B0503020204020204" pitchFamily="34" charset="-122"/>
                <a:cs typeface="Arial" panose="020B0604020202020204" pitchFamily="34" charset="0"/>
              </a:rPr>
              <a:t>复赛</a:t>
            </a:r>
            <a:r>
              <a:rPr lang="en-US" altLang="zh-CN" sz="1400" dirty="0">
                <a:ea typeface="微软雅黑" panose="020B0503020204020204" pitchFamily="34" charset="-122"/>
                <a:cs typeface="Arial" panose="020B0604020202020204" pitchFamily="34" charset="0"/>
              </a:rPr>
              <a:t>A</a:t>
            </a:r>
            <a:r>
              <a:rPr lang="zh-CN" altLang="en-US" sz="1400" dirty="0">
                <a:ea typeface="微软雅黑" panose="020B0503020204020204" pitchFamily="34" charset="-122"/>
                <a:cs typeface="Arial" panose="020B0604020202020204" pitchFamily="34" charset="0"/>
              </a:rPr>
              <a:t>评分采用了预测的三种类别的</a:t>
            </a:r>
            <a:r>
              <a:rPr lang="en-US" altLang="zh-CN" sz="1400" dirty="0">
                <a:ea typeface="微软雅黑" panose="020B0503020204020204" pitchFamily="34" charset="-122"/>
                <a:cs typeface="Arial" panose="020B0604020202020204" pitchFamily="34" charset="0"/>
              </a:rPr>
              <a:t>F1</a:t>
            </a:r>
            <a:r>
              <a:rPr lang="zh-CN" altLang="en-US" sz="1400" dirty="0">
                <a:ea typeface="微软雅黑" panose="020B0503020204020204" pitchFamily="34" charset="-122"/>
                <a:cs typeface="Arial" panose="020B0604020202020204" pitchFamily="34" charset="0"/>
              </a:rPr>
              <a:t>值平均作为最终成绩：</a:t>
            </a:r>
            <a:endParaRPr lang="en-US" altLang="zh-CN" sz="1400" dirty="0">
              <a:ea typeface="微软雅黑" panose="020B0503020204020204" pitchFamily="34" charset="-122"/>
              <a:cs typeface="Arial" panose="020B0604020202020204" pitchFamily="34" charset="0"/>
            </a:endParaRPr>
          </a:p>
        </p:txBody>
      </p:sp>
      <p:pic>
        <p:nvPicPr>
          <p:cNvPr id="9" name="图片 8">
            <a:extLst>
              <a:ext uri="{FF2B5EF4-FFF2-40B4-BE49-F238E27FC236}">
                <a16:creationId xmlns:a16="http://schemas.microsoft.com/office/drawing/2014/main" id="{45BA41CA-AB51-4312-9CD0-1B0725029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800" y="1328955"/>
            <a:ext cx="5438179" cy="3855322"/>
          </a:xfrm>
          <a:prstGeom prst="rect">
            <a:avLst/>
          </a:prstGeom>
          <a:ln w="28575">
            <a:solidFill>
              <a:schemeClr val="tx1"/>
            </a:solidFill>
          </a:ln>
        </p:spPr>
      </p:pic>
      <p:sp>
        <p:nvSpPr>
          <p:cNvPr id="10" name="文本框 9">
            <a:extLst>
              <a:ext uri="{FF2B5EF4-FFF2-40B4-BE49-F238E27FC236}">
                <a16:creationId xmlns:a16="http://schemas.microsoft.com/office/drawing/2014/main" id="{CB63305A-F850-43F3-9EC5-281605CB34E6}"/>
              </a:ext>
            </a:extLst>
          </p:cNvPr>
          <p:cNvSpPr txBox="1"/>
          <p:nvPr/>
        </p:nvSpPr>
        <p:spPr>
          <a:xfrm>
            <a:off x="715828" y="1323287"/>
            <a:ext cx="1666467" cy="307777"/>
          </a:xfrm>
          <a:prstGeom prst="rect">
            <a:avLst/>
          </a:prstGeom>
          <a:noFill/>
        </p:spPr>
        <p:txBody>
          <a:bodyPr wrap="square" rtlCol="0">
            <a:spAutoFit/>
          </a:bodyPr>
          <a:lstStyle/>
          <a:p>
            <a:r>
              <a:rPr lang="zh-CN" altLang="en-US" sz="1400" b="1" dirty="0">
                <a:solidFill>
                  <a:srgbClr val="000000"/>
                </a:solidFill>
                <a:latin typeface="+mn-ea"/>
                <a:ea typeface="+mn-ea"/>
              </a:rPr>
              <a:t>实际轨迹坐标序列</a:t>
            </a:r>
          </a:p>
        </p:txBody>
      </p:sp>
      <p:sp>
        <p:nvSpPr>
          <p:cNvPr id="11" name="椭圆 10">
            <a:extLst>
              <a:ext uri="{FF2B5EF4-FFF2-40B4-BE49-F238E27FC236}">
                <a16:creationId xmlns:a16="http://schemas.microsoft.com/office/drawing/2014/main" id="{32781E7C-A31D-41DC-8061-5060291F8C82}"/>
              </a:ext>
            </a:extLst>
          </p:cNvPr>
          <p:cNvSpPr/>
          <p:nvPr/>
        </p:nvSpPr>
        <p:spPr bwMode="auto">
          <a:xfrm>
            <a:off x="2993606" y="4620206"/>
            <a:ext cx="261610" cy="261610"/>
          </a:xfrm>
          <a:prstGeom prst="ellipse">
            <a:avLst/>
          </a:prstGeom>
          <a:noFill/>
          <a:ln w="38100"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12" name="直接箭头连接符 11">
            <a:extLst>
              <a:ext uri="{FF2B5EF4-FFF2-40B4-BE49-F238E27FC236}">
                <a16:creationId xmlns:a16="http://schemas.microsoft.com/office/drawing/2014/main" id="{A9AE13DA-F8FC-4AB8-8252-46A62DD723BC}"/>
              </a:ext>
            </a:extLst>
          </p:cNvPr>
          <p:cNvCxnSpPr>
            <a:cxnSpLocks/>
            <a:stCxn id="13" idx="2"/>
            <a:endCxn id="11" idx="2"/>
          </p:cNvCxnSpPr>
          <p:nvPr/>
        </p:nvCxnSpPr>
        <p:spPr bwMode="auto">
          <a:xfrm>
            <a:off x="2195692" y="4290461"/>
            <a:ext cx="797914" cy="460550"/>
          </a:xfrm>
          <a:prstGeom prst="straightConnector1">
            <a:avLst/>
          </a:prstGeom>
          <a:solidFill>
            <a:schemeClr val="accent2"/>
          </a:solidFill>
          <a:ln w="38100" cap="flat" cmpd="sng" algn="ctr">
            <a:solidFill>
              <a:srgbClr val="000000"/>
            </a:solidFill>
            <a:prstDash val="solid"/>
            <a:round/>
            <a:headEnd type="none" w="med" len="med"/>
            <a:tailEnd type="triangle"/>
          </a:ln>
          <a:effectLst/>
        </p:spPr>
      </p:cxnSp>
      <p:sp>
        <p:nvSpPr>
          <p:cNvPr id="13" name="文本框 12">
            <a:extLst>
              <a:ext uri="{FF2B5EF4-FFF2-40B4-BE49-F238E27FC236}">
                <a16:creationId xmlns:a16="http://schemas.microsoft.com/office/drawing/2014/main" id="{07EFD059-4B92-4AB1-924D-B338E852ABEA}"/>
              </a:ext>
            </a:extLst>
          </p:cNvPr>
          <p:cNvSpPr txBox="1"/>
          <p:nvPr/>
        </p:nvSpPr>
        <p:spPr>
          <a:xfrm>
            <a:off x="1640941" y="3982684"/>
            <a:ext cx="1109501" cy="307777"/>
          </a:xfrm>
          <a:prstGeom prst="rect">
            <a:avLst/>
          </a:prstGeom>
          <a:noFill/>
        </p:spPr>
        <p:txBody>
          <a:bodyPr wrap="square" rtlCol="0">
            <a:spAutoFit/>
          </a:bodyPr>
          <a:lstStyle/>
          <a:p>
            <a:r>
              <a:rPr lang="zh-CN" altLang="en-US" sz="1400" b="1" dirty="0">
                <a:solidFill>
                  <a:srgbClr val="000000"/>
                </a:solidFill>
                <a:latin typeface="+mn-ea"/>
                <a:ea typeface="+mn-ea"/>
              </a:rPr>
              <a:t>异常轨迹点</a:t>
            </a:r>
          </a:p>
        </p:txBody>
      </p:sp>
      <p:graphicFrame>
        <p:nvGraphicFramePr>
          <p:cNvPr id="14" name="表格 13">
            <a:extLst>
              <a:ext uri="{FF2B5EF4-FFF2-40B4-BE49-F238E27FC236}">
                <a16:creationId xmlns:a16="http://schemas.microsoft.com/office/drawing/2014/main" id="{960B7634-9570-4AA8-9547-5AA3A95BEB44}"/>
              </a:ext>
            </a:extLst>
          </p:cNvPr>
          <p:cNvGraphicFramePr>
            <a:graphicFrameLocks noGrp="1"/>
          </p:cNvGraphicFramePr>
          <p:nvPr>
            <p:extLst>
              <p:ext uri="{D42A27DB-BD31-4B8C-83A1-F6EECF244321}">
                <p14:modId xmlns:p14="http://schemas.microsoft.com/office/powerpoint/2010/main" val="309727748"/>
              </p:ext>
            </p:extLst>
          </p:nvPr>
        </p:nvGraphicFramePr>
        <p:xfrm>
          <a:off x="545135" y="5374180"/>
          <a:ext cx="5729599" cy="1112520"/>
        </p:xfrm>
        <a:graphic>
          <a:graphicData uri="http://schemas.openxmlformats.org/drawingml/2006/table">
            <a:tbl>
              <a:tblPr firstRow="1" bandRow="1">
                <a:tableStyleId>{073A0DAA-6AF3-43AB-8588-CEC1D06C72B9}</a:tableStyleId>
              </a:tblPr>
              <a:tblGrid>
                <a:gridCol w="750824">
                  <a:extLst>
                    <a:ext uri="{9D8B030D-6E8A-4147-A177-3AD203B41FA5}">
                      <a16:colId xmlns:a16="http://schemas.microsoft.com/office/drawing/2014/main" val="2015809358"/>
                    </a:ext>
                  </a:extLst>
                </a:gridCol>
                <a:gridCol w="890426">
                  <a:extLst>
                    <a:ext uri="{9D8B030D-6E8A-4147-A177-3AD203B41FA5}">
                      <a16:colId xmlns:a16="http://schemas.microsoft.com/office/drawing/2014/main" val="1371312672"/>
                    </a:ext>
                  </a:extLst>
                </a:gridCol>
                <a:gridCol w="912969">
                  <a:extLst>
                    <a:ext uri="{9D8B030D-6E8A-4147-A177-3AD203B41FA5}">
                      <a16:colId xmlns:a16="http://schemas.microsoft.com/office/drawing/2014/main" val="1500452387"/>
                    </a:ext>
                  </a:extLst>
                </a:gridCol>
                <a:gridCol w="608645">
                  <a:extLst>
                    <a:ext uri="{9D8B030D-6E8A-4147-A177-3AD203B41FA5}">
                      <a16:colId xmlns:a16="http://schemas.microsoft.com/office/drawing/2014/main" val="1146014438"/>
                    </a:ext>
                  </a:extLst>
                </a:gridCol>
                <a:gridCol w="585545">
                  <a:extLst>
                    <a:ext uri="{9D8B030D-6E8A-4147-A177-3AD203B41FA5}">
                      <a16:colId xmlns:a16="http://schemas.microsoft.com/office/drawing/2014/main" val="1817793613"/>
                    </a:ext>
                  </a:extLst>
                </a:gridCol>
                <a:gridCol w="985767">
                  <a:extLst>
                    <a:ext uri="{9D8B030D-6E8A-4147-A177-3AD203B41FA5}">
                      <a16:colId xmlns:a16="http://schemas.microsoft.com/office/drawing/2014/main" val="1990265025"/>
                    </a:ext>
                  </a:extLst>
                </a:gridCol>
                <a:gridCol w="995423">
                  <a:extLst>
                    <a:ext uri="{9D8B030D-6E8A-4147-A177-3AD203B41FA5}">
                      <a16:colId xmlns:a16="http://schemas.microsoft.com/office/drawing/2014/main" val="234654078"/>
                    </a:ext>
                  </a:extLst>
                </a:gridCol>
              </a:tblGrid>
              <a:tr h="370840">
                <a:tc>
                  <a:txBody>
                    <a:bodyPr/>
                    <a:lstStyle/>
                    <a:p>
                      <a:pPr algn="ctr"/>
                      <a:r>
                        <a:rPr lang="zh-CN" altLang="en-US" sz="1400" dirty="0"/>
                        <a:t>渔船</a:t>
                      </a:r>
                      <a:r>
                        <a:rPr lang="en-US" altLang="zh-CN" sz="1400" dirty="0"/>
                        <a:t>ID</a:t>
                      </a:r>
                      <a:endParaRPr lang="zh-CN" altLang="en-US" sz="1400" dirty="0">
                        <a:solidFill>
                          <a:srgbClr val="000000"/>
                        </a:solidFill>
                      </a:endParaRPr>
                    </a:p>
                  </a:txBody>
                  <a:tcPr/>
                </a:tc>
                <a:tc>
                  <a:txBody>
                    <a:bodyPr/>
                    <a:lstStyle/>
                    <a:p>
                      <a:pPr algn="ctr"/>
                      <a:r>
                        <a:rPr lang="zh-CN" altLang="en-US" sz="1400" dirty="0"/>
                        <a:t>经度</a:t>
                      </a:r>
                      <a:r>
                        <a:rPr lang="en-US" altLang="zh-CN" sz="1400" dirty="0"/>
                        <a:t>(Lon)</a:t>
                      </a:r>
                      <a:endParaRPr lang="zh-CN" altLang="en-US" sz="1400" dirty="0">
                        <a:solidFill>
                          <a:srgbClr val="000000"/>
                        </a:solidFill>
                      </a:endParaRPr>
                    </a:p>
                  </a:txBody>
                  <a:tcPr/>
                </a:tc>
                <a:tc>
                  <a:txBody>
                    <a:bodyPr/>
                    <a:lstStyle/>
                    <a:p>
                      <a:pPr algn="ctr"/>
                      <a:r>
                        <a:rPr lang="zh-CN" altLang="en-US" sz="1400" dirty="0"/>
                        <a:t>纬度</a:t>
                      </a:r>
                      <a:r>
                        <a:rPr lang="en-US" altLang="zh-CN" sz="1400" dirty="0"/>
                        <a:t>(Lat)</a:t>
                      </a:r>
                      <a:endParaRPr lang="zh-CN" altLang="en-US" sz="1400" dirty="0">
                        <a:solidFill>
                          <a:srgbClr val="000000"/>
                        </a:solidFill>
                      </a:endParaRPr>
                    </a:p>
                  </a:txBody>
                  <a:tcPr/>
                </a:tc>
                <a:tc>
                  <a:txBody>
                    <a:bodyPr/>
                    <a:lstStyle/>
                    <a:p>
                      <a:pPr algn="ctr"/>
                      <a:r>
                        <a:rPr lang="zh-CN" altLang="en-US" sz="1400" dirty="0"/>
                        <a:t>速度</a:t>
                      </a:r>
                      <a:endParaRPr lang="zh-CN" altLang="en-US" sz="1400" dirty="0">
                        <a:solidFill>
                          <a:srgbClr val="000000"/>
                        </a:solidFill>
                      </a:endParaRPr>
                    </a:p>
                  </a:txBody>
                  <a:tcPr/>
                </a:tc>
                <a:tc>
                  <a:txBody>
                    <a:bodyPr/>
                    <a:lstStyle/>
                    <a:p>
                      <a:pPr algn="ctr"/>
                      <a:r>
                        <a:rPr lang="zh-CN" altLang="en-US" sz="1400" dirty="0"/>
                        <a:t>方向</a:t>
                      </a:r>
                      <a:endParaRPr lang="zh-CN" altLang="en-US" sz="1400" dirty="0">
                        <a:solidFill>
                          <a:srgbClr val="000000"/>
                        </a:solidFill>
                      </a:endParaRPr>
                    </a:p>
                  </a:txBody>
                  <a:tcPr/>
                </a:tc>
                <a:tc>
                  <a:txBody>
                    <a:bodyPr/>
                    <a:lstStyle/>
                    <a:p>
                      <a:pPr algn="ctr"/>
                      <a:r>
                        <a:rPr lang="zh-CN" altLang="en-US" sz="1400" dirty="0"/>
                        <a:t>时间</a:t>
                      </a:r>
                      <a:r>
                        <a:rPr lang="en-US" altLang="zh-CN" sz="1400" dirty="0"/>
                        <a:t>(Time)</a:t>
                      </a:r>
                      <a:endParaRPr lang="zh-CN" altLang="en-US" sz="1400" dirty="0">
                        <a:solidFill>
                          <a:srgbClr val="000000"/>
                        </a:solidFill>
                      </a:endParaRPr>
                    </a:p>
                  </a:txBody>
                  <a:tcPr/>
                </a:tc>
                <a:tc>
                  <a:txBody>
                    <a:bodyPr/>
                    <a:lstStyle/>
                    <a:p>
                      <a:pPr algn="ctr"/>
                      <a:r>
                        <a:rPr lang="zh-CN" altLang="en-US" sz="1400" dirty="0"/>
                        <a:t>类型</a:t>
                      </a:r>
                      <a:r>
                        <a:rPr lang="en-US" altLang="zh-CN" sz="1400" dirty="0"/>
                        <a:t>(Type)</a:t>
                      </a:r>
                      <a:endParaRPr lang="zh-CN" altLang="en-US" sz="1400" dirty="0">
                        <a:solidFill>
                          <a:srgbClr val="000000"/>
                        </a:solidFill>
                      </a:endParaRPr>
                    </a:p>
                  </a:txBody>
                  <a:tcPr/>
                </a:tc>
                <a:extLst>
                  <a:ext uri="{0D108BD9-81ED-4DB2-BD59-A6C34878D82A}">
                    <a16:rowId xmlns:a16="http://schemas.microsoft.com/office/drawing/2014/main" val="2099563953"/>
                  </a:ext>
                </a:extLst>
              </a:tr>
              <a:tr h="370840">
                <a:tc>
                  <a:txBody>
                    <a:bodyPr/>
                    <a:lstStyle/>
                    <a:p>
                      <a:pPr algn="ctr"/>
                      <a:r>
                        <a:rPr lang="en-US" altLang="zh-CN" sz="1400" b="1" dirty="0">
                          <a:solidFill>
                            <a:srgbClr val="000000"/>
                          </a:solidFill>
                        </a:rPr>
                        <a:t>20259</a:t>
                      </a:r>
                      <a:endParaRPr lang="zh-CN" altLang="en-US" sz="1400" b="1" dirty="0">
                        <a:solidFill>
                          <a:srgbClr val="000000"/>
                        </a:solidFill>
                      </a:endParaRPr>
                    </a:p>
                  </a:txBody>
                  <a:tcPr/>
                </a:tc>
                <a:tc>
                  <a:txBody>
                    <a:bodyPr/>
                    <a:lstStyle/>
                    <a:p>
                      <a:pPr algn="ctr"/>
                      <a:r>
                        <a:rPr lang="en-US" altLang="zh-CN" sz="1400" b="1" dirty="0">
                          <a:solidFill>
                            <a:srgbClr val="000000"/>
                          </a:solidFill>
                        </a:rPr>
                        <a:t>26.321</a:t>
                      </a:r>
                      <a:endParaRPr lang="zh-CN" altLang="en-US" sz="1400" b="1" dirty="0">
                        <a:solidFill>
                          <a:srgbClr val="000000"/>
                        </a:solidFill>
                      </a:endParaRPr>
                    </a:p>
                  </a:txBody>
                  <a:tcPr/>
                </a:tc>
                <a:tc>
                  <a:txBody>
                    <a:bodyPr/>
                    <a:lstStyle/>
                    <a:p>
                      <a:pPr algn="ctr"/>
                      <a:r>
                        <a:rPr lang="en-US" altLang="zh-CN" sz="1400" b="1" dirty="0">
                          <a:solidFill>
                            <a:srgbClr val="000000"/>
                          </a:solidFill>
                        </a:rPr>
                        <a:t>119.881</a:t>
                      </a:r>
                      <a:endParaRPr lang="zh-CN" altLang="en-US" sz="1400" b="1" dirty="0">
                        <a:solidFill>
                          <a:srgbClr val="000000"/>
                        </a:solidFill>
                      </a:endParaRPr>
                    </a:p>
                  </a:txBody>
                  <a:tcPr/>
                </a:tc>
                <a:tc>
                  <a:txBody>
                    <a:bodyPr/>
                    <a:lstStyle/>
                    <a:p>
                      <a:pPr algn="ctr"/>
                      <a:r>
                        <a:rPr lang="en-US" altLang="zh-CN" sz="1400" b="1" dirty="0">
                          <a:solidFill>
                            <a:srgbClr val="000000"/>
                          </a:solidFill>
                        </a:rPr>
                        <a:t>0.11</a:t>
                      </a:r>
                      <a:endParaRPr lang="zh-CN" altLang="en-US" sz="1400" b="1" dirty="0">
                        <a:solidFill>
                          <a:srgbClr val="000000"/>
                        </a:solidFill>
                      </a:endParaRPr>
                    </a:p>
                  </a:txBody>
                  <a:tcPr/>
                </a:tc>
                <a:tc>
                  <a:txBody>
                    <a:bodyPr/>
                    <a:lstStyle/>
                    <a:p>
                      <a:pPr algn="ctr"/>
                      <a:r>
                        <a:rPr lang="en-US" altLang="zh-CN" sz="1400" b="1" dirty="0">
                          <a:solidFill>
                            <a:srgbClr val="000000"/>
                          </a:solidFill>
                        </a:rPr>
                        <a:t>10</a:t>
                      </a:r>
                      <a:endParaRPr lang="zh-CN" altLang="en-US" sz="1400" b="1" dirty="0">
                        <a:solidFill>
                          <a:srgbClr val="000000"/>
                        </a:solidFill>
                      </a:endParaRPr>
                    </a:p>
                  </a:txBody>
                  <a:tcPr/>
                </a:tc>
                <a:tc>
                  <a:txBody>
                    <a:bodyPr/>
                    <a:lstStyle/>
                    <a:p>
                      <a:pPr algn="ctr"/>
                      <a:r>
                        <a:rPr lang="en-US" altLang="zh-CN" sz="1400" b="1" dirty="0">
                          <a:solidFill>
                            <a:srgbClr val="000000"/>
                          </a:solidFill>
                        </a:rPr>
                        <a:t>2019-10-17</a:t>
                      </a:r>
                      <a:endParaRPr lang="zh-CN" altLang="en-US" sz="1400" b="1" dirty="0">
                        <a:solidFill>
                          <a:srgbClr val="000000"/>
                        </a:solidFill>
                      </a:endParaRPr>
                    </a:p>
                  </a:txBody>
                  <a:tcPr/>
                </a:tc>
                <a:tc>
                  <a:txBody>
                    <a:bodyPr/>
                    <a:lstStyle/>
                    <a:p>
                      <a:pPr algn="ctr"/>
                      <a:r>
                        <a:rPr lang="zh-CN" altLang="en-US" sz="1400" b="1" dirty="0">
                          <a:solidFill>
                            <a:srgbClr val="000000"/>
                          </a:solidFill>
                        </a:rPr>
                        <a:t>拖网</a:t>
                      </a:r>
                    </a:p>
                  </a:txBody>
                  <a:tcPr/>
                </a:tc>
                <a:extLst>
                  <a:ext uri="{0D108BD9-81ED-4DB2-BD59-A6C34878D82A}">
                    <a16:rowId xmlns:a16="http://schemas.microsoft.com/office/drawing/2014/main" val="3810098451"/>
                  </a:ext>
                </a:extLst>
              </a:tr>
              <a:tr h="370840">
                <a:tc>
                  <a:txBody>
                    <a:bodyPr/>
                    <a:lstStyle/>
                    <a:p>
                      <a:pPr algn="ctr"/>
                      <a:r>
                        <a:rPr lang="en-US" altLang="zh-CN" sz="1400" b="1" dirty="0">
                          <a:solidFill>
                            <a:srgbClr val="000000"/>
                          </a:solidFill>
                        </a:rPr>
                        <a:t>20259</a:t>
                      </a:r>
                      <a:endParaRPr lang="zh-CN" altLang="en-US" sz="1400" b="1" dirty="0">
                        <a:solidFill>
                          <a:srgbClr val="000000"/>
                        </a:solidFill>
                      </a:endParaRPr>
                    </a:p>
                  </a:txBody>
                  <a:tcPr/>
                </a:tc>
                <a:tc>
                  <a:txBody>
                    <a:bodyPr/>
                    <a:lstStyle/>
                    <a:p>
                      <a:pPr algn="ctr"/>
                      <a:r>
                        <a:rPr lang="en-US" altLang="zh-CN" sz="1400" b="1" dirty="0">
                          <a:solidFill>
                            <a:srgbClr val="000000"/>
                          </a:solidFill>
                        </a:rPr>
                        <a:t>26.321</a:t>
                      </a:r>
                      <a:endParaRPr lang="zh-CN" altLang="en-US" sz="1400" b="1" dirty="0">
                        <a:solidFill>
                          <a:srgbClr val="000000"/>
                        </a:solidFill>
                      </a:endParaRPr>
                    </a:p>
                  </a:txBody>
                  <a:tcPr/>
                </a:tc>
                <a:tc>
                  <a:txBody>
                    <a:bodyPr/>
                    <a:lstStyle/>
                    <a:p>
                      <a:pPr algn="ctr"/>
                      <a:r>
                        <a:rPr lang="en-US" altLang="zh-CN" sz="1400" b="1" dirty="0">
                          <a:solidFill>
                            <a:srgbClr val="000000"/>
                          </a:solidFill>
                        </a:rPr>
                        <a:t>119.881</a:t>
                      </a:r>
                      <a:endParaRPr lang="zh-CN" altLang="en-US" sz="1400" b="1" dirty="0">
                        <a:solidFill>
                          <a:srgbClr val="000000"/>
                        </a:solidFill>
                      </a:endParaRPr>
                    </a:p>
                  </a:txBody>
                  <a:tcPr/>
                </a:tc>
                <a:tc>
                  <a:txBody>
                    <a:bodyPr/>
                    <a:lstStyle/>
                    <a:p>
                      <a:pPr algn="ctr"/>
                      <a:r>
                        <a:rPr lang="en-US" altLang="zh-CN" sz="1400" b="1" dirty="0">
                          <a:solidFill>
                            <a:srgbClr val="000000"/>
                          </a:solidFill>
                        </a:rPr>
                        <a:t>0</a:t>
                      </a:r>
                      <a:endParaRPr lang="zh-CN" altLang="en-US" sz="1400" b="1" dirty="0">
                        <a:solidFill>
                          <a:srgbClr val="000000"/>
                        </a:solidFill>
                      </a:endParaRPr>
                    </a:p>
                  </a:txBody>
                  <a:tcPr/>
                </a:tc>
                <a:tc>
                  <a:txBody>
                    <a:bodyPr/>
                    <a:lstStyle/>
                    <a:p>
                      <a:pPr algn="ctr"/>
                      <a:r>
                        <a:rPr lang="en-US" altLang="zh-CN" sz="1400" b="1" dirty="0">
                          <a:solidFill>
                            <a:srgbClr val="000000"/>
                          </a:solidFill>
                        </a:rPr>
                        <a:t>6</a:t>
                      </a:r>
                      <a:endParaRPr lang="zh-CN" altLang="en-US" sz="1400" b="1" dirty="0">
                        <a:solidFill>
                          <a:srgbClr val="000000"/>
                        </a:solidFill>
                      </a:endParaRPr>
                    </a:p>
                  </a:txBody>
                  <a:tcPr/>
                </a:tc>
                <a:tc>
                  <a:txBody>
                    <a:bodyPr/>
                    <a:lstStyle/>
                    <a:p>
                      <a:pPr algn="ctr"/>
                      <a:r>
                        <a:rPr lang="en-US" altLang="zh-CN" sz="1400" b="1" dirty="0">
                          <a:solidFill>
                            <a:srgbClr val="000000"/>
                          </a:solidFill>
                        </a:rPr>
                        <a:t>2019-10-17</a:t>
                      </a:r>
                      <a:endParaRPr lang="zh-CN" altLang="en-US" sz="1400" b="1" dirty="0">
                        <a:solidFill>
                          <a:srgbClr val="000000"/>
                        </a:solidFill>
                      </a:endParaRPr>
                    </a:p>
                  </a:txBody>
                  <a:tcPr/>
                </a:tc>
                <a:tc>
                  <a:txBody>
                    <a:bodyPr/>
                    <a:lstStyle/>
                    <a:p>
                      <a:pPr algn="ctr"/>
                      <a:r>
                        <a:rPr lang="zh-CN" altLang="en-US" sz="1400" b="1" dirty="0">
                          <a:solidFill>
                            <a:srgbClr val="000000"/>
                          </a:solidFill>
                        </a:rPr>
                        <a:t>拖网</a:t>
                      </a:r>
                    </a:p>
                  </a:txBody>
                  <a:tcPr/>
                </a:tc>
                <a:extLst>
                  <a:ext uri="{0D108BD9-81ED-4DB2-BD59-A6C34878D82A}">
                    <a16:rowId xmlns:a16="http://schemas.microsoft.com/office/drawing/2014/main" val="3429374438"/>
                  </a:ext>
                </a:extLst>
              </a:tr>
            </a:tbl>
          </a:graphicData>
        </a:graphic>
      </p:graphicFrame>
      <p:sp>
        <p:nvSpPr>
          <p:cNvPr id="18" name="箭头: 右弧形 17">
            <a:extLst>
              <a:ext uri="{FF2B5EF4-FFF2-40B4-BE49-F238E27FC236}">
                <a16:creationId xmlns:a16="http://schemas.microsoft.com/office/drawing/2014/main" id="{7868B306-AEDB-4236-BFEF-566D4AD8EA45}"/>
              </a:ext>
            </a:extLst>
          </p:cNvPr>
          <p:cNvSpPr/>
          <p:nvPr/>
        </p:nvSpPr>
        <p:spPr>
          <a:xfrm>
            <a:off x="5082612" y="2835211"/>
            <a:ext cx="590308" cy="2988941"/>
          </a:xfrm>
          <a:prstGeom prst="curvedLeftArrow">
            <a:avLst/>
          </a:prstGeom>
          <a:solidFill>
            <a:schemeClr val="bg1">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2" name="图片 21">
            <a:extLst>
              <a:ext uri="{FF2B5EF4-FFF2-40B4-BE49-F238E27FC236}">
                <a16:creationId xmlns:a16="http://schemas.microsoft.com/office/drawing/2014/main" id="{003026C0-07CC-4747-8F06-630C23B65CC4}"/>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03452" y="3842753"/>
            <a:ext cx="3307734" cy="439467"/>
          </a:xfrm>
          <a:prstGeom prst="rect">
            <a:avLst/>
          </a:prstGeom>
        </p:spPr>
      </p:pic>
      <p:sp>
        <p:nvSpPr>
          <p:cNvPr id="25" name="圆角矩形 14">
            <a:extLst>
              <a:ext uri="{FF2B5EF4-FFF2-40B4-BE49-F238E27FC236}">
                <a16:creationId xmlns:a16="http://schemas.microsoft.com/office/drawing/2014/main" id="{8FF647B3-5C7A-4D8B-9811-689C34BBE804}"/>
              </a:ext>
            </a:extLst>
          </p:cNvPr>
          <p:cNvSpPr/>
          <p:nvPr/>
        </p:nvSpPr>
        <p:spPr>
          <a:xfrm>
            <a:off x="6492396" y="4383130"/>
            <a:ext cx="5268235" cy="2115146"/>
          </a:xfrm>
          <a:prstGeom prst="roundRect">
            <a:avLst>
              <a:gd name="adj" fmla="val 5712"/>
            </a:avLst>
          </a:prstGeom>
          <a:solidFill>
            <a:schemeClr val="accent2">
              <a:lumMod val="20000"/>
              <a:lumOff val="80000"/>
            </a:schemeClr>
          </a:solidFill>
        </p:spPr>
        <p:txBody>
          <a:bodyPr wrap="square" anchor="b">
            <a:noAutofit/>
          </a:bodyPr>
          <a:lstStyle/>
          <a:p>
            <a:endParaRPr lang="en-US" altLang="zh-CN" dirty="0"/>
          </a:p>
        </p:txBody>
      </p:sp>
      <p:sp>
        <p:nvSpPr>
          <p:cNvPr id="26" name="文本框 25">
            <a:extLst>
              <a:ext uri="{FF2B5EF4-FFF2-40B4-BE49-F238E27FC236}">
                <a16:creationId xmlns:a16="http://schemas.microsoft.com/office/drawing/2014/main" id="{FBB403F2-986D-4422-96A0-28E41A7360E0}"/>
              </a:ext>
            </a:extLst>
          </p:cNvPr>
          <p:cNvSpPr txBox="1"/>
          <p:nvPr/>
        </p:nvSpPr>
        <p:spPr>
          <a:xfrm>
            <a:off x="6515507" y="4429430"/>
            <a:ext cx="5245124" cy="2025170"/>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轨迹数据包含各种噪声：</a:t>
            </a:r>
            <a:r>
              <a:rPr lang="zh-CN" altLang="en-US" sz="1400" dirty="0">
                <a:ea typeface="微软雅黑" panose="020B0503020204020204" pitchFamily="34" charset="-122"/>
                <a:cs typeface="Arial" panose="020B0604020202020204" pitchFamily="34" charset="0"/>
              </a:rPr>
              <a:t>一方面，存在传感器采集故障导致的噪声；另一方面，船的局部运动行为也会导致记录噪声。</a:t>
            </a:r>
            <a:endParaRPr lang="en-US" altLang="zh-CN" sz="1400" dirty="0">
              <a:ea typeface="微软雅黑" panose="020B0503020204020204" pitchFamily="34" charset="-122"/>
              <a:cs typeface="Arial" panose="020B0604020202020204" pitchFamily="34" charset="0"/>
            </a:endParaRPr>
          </a:p>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轨迹运动模式复杂：</a:t>
            </a:r>
            <a:r>
              <a:rPr lang="zh-CN" altLang="en-US" sz="1400" dirty="0">
                <a:ea typeface="微软雅黑" panose="020B0503020204020204" pitchFamily="34" charset="-122"/>
                <a:cs typeface="Arial" panose="020B0604020202020204" pitchFamily="34" charset="0"/>
              </a:rPr>
              <a:t>相比较陆地</a:t>
            </a:r>
            <a:r>
              <a:rPr lang="en-US" altLang="zh-CN" sz="1400" dirty="0">
                <a:ea typeface="微软雅黑" panose="020B0503020204020204" pitchFamily="34" charset="-122"/>
                <a:cs typeface="Arial" panose="020B0604020202020204" pitchFamily="34" charset="0"/>
              </a:rPr>
              <a:t>GPS</a:t>
            </a:r>
            <a:r>
              <a:rPr lang="zh-CN" altLang="en-US" sz="1400" dirty="0">
                <a:ea typeface="微软雅黑" panose="020B0503020204020204" pitchFamily="34" charset="-122"/>
                <a:cs typeface="Arial" panose="020B0604020202020204" pitchFamily="34" charset="0"/>
              </a:rPr>
              <a:t>轨迹与监控场景的运动目标轨迹而言，海上运动目标不受几何结构约束，其运动模式更为复杂。</a:t>
            </a:r>
            <a:endParaRPr lang="en-US" altLang="zh-CN" sz="1400" dirty="0">
              <a:ea typeface="微软雅黑" panose="020B0503020204020204" pitchFamily="34" charset="-122"/>
              <a:cs typeface="Arial" panose="020B0604020202020204" pitchFamily="34" charset="0"/>
            </a:endParaRPr>
          </a:p>
          <a:p>
            <a:pPr marL="285750" indent="-285750">
              <a:lnSpc>
                <a:spcPct val="130000"/>
              </a:lnSpc>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轨迹隐藏有较强的语义特性：</a:t>
            </a:r>
            <a:r>
              <a:rPr lang="zh-CN" altLang="en-US" sz="1400" dirty="0">
                <a:ea typeface="微软雅黑" panose="020B0503020204020204" pitchFamily="34" charset="-122"/>
                <a:cs typeface="Arial" panose="020B0604020202020204" pitchFamily="34" charset="0"/>
              </a:rPr>
              <a:t>轨迹挖掘天生和语义有较强联系，如何挖掘语义信息强化特征的鲁棒性是比赛的难点。</a:t>
            </a:r>
            <a:endParaRPr lang="en-US" altLang="zh-CN" sz="1400" dirty="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E13FD7E0-999F-407D-AD55-86619B1DA6FE}"/>
              </a:ext>
            </a:extLst>
          </p:cNvPr>
          <p:cNvSpPr>
            <a:spLocks noGrp="1"/>
          </p:cNvSpPr>
          <p:nvPr>
            <p:ph type="sldNum" sz="quarter" idx="10"/>
          </p:nvPr>
        </p:nvSpPr>
        <p:spPr/>
        <p:txBody>
          <a:bodyPr/>
          <a:lstStyle/>
          <a:p>
            <a:pPr>
              <a:defRPr/>
            </a:pPr>
            <a:fld id="{448D2F9F-663C-42D7-B659-B78D1D99B89B}" type="slidenum">
              <a:rPr lang="en-US" altLang="zh-CN" smtClean="0"/>
              <a:t>6</a:t>
            </a:fld>
            <a:endParaRPr lang="en-US" altLang="zh-CN" dirty="0"/>
          </a:p>
        </p:txBody>
      </p:sp>
    </p:spTree>
    <p:extLst>
      <p:ext uri="{BB962C8B-B14F-4D97-AF65-F5344CB8AC3E}">
        <p14:creationId xmlns:p14="http://schemas.microsoft.com/office/powerpoint/2010/main" val="92876682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目录</a:t>
            </a:r>
          </a:p>
        </p:txBody>
      </p:sp>
      <p:sp>
        <p:nvSpPr>
          <p:cNvPr id="16" name="矩形 15">
            <a:extLst>
              <a:ext uri="{FF2B5EF4-FFF2-40B4-BE49-F238E27FC236}">
                <a16:creationId xmlns:a16="http://schemas.microsoft.com/office/drawing/2014/main" id="{AF22DD2A-7022-4916-A85C-1444A90683DE}"/>
              </a:ext>
            </a:extLst>
          </p:cNvPr>
          <p:cNvSpPr/>
          <p:nvPr/>
        </p:nvSpPr>
        <p:spPr>
          <a:xfrm>
            <a:off x="4007285" y="1488902"/>
            <a:ext cx="5317189"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背景与赛题分析</a:t>
            </a:r>
            <a:endParaRPr lang="zh-CN" altLang="en-US" sz="2000" dirty="0">
              <a:solidFill>
                <a:schemeClr val="tx1"/>
              </a:solidFill>
              <a:latin typeface="+mn-ea"/>
            </a:endParaRPr>
          </a:p>
        </p:txBody>
      </p:sp>
      <p:sp>
        <p:nvSpPr>
          <p:cNvPr id="17" name="矩形 16">
            <a:extLst>
              <a:ext uri="{FF2B5EF4-FFF2-40B4-BE49-F238E27FC236}">
                <a16:creationId xmlns:a16="http://schemas.microsoft.com/office/drawing/2014/main" id="{89C04E93-C576-4F40-9301-0998A2947D65}"/>
              </a:ext>
            </a:extLst>
          </p:cNvPr>
          <p:cNvSpPr/>
          <p:nvPr/>
        </p:nvSpPr>
        <p:spPr>
          <a:xfrm>
            <a:off x="4007285" y="2340139"/>
            <a:ext cx="5317189"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bg1"/>
                </a:solidFill>
                <a:latin typeface="+mn-ea"/>
              </a:rPr>
              <a:t>基础统计分析与可视化研究</a:t>
            </a:r>
            <a:endParaRPr lang="zh-CN" altLang="en-US" sz="2000" dirty="0">
              <a:solidFill>
                <a:schemeClr val="bg1"/>
              </a:solidFill>
              <a:latin typeface="+mn-ea"/>
            </a:endParaRPr>
          </a:p>
        </p:txBody>
      </p:sp>
      <p:sp>
        <p:nvSpPr>
          <p:cNvPr id="18" name="矩形 17">
            <a:extLst>
              <a:ext uri="{FF2B5EF4-FFF2-40B4-BE49-F238E27FC236}">
                <a16:creationId xmlns:a16="http://schemas.microsoft.com/office/drawing/2014/main" id="{A9CAB3C7-8DD1-47B0-9BAE-A57559A98701}"/>
              </a:ext>
            </a:extLst>
          </p:cNvPr>
          <p:cNvSpPr/>
          <p:nvPr/>
        </p:nvSpPr>
        <p:spPr>
          <a:xfrm>
            <a:off x="4007285" y="3203404"/>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渔船行为画像解决方案</a:t>
            </a:r>
            <a:endParaRPr lang="zh-CN" altLang="en-US" sz="2000" dirty="0">
              <a:solidFill>
                <a:schemeClr val="tx1"/>
              </a:solidFill>
              <a:latin typeface="+mn-ea"/>
            </a:endParaRPr>
          </a:p>
        </p:txBody>
      </p:sp>
      <p:sp>
        <p:nvSpPr>
          <p:cNvPr id="19" name="矩形 18">
            <a:extLst>
              <a:ext uri="{FF2B5EF4-FFF2-40B4-BE49-F238E27FC236}">
                <a16:creationId xmlns:a16="http://schemas.microsoft.com/office/drawing/2014/main" id="{DB359079-D19D-4433-99C8-6FDCB97114E8}"/>
              </a:ext>
            </a:extLst>
          </p:cNvPr>
          <p:cNvSpPr/>
          <p:nvPr/>
        </p:nvSpPr>
        <p:spPr>
          <a:xfrm>
            <a:off x="4007285" y="488483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基于</a:t>
            </a:r>
            <a:r>
              <a:rPr lang="en-US" altLang="zh-CN" sz="2000" b="1" dirty="0">
                <a:solidFill>
                  <a:schemeClr val="tx1"/>
                </a:solidFill>
                <a:latin typeface="+mn-ea"/>
              </a:rPr>
              <a:t>Web</a:t>
            </a:r>
            <a:r>
              <a:rPr lang="zh-CN" altLang="en-US" sz="2000" b="1" dirty="0">
                <a:solidFill>
                  <a:schemeClr val="tx1"/>
                </a:solidFill>
                <a:latin typeface="+mn-ea"/>
              </a:rPr>
              <a:t>端的大数据可视化解决方案</a:t>
            </a:r>
            <a:endParaRPr lang="zh-CN" altLang="en-US" sz="2000" dirty="0">
              <a:solidFill>
                <a:schemeClr val="tx1"/>
              </a:solidFill>
              <a:latin typeface="+mn-ea"/>
            </a:endParaRPr>
          </a:p>
        </p:txBody>
      </p:sp>
      <p:sp>
        <p:nvSpPr>
          <p:cNvPr id="20" name="矩形 19">
            <a:extLst>
              <a:ext uri="{FF2B5EF4-FFF2-40B4-BE49-F238E27FC236}">
                <a16:creationId xmlns:a16="http://schemas.microsoft.com/office/drawing/2014/main" id="{B1724781-4221-446E-BEF0-CC596A52AF0B}"/>
              </a:ext>
            </a:extLst>
          </p:cNvPr>
          <p:cNvSpPr/>
          <p:nvPr/>
        </p:nvSpPr>
        <p:spPr>
          <a:xfrm>
            <a:off x="4007285" y="5724031"/>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总结与展望</a:t>
            </a:r>
          </a:p>
        </p:txBody>
      </p:sp>
      <p:sp>
        <p:nvSpPr>
          <p:cNvPr id="21" name="矩形 20">
            <a:extLst>
              <a:ext uri="{FF2B5EF4-FFF2-40B4-BE49-F238E27FC236}">
                <a16:creationId xmlns:a16="http://schemas.microsoft.com/office/drawing/2014/main" id="{D9EFCD16-69F3-4C20-AF14-4353FEE37D08}"/>
              </a:ext>
            </a:extLst>
          </p:cNvPr>
          <p:cNvSpPr/>
          <p:nvPr/>
        </p:nvSpPr>
        <p:spPr>
          <a:xfrm>
            <a:off x="2983831" y="1488902"/>
            <a:ext cx="709864" cy="6737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1</a:t>
            </a:r>
            <a:endParaRPr lang="zh-CN" altLang="en-US" b="1" dirty="0">
              <a:solidFill>
                <a:schemeClr val="tx1"/>
              </a:solidFill>
              <a:latin typeface="+mn-ea"/>
            </a:endParaRPr>
          </a:p>
        </p:txBody>
      </p:sp>
      <p:sp>
        <p:nvSpPr>
          <p:cNvPr id="22" name="矩形 21">
            <a:extLst>
              <a:ext uri="{FF2B5EF4-FFF2-40B4-BE49-F238E27FC236}">
                <a16:creationId xmlns:a16="http://schemas.microsoft.com/office/drawing/2014/main" id="{EB4FD4FC-C31F-40B9-8034-307772A5A19A}"/>
              </a:ext>
            </a:extLst>
          </p:cNvPr>
          <p:cNvSpPr/>
          <p:nvPr/>
        </p:nvSpPr>
        <p:spPr>
          <a:xfrm>
            <a:off x="2983831" y="2343147"/>
            <a:ext cx="709864" cy="67376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bg1"/>
                </a:solidFill>
                <a:latin typeface="+mn-ea"/>
              </a:rPr>
              <a:t>2</a:t>
            </a:r>
            <a:endParaRPr lang="zh-CN" altLang="en-US" b="1" dirty="0">
              <a:solidFill>
                <a:schemeClr val="bg1"/>
              </a:solidFill>
              <a:latin typeface="+mn-ea"/>
            </a:endParaRPr>
          </a:p>
        </p:txBody>
      </p:sp>
      <p:sp>
        <p:nvSpPr>
          <p:cNvPr id="23" name="矩形 22">
            <a:extLst>
              <a:ext uri="{FF2B5EF4-FFF2-40B4-BE49-F238E27FC236}">
                <a16:creationId xmlns:a16="http://schemas.microsoft.com/office/drawing/2014/main" id="{78397169-D225-49D1-B09A-D903252C038E}"/>
              </a:ext>
            </a:extLst>
          </p:cNvPr>
          <p:cNvSpPr/>
          <p:nvPr/>
        </p:nvSpPr>
        <p:spPr>
          <a:xfrm>
            <a:off x="2983831" y="3185357"/>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3</a:t>
            </a:r>
            <a:endParaRPr lang="zh-CN" altLang="en-US" b="1" dirty="0">
              <a:solidFill>
                <a:schemeClr val="tx1"/>
              </a:solidFill>
              <a:latin typeface="+mn-ea"/>
            </a:endParaRPr>
          </a:p>
        </p:txBody>
      </p:sp>
      <p:sp>
        <p:nvSpPr>
          <p:cNvPr id="24" name="矩形 23">
            <a:extLst>
              <a:ext uri="{FF2B5EF4-FFF2-40B4-BE49-F238E27FC236}">
                <a16:creationId xmlns:a16="http://schemas.microsoft.com/office/drawing/2014/main" id="{02F6454D-0DEB-4D8F-BF3D-15848C34438F}"/>
              </a:ext>
            </a:extLst>
          </p:cNvPr>
          <p:cNvSpPr/>
          <p:nvPr/>
        </p:nvSpPr>
        <p:spPr>
          <a:xfrm>
            <a:off x="2983831" y="486979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5</a:t>
            </a:r>
            <a:endParaRPr lang="zh-CN" altLang="en-US" b="1" dirty="0">
              <a:solidFill>
                <a:schemeClr val="tx1"/>
              </a:solidFill>
              <a:latin typeface="+mn-ea"/>
            </a:endParaRPr>
          </a:p>
        </p:txBody>
      </p:sp>
      <p:sp>
        <p:nvSpPr>
          <p:cNvPr id="25" name="矩形 24">
            <a:extLst>
              <a:ext uri="{FF2B5EF4-FFF2-40B4-BE49-F238E27FC236}">
                <a16:creationId xmlns:a16="http://schemas.microsoft.com/office/drawing/2014/main" id="{02EAE35D-8342-469E-8831-EA58A5D36874}"/>
              </a:ext>
            </a:extLst>
          </p:cNvPr>
          <p:cNvSpPr/>
          <p:nvPr/>
        </p:nvSpPr>
        <p:spPr>
          <a:xfrm>
            <a:off x="2983831" y="5724031"/>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6</a:t>
            </a:r>
            <a:endParaRPr lang="zh-CN" altLang="en-US" b="1" dirty="0">
              <a:solidFill>
                <a:schemeClr val="tx1"/>
              </a:solidFill>
              <a:latin typeface="+mn-ea"/>
            </a:endParaRPr>
          </a:p>
        </p:txBody>
      </p:sp>
      <p:sp>
        <p:nvSpPr>
          <p:cNvPr id="26" name="矩形 25">
            <a:extLst>
              <a:ext uri="{FF2B5EF4-FFF2-40B4-BE49-F238E27FC236}">
                <a16:creationId xmlns:a16="http://schemas.microsoft.com/office/drawing/2014/main" id="{3C31D8B9-4988-499D-8D28-FE9AF6A1119C}"/>
              </a:ext>
            </a:extLst>
          </p:cNvPr>
          <p:cNvSpPr/>
          <p:nvPr/>
        </p:nvSpPr>
        <p:spPr>
          <a:xfrm>
            <a:off x="4007285" y="4051642"/>
            <a:ext cx="5317189"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zh-CN" altLang="en-US" sz="2000" b="1" dirty="0">
                <a:solidFill>
                  <a:schemeClr val="tx1"/>
                </a:solidFill>
                <a:latin typeface="+mn-ea"/>
              </a:rPr>
              <a:t>同船匹配问题与机器学习解决方案</a:t>
            </a:r>
            <a:endParaRPr lang="zh-CN" altLang="en-US" sz="2000" dirty="0">
              <a:solidFill>
                <a:schemeClr val="tx1"/>
              </a:solidFill>
              <a:latin typeface="+mn-ea"/>
            </a:endParaRPr>
          </a:p>
        </p:txBody>
      </p:sp>
      <p:sp>
        <p:nvSpPr>
          <p:cNvPr id="27" name="矩形 26">
            <a:extLst>
              <a:ext uri="{FF2B5EF4-FFF2-40B4-BE49-F238E27FC236}">
                <a16:creationId xmlns:a16="http://schemas.microsoft.com/office/drawing/2014/main" id="{E1A253EB-53D3-43C3-85B7-1FBF1C7AAB22}"/>
              </a:ext>
            </a:extLst>
          </p:cNvPr>
          <p:cNvSpPr/>
          <p:nvPr/>
        </p:nvSpPr>
        <p:spPr>
          <a:xfrm>
            <a:off x="2983831" y="4036603"/>
            <a:ext cx="709864" cy="6737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50000"/>
              </a:lnSpc>
              <a:buClr>
                <a:schemeClr val="accent1"/>
              </a:buClr>
              <a:buSzPct val="75000"/>
            </a:pPr>
            <a:r>
              <a:rPr lang="en-US" altLang="zh-CN" b="1" dirty="0">
                <a:solidFill>
                  <a:schemeClr val="tx1"/>
                </a:solidFill>
                <a:latin typeface="+mn-ea"/>
              </a:rPr>
              <a:t>4</a:t>
            </a:r>
            <a:endParaRPr lang="zh-CN" altLang="en-US" b="1" dirty="0">
              <a:solidFill>
                <a:schemeClr val="tx1"/>
              </a:solidFill>
              <a:latin typeface="+mn-ea"/>
            </a:endParaRPr>
          </a:p>
        </p:txBody>
      </p:sp>
      <p:sp>
        <p:nvSpPr>
          <p:cNvPr id="2" name="灯片编号占位符 1">
            <a:extLst>
              <a:ext uri="{FF2B5EF4-FFF2-40B4-BE49-F238E27FC236}">
                <a16:creationId xmlns:a16="http://schemas.microsoft.com/office/drawing/2014/main" id="{D3F98C18-9098-4CCE-9E4E-41F1E3BAB72C}"/>
              </a:ext>
            </a:extLst>
          </p:cNvPr>
          <p:cNvSpPr>
            <a:spLocks noGrp="1"/>
          </p:cNvSpPr>
          <p:nvPr>
            <p:ph type="sldNum" sz="quarter" idx="10"/>
          </p:nvPr>
        </p:nvSpPr>
        <p:spPr/>
        <p:txBody>
          <a:bodyPr/>
          <a:lstStyle/>
          <a:p>
            <a:pPr>
              <a:defRPr/>
            </a:pPr>
            <a:fld id="{448D2F9F-663C-42D7-B659-B78D1D99B89B}" type="slidenum">
              <a:rPr lang="en-US" altLang="zh-CN" smtClean="0"/>
              <a:t>7</a:t>
            </a:fld>
            <a:endParaRPr lang="en-US" altLang="zh-CN" dirty="0"/>
          </a:p>
        </p:txBody>
      </p:sp>
    </p:spTree>
    <p:extLst>
      <p:ext uri="{BB962C8B-B14F-4D97-AF65-F5344CB8AC3E}">
        <p14:creationId xmlns:p14="http://schemas.microsoft.com/office/powerpoint/2010/main" val="322333840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数据探索：北斗轨迹数据初探</a:t>
            </a:r>
          </a:p>
        </p:txBody>
      </p:sp>
      <p:pic>
        <p:nvPicPr>
          <p:cNvPr id="3" name="图片 2">
            <a:extLst>
              <a:ext uri="{FF2B5EF4-FFF2-40B4-BE49-F238E27FC236}">
                <a16:creationId xmlns:a16="http://schemas.microsoft.com/office/drawing/2014/main" id="{0F188860-7731-4544-88F5-59413116B6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575" y="1231287"/>
            <a:ext cx="5965936" cy="5221901"/>
          </a:xfrm>
          <a:prstGeom prst="rect">
            <a:avLst/>
          </a:prstGeom>
        </p:spPr>
      </p:pic>
      <p:sp>
        <p:nvSpPr>
          <p:cNvPr id="4" name="文本框 3">
            <a:extLst>
              <a:ext uri="{FF2B5EF4-FFF2-40B4-BE49-F238E27FC236}">
                <a16:creationId xmlns:a16="http://schemas.microsoft.com/office/drawing/2014/main" id="{8E61AC47-2D68-4B3A-A3E5-4E97D6060B92}"/>
              </a:ext>
            </a:extLst>
          </p:cNvPr>
          <p:cNvSpPr txBox="1"/>
          <p:nvPr/>
        </p:nvSpPr>
        <p:spPr>
          <a:xfrm>
            <a:off x="900150" y="1367910"/>
            <a:ext cx="869217" cy="307777"/>
          </a:xfrm>
          <a:prstGeom prst="rect">
            <a:avLst/>
          </a:prstGeom>
          <a:noFill/>
        </p:spPr>
        <p:txBody>
          <a:bodyPr wrap="square" rtlCol="0">
            <a:spAutoFit/>
          </a:bodyPr>
          <a:lstStyle/>
          <a:p>
            <a:r>
              <a:rPr lang="en-US" altLang="zh-CN" sz="1400" b="1" dirty="0">
                <a:solidFill>
                  <a:srgbClr val="000000"/>
                </a:solidFill>
              </a:rPr>
              <a:t>Class 0</a:t>
            </a:r>
            <a:endParaRPr lang="zh-CN" altLang="en-US" sz="1400" b="1" dirty="0">
              <a:solidFill>
                <a:srgbClr val="000000"/>
              </a:solidFill>
            </a:endParaRPr>
          </a:p>
        </p:txBody>
      </p:sp>
      <p:sp>
        <p:nvSpPr>
          <p:cNvPr id="5" name="文本框 4">
            <a:extLst>
              <a:ext uri="{FF2B5EF4-FFF2-40B4-BE49-F238E27FC236}">
                <a16:creationId xmlns:a16="http://schemas.microsoft.com/office/drawing/2014/main" id="{1DFA0325-8A3C-4B38-9EE6-8E814E1868BE}"/>
              </a:ext>
            </a:extLst>
          </p:cNvPr>
          <p:cNvSpPr txBox="1"/>
          <p:nvPr/>
        </p:nvSpPr>
        <p:spPr>
          <a:xfrm>
            <a:off x="900150" y="3121223"/>
            <a:ext cx="869218" cy="307777"/>
          </a:xfrm>
          <a:prstGeom prst="rect">
            <a:avLst/>
          </a:prstGeom>
          <a:noFill/>
        </p:spPr>
        <p:txBody>
          <a:bodyPr wrap="square" rtlCol="0">
            <a:spAutoFit/>
          </a:bodyPr>
          <a:lstStyle/>
          <a:p>
            <a:r>
              <a:rPr lang="en-US" altLang="zh-CN" sz="1400" b="1" dirty="0">
                <a:solidFill>
                  <a:srgbClr val="000000"/>
                </a:solidFill>
              </a:rPr>
              <a:t>Class 1</a:t>
            </a:r>
            <a:endParaRPr lang="zh-CN" altLang="en-US" sz="1400" b="1" dirty="0">
              <a:solidFill>
                <a:srgbClr val="000000"/>
              </a:solidFill>
            </a:endParaRPr>
          </a:p>
        </p:txBody>
      </p:sp>
      <p:sp>
        <p:nvSpPr>
          <p:cNvPr id="6" name="文本框 5">
            <a:extLst>
              <a:ext uri="{FF2B5EF4-FFF2-40B4-BE49-F238E27FC236}">
                <a16:creationId xmlns:a16="http://schemas.microsoft.com/office/drawing/2014/main" id="{D70B4F11-EEC6-47F7-9FA3-635BAADDE382}"/>
              </a:ext>
            </a:extLst>
          </p:cNvPr>
          <p:cNvSpPr txBox="1"/>
          <p:nvPr/>
        </p:nvSpPr>
        <p:spPr>
          <a:xfrm>
            <a:off x="869096" y="4874536"/>
            <a:ext cx="869218" cy="307777"/>
          </a:xfrm>
          <a:prstGeom prst="rect">
            <a:avLst/>
          </a:prstGeom>
          <a:noFill/>
        </p:spPr>
        <p:txBody>
          <a:bodyPr wrap="square" rtlCol="0">
            <a:spAutoFit/>
          </a:bodyPr>
          <a:lstStyle/>
          <a:p>
            <a:r>
              <a:rPr lang="en-US" altLang="zh-CN" sz="1400" b="1" dirty="0">
                <a:solidFill>
                  <a:srgbClr val="000000"/>
                </a:solidFill>
              </a:rPr>
              <a:t>Class 2</a:t>
            </a:r>
            <a:endParaRPr lang="zh-CN" altLang="en-US" sz="1400" b="1" dirty="0">
              <a:solidFill>
                <a:srgbClr val="000000"/>
              </a:solidFill>
            </a:endParaRPr>
          </a:p>
        </p:txBody>
      </p:sp>
      <p:grpSp>
        <p:nvGrpSpPr>
          <p:cNvPr id="9" name="组合 8">
            <a:extLst>
              <a:ext uri="{FF2B5EF4-FFF2-40B4-BE49-F238E27FC236}">
                <a16:creationId xmlns:a16="http://schemas.microsoft.com/office/drawing/2014/main" id="{C083FCC4-85BB-4DF9-AC61-07CFDF416836}"/>
              </a:ext>
            </a:extLst>
          </p:cNvPr>
          <p:cNvGrpSpPr/>
          <p:nvPr/>
        </p:nvGrpSpPr>
        <p:grpSpPr>
          <a:xfrm>
            <a:off x="6461432" y="3602811"/>
            <a:ext cx="5268235" cy="2866459"/>
            <a:chOff x="1252495" y="3010596"/>
            <a:chExt cx="10822639" cy="1069561"/>
          </a:xfrm>
        </p:grpSpPr>
        <p:sp>
          <p:nvSpPr>
            <p:cNvPr id="10" name="圆角矩形 20">
              <a:extLst>
                <a:ext uri="{FF2B5EF4-FFF2-40B4-BE49-F238E27FC236}">
                  <a16:creationId xmlns:a16="http://schemas.microsoft.com/office/drawing/2014/main" id="{9E0F8EA1-A039-41E2-B4AC-406410F8D292}"/>
                </a:ext>
              </a:extLst>
            </p:cNvPr>
            <p:cNvSpPr/>
            <p:nvPr/>
          </p:nvSpPr>
          <p:spPr>
            <a:xfrm>
              <a:off x="1276231" y="3157566"/>
              <a:ext cx="10775164" cy="922591"/>
            </a:xfrm>
            <a:prstGeom prst="roundRect">
              <a:avLst>
                <a:gd name="adj" fmla="val 222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7">
              <a:extLst>
                <a:ext uri="{FF2B5EF4-FFF2-40B4-BE49-F238E27FC236}">
                  <a16:creationId xmlns:a16="http://schemas.microsoft.com/office/drawing/2014/main" id="{15DF5AAD-548A-4171-BD44-251634949251}"/>
                </a:ext>
              </a:extLst>
            </p:cNvPr>
            <p:cNvSpPr/>
            <p:nvPr/>
          </p:nvSpPr>
          <p:spPr>
            <a:xfrm>
              <a:off x="1252495" y="3010596"/>
              <a:ext cx="10822639" cy="137087"/>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pitchFamily="34" charset="0"/>
                  <a:cs typeface="Arial" panose="020B0604020202020204" pitchFamily="34" charset="0"/>
                </a:rPr>
                <a:t>北斗轨迹数据形状可视化主要发现</a:t>
              </a:r>
            </a:p>
          </p:txBody>
        </p:sp>
      </p:grpSp>
      <p:sp>
        <p:nvSpPr>
          <p:cNvPr id="12" name="文本框 11">
            <a:extLst>
              <a:ext uri="{FF2B5EF4-FFF2-40B4-BE49-F238E27FC236}">
                <a16:creationId xmlns:a16="http://schemas.microsoft.com/office/drawing/2014/main" id="{8645E638-5F30-4F6D-9DCB-62237CC335C5}"/>
              </a:ext>
            </a:extLst>
          </p:cNvPr>
          <p:cNvSpPr txBox="1"/>
          <p:nvPr/>
        </p:nvSpPr>
        <p:spPr>
          <a:xfrm>
            <a:off x="6461432" y="3994053"/>
            <a:ext cx="5245124" cy="2459135"/>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不同类别轨迹无直接规律</a:t>
            </a:r>
            <a:r>
              <a:rPr lang="en-US" altLang="zh-CN" sz="1400" b="1" dirty="0">
                <a:ea typeface="微软雅黑" panose="020B0503020204020204" pitchFamily="34" charset="-122"/>
                <a:cs typeface="Arial" panose="020B0604020202020204" pitchFamily="34" charset="0"/>
              </a:rPr>
              <a:t>(</a:t>
            </a:r>
            <a:r>
              <a:rPr lang="zh-CN" altLang="en-US" sz="1400" b="1" dirty="0">
                <a:ea typeface="微软雅黑" panose="020B0503020204020204" pitchFamily="34" charset="-122"/>
                <a:cs typeface="Arial" panose="020B0604020202020204" pitchFamily="34" charset="0"/>
              </a:rPr>
              <a:t>图</a:t>
            </a:r>
            <a:r>
              <a:rPr lang="en-US" altLang="zh-CN" sz="1400" b="1" dirty="0">
                <a:ea typeface="微软雅黑" panose="020B0503020204020204" pitchFamily="34" charset="-122"/>
                <a:cs typeface="Arial" panose="020B0604020202020204" pitchFamily="34" charset="0"/>
              </a:rPr>
              <a:t>1)</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轨迹形状复杂，通过直接观察，没有明显的能够区分三种轨迹的规律存在。</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轨迹存在</a:t>
            </a:r>
            <a:r>
              <a:rPr lang="en-US" altLang="zh-CN" sz="1400" b="1" dirty="0">
                <a:ea typeface="微软雅黑" panose="020B0503020204020204" pitchFamily="34" charset="-122"/>
                <a:cs typeface="Arial" panose="020B0604020202020204" pitchFamily="34" charset="0"/>
              </a:rPr>
              <a:t>POI</a:t>
            </a:r>
            <a:r>
              <a:rPr lang="zh-CN" altLang="en-US" sz="1400" b="1" dirty="0">
                <a:ea typeface="微软雅黑" panose="020B0503020204020204" pitchFamily="34" charset="-122"/>
                <a:cs typeface="Arial" panose="020B0604020202020204" pitchFamily="34" charset="0"/>
              </a:rPr>
              <a:t>点</a:t>
            </a:r>
            <a:r>
              <a:rPr lang="en-US" altLang="zh-CN" sz="1400" b="1" dirty="0">
                <a:ea typeface="微软雅黑" panose="020B0503020204020204" pitchFamily="34" charset="-122"/>
                <a:cs typeface="Arial" panose="020B0604020202020204" pitchFamily="34" charset="0"/>
              </a:rPr>
              <a:t>(</a:t>
            </a:r>
            <a:r>
              <a:rPr lang="zh-CN" altLang="en-US" sz="1400" b="1" dirty="0">
                <a:ea typeface="微软雅黑" panose="020B0503020204020204" pitchFamily="34" charset="-122"/>
                <a:cs typeface="Arial" panose="020B0604020202020204" pitchFamily="34" charset="0"/>
              </a:rPr>
              <a:t>图</a:t>
            </a:r>
            <a:r>
              <a:rPr lang="en-US" altLang="zh-CN" sz="1400" b="1" dirty="0">
                <a:ea typeface="微软雅黑" panose="020B0503020204020204" pitchFamily="34" charset="-122"/>
                <a:cs typeface="Arial" panose="020B0604020202020204" pitchFamily="34" charset="0"/>
              </a:rPr>
              <a:t>2)</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从单条轨迹的角度分析，存在</a:t>
            </a:r>
            <a:r>
              <a:rPr lang="en-US" altLang="zh-CN" sz="1400" dirty="0">
                <a:solidFill>
                  <a:srgbClr val="C00000"/>
                </a:solidFill>
                <a:ea typeface="微软雅黑" panose="020B0503020204020204" pitchFamily="34" charset="-122"/>
                <a:cs typeface="Arial" panose="020B0604020202020204" pitchFamily="34" charset="0"/>
              </a:rPr>
              <a:t>POI</a:t>
            </a:r>
            <a:r>
              <a:rPr lang="zh-CN" altLang="en-US" sz="1400" dirty="0">
                <a:solidFill>
                  <a:srgbClr val="C00000"/>
                </a:solidFill>
                <a:ea typeface="微软雅黑" panose="020B0503020204020204" pitchFamily="34" charset="-122"/>
                <a:cs typeface="Arial" panose="020B0604020202020204" pitchFamily="34" charset="0"/>
              </a:rPr>
              <a:t>点</a:t>
            </a:r>
            <a:r>
              <a:rPr lang="en-US" altLang="zh-CN" sz="1400" dirty="0">
                <a:solidFill>
                  <a:srgbClr val="C00000"/>
                </a:solidFill>
                <a:ea typeface="微软雅黑" panose="020B0503020204020204" pitchFamily="34" charset="-122"/>
                <a:cs typeface="Arial" panose="020B0604020202020204" pitchFamily="34" charset="0"/>
              </a:rPr>
              <a:t>(Points of Interested)</a:t>
            </a:r>
            <a:r>
              <a:rPr lang="zh-CN" altLang="en-US" sz="1400" dirty="0">
                <a:solidFill>
                  <a:srgbClr val="C00000"/>
                </a:solidFill>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在该场景下，</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可能是</a:t>
            </a:r>
            <a:r>
              <a:rPr lang="zh-CN" altLang="en-US" sz="1400" dirty="0">
                <a:solidFill>
                  <a:srgbClr val="C00000"/>
                </a:solidFill>
                <a:ea typeface="微软雅黑" panose="020B0503020204020204" pitchFamily="34" charset="-122"/>
                <a:cs typeface="Arial" panose="020B0604020202020204" pitchFamily="34" charset="0"/>
              </a:rPr>
              <a:t>港口，也可能是海上渔场的位置</a:t>
            </a:r>
            <a:r>
              <a:rPr lang="zh-CN" altLang="en-US" sz="1400" dirty="0">
                <a:ea typeface="微软雅黑" panose="020B0503020204020204" pitchFamily="34" charset="-122"/>
                <a:cs typeface="Arial" panose="020B0604020202020204" pitchFamily="34" charset="0"/>
              </a:rPr>
              <a:t>。</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存在“异常”轨迹</a:t>
            </a:r>
            <a:r>
              <a:rPr lang="en-US" altLang="zh-CN" sz="1400" b="1" dirty="0">
                <a:ea typeface="微软雅黑" panose="020B0503020204020204" pitchFamily="34" charset="-122"/>
                <a:cs typeface="Arial" panose="020B0604020202020204" pitchFamily="34" charset="0"/>
              </a:rPr>
              <a:t>(</a:t>
            </a:r>
            <a:r>
              <a:rPr lang="zh-CN" altLang="en-US" sz="1400" b="1" dirty="0">
                <a:ea typeface="微软雅黑" panose="020B0503020204020204" pitchFamily="34" charset="-122"/>
                <a:cs typeface="Arial" panose="020B0604020202020204" pitchFamily="34" charset="0"/>
              </a:rPr>
              <a:t>图</a:t>
            </a:r>
            <a:r>
              <a:rPr lang="en-US" altLang="zh-CN" sz="1400" b="1" dirty="0">
                <a:ea typeface="微软雅黑" panose="020B0503020204020204" pitchFamily="34" charset="-122"/>
                <a:cs typeface="Arial" panose="020B0604020202020204" pitchFamily="34" charset="0"/>
              </a:rPr>
              <a:t>1)</a:t>
            </a:r>
            <a:r>
              <a:rPr lang="zh-CN" altLang="en-US" sz="1400" b="1" dirty="0">
                <a:ea typeface="微软雅黑" panose="020B0503020204020204" pitchFamily="34" charset="-122"/>
                <a:cs typeface="Arial" panose="020B0604020202020204" pitchFamily="34" charset="0"/>
              </a:rPr>
              <a:t>：</a:t>
            </a:r>
            <a:r>
              <a:rPr lang="zh-CN" altLang="en-US" sz="1400" dirty="0">
                <a:ea typeface="微软雅黑" panose="020B0503020204020204" pitchFamily="34" charset="-122"/>
                <a:cs typeface="Arial" panose="020B0604020202020204" pitchFamily="34" charset="0"/>
              </a:rPr>
              <a:t>训练集内部存在大量直观感受异常的轨迹，例如某条轨迹包含</a:t>
            </a:r>
            <a:r>
              <a:rPr lang="en-US" altLang="zh-CN" sz="1400" dirty="0">
                <a:ea typeface="微软雅黑" panose="020B0503020204020204" pitchFamily="34" charset="-122"/>
                <a:cs typeface="Arial" panose="020B0604020202020204" pitchFamily="34" charset="0"/>
              </a:rPr>
              <a:t>600</a:t>
            </a:r>
            <a:r>
              <a:rPr lang="zh-CN" altLang="en-US" sz="1400" dirty="0">
                <a:ea typeface="微软雅黑" panose="020B0503020204020204" pitchFamily="34" charset="-122"/>
                <a:cs typeface="Arial" panose="020B0604020202020204" pitchFamily="34" charset="0"/>
              </a:rPr>
              <a:t>多个轨迹点，但只有几个不同的</a:t>
            </a:r>
            <a:r>
              <a:rPr lang="en-US" altLang="zh-CN" sz="1400" dirty="0">
                <a:solidFill>
                  <a:srgbClr val="C00000"/>
                </a:solidFill>
                <a:ea typeface="微软雅黑" panose="020B0503020204020204" pitchFamily="34" charset="-122"/>
                <a:cs typeface="Arial" panose="020B0604020202020204" pitchFamily="34" charset="0"/>
              </a:rPr>
              <a:t>(Unique)</a:t>
            </a:r>
            <a:r>
              <a:rPr lang="zh-CN" altLang="en-US" sz="1400" dirty="0">
                <a:ea typeface="微软雅黑" panose="020B0503020204020204" pitchFamily="34" charset="-122"/>
                <a:cs typeface="Arial" panose="020B0604020202020204" pitchFamily="34" charset="0"/>
              </a:rPr>
              <a:t>的轨迹点。</a:t>
            </a:r>
            <a:endParaRPr lang="en-US" altLang="zh-CN" sz="1400" dirty="0">
              <a:ea typeface="微软雅黑" panose="020B0503020204020204" pitchFamily="34" charset="-122"/>
              <a:cs typeface="Arial" panose="020B0604020202020204" pitchFamily="34" charset="0"/>
            </a:endParaRPr>
          </a:p>
        </p:txBody>
      </p:sp>
      <p:pic>
        <p:nvPicPr>
          <p:cNvPr id="18" name="图片 17">
            <a:extLst>
              <a:ext uri="{FF2B5EF4-FFF2-40B4-BE49-F238E27FC236}">
                <a16:creationId xmlns:a16="http://schemas.microsoft.com/office/drawing/2014/main" id="{B7852060-05C4-4BC8-A1C0-AD8A22D4EF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8238" y="1268413"/>
            <a:ext cx="5108318" cy="2200434"/>
          </a:xfrm>
          <a:prstGeom prst="rect">
            <a:avLst/>
          </a:prstGeom>
          <a:ln w="19050">
            <a:solidFill>
              <a:schemeClr val="tx1"/>
            </a:solidFill>
          </a:ln>
        </p:spPr>
      </p:pic>
      <p:sp>
        <p:nvSpPr>
          <p:cNvPr id="35" name="矩形 34">
            <a:extLst>
              <a:ext uri="{FF2B5EF4-FFF2-40B4-BE49-F238E27FC236}">
                <a16:creationId xmlns:a16="http://schemas.microsoft.com/office/drawing/2014/main" id="{A75AC15F-4E4D-4224-8B75-7FF58AAE7F7E}"/>
              </a:ext>
            </a:extLst>
          </p:cNvPr>
          <p:cNvSpPr/>
          <p:nvPr/>
        </p:nvSpPr>
        <p:spPr bwMode="auto">
          <a:xfrm>
            <a:off x="7148967" y="1286976"/>
            <a:ext cx="2225393" cy="2123456"/>
          </a:xfrm>
          <a:prstGeom prst="rect">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3" name="椭圆 12">
            <a:extLst>
              <a:ext uri="{FF2B5EF4-FFF2-40B4-BE49-F238E27FC236}">
                <a16:creationId xmlns:a16="http://schemas.microsoft.com/office/drawing/2014/main" id="{DBB990FB-DEFB-4080-B670-8FEE730550A5}"/>
              </a:ext>
            </a:extLst>
          </p:cNvPr>
          <p:cNvSpPr/>
          <p:nvPr/>
        </p:nvSpPr>
        <p:spPr>
          <a:xfrm>
            <a:off x="270873" y="1210706"/>
            <a:ext cx="388620" cy="388620"/>
          </a:xfrm>
          <a:prstGeom prst="ellipse">
            <a:avLst/>
          </a:prstGeom>
          <a:solidFill>
            <a:srgbClr val="FFD2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1</a:t>
            </a:r>
            <a:endParaRPr lang="zh-CN" altLang="en-US" b="1" dirty="0">
              <a:solidFill>
                <a:schemeClr val="tx1"/>
              </a:solidFill>
              <a:latin typeface="+mn-ea"/>
            </a:endParaRPr>
          </a:p>
        </p:txBody>
      </p:sp>
      <p:sp>
        <p:nvSpPr>
          <p:cNvPr id="14" name="椭圆 13">
            <a:extLst>
              <a:ext uri="{FF2B5EF4-FFF2-40B4-BE49-F238E27FC236}">
                <a16:creationId xmlns:a16="http://schemas.microsoft.com/office/drawing/2014/main" id="{A7A0D399-4B42-44C2-B1E2-E23EB0C783B4}"/>
              </a:ext>
            </a:extLst>
          </p:cNvPr>
          <p:cNvSpPr/>
          <p:nvPr/>
        </p:nvSpPr>
        <p:spPr>
          <a:xfrm>
            <a:off x="6375511" y="1259502"/>
            <a:ext cx="388620" cy="388620"/>
          </a:xfrm>
          <a:prstGeom prst="ellipse">
            <a:avLst/>
          </a:prstGeom>
          <a:solidFill>
            <a:srgbClr val="FFD2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2</a:t>
            </a:r>
            <a:endParaRPr lang="zh-CN" altLang="en-US" b="1" dirty="0">
              <a:solidFill>
                <a:schemeClr val="tx1"/>
              </a:solidFill>
              <a:latin typeface="+mn-ea"/>
            </a:endParaRPr>
          </a:p>
        </p:txBody>
      </p:sp>
      <p:sp>
        <p:nvSpPr>
          <p:cNvPr id="2" name="灯片编号占位符 1">
            <a:extLst>
              <a:ext uri="{FF2B5EF4-FFF2-40B4-BE49-F238E27FC236}">
                <a16:creationId xmlns:a16="http://schemas.microsoft.com/office/drawing/2014/main" id="{E8C646CA-9E14-4953-A939-B701F8322DA6}"/>
              </a:ext>
            </a:extLst>
          </p:cNvPr>
          <p:cNvSpPr>
            <a:spLocks noGrp="1"/>
          </p:cNvSpPr>
          <p:nvPr>
            <p:ph type="sldNum" sz="quarter" idx="10"/>
          </p:nvPr>
        </p:nvSpPr>
        <p:spPr/>
        <p:txBody>
          <a:bodyPr/>
          <a:lstStyle/>
          <a:p>
            <a:pPr>
              <a:defRPr/>
            </a:pPr>
            <a:fld id="{448D2F9F-663C-42D7-B659-B78D1D99B89B}" type="slidenum">
              <a:rPr lang="en-US" altLang="zh-CN" smtClean="0"/>
              <a:t>8</a:t>
            </a:fld>
            <a:endParaRPr lang="en-US" altLang="zh-CN" dirty="0"/>
          </a:p>
        </p:txBody>
      </p:sp>
    </p:spTree>
    <p:extLst>
      <p:ext uri="{BB962C8B-B14F-4D97-AF65-F5344CB8AC3E}">
        <p14:creationId xmlns:p14="http://schemas.microsoft.com/office/powerpoint/2010/main" val="290196072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20">
            <a:extLst>
              <a:ext uri="{FF2B5EF4-FFF2-40B4-BE49-F238E27FC236}">
                <a16:creationId xmlns:a16="http://schemas.microsoft.com/office/drawing/2014/main" id="{42077756-672B-415B-B76B-8DC6574111FC}"/>
              </a:ext>
            </a:extLst>
          </p:cNvPr>
          <p:cNvSpPr/>
          <p:nvPr/>
        </p:nvSpPr>
        <p:spPr>
          <a:xfrm>
            <a:off x="450210" y="4840950"/>
            <a:ext cx="6017647" cy="1672203"/>
          </a:xfrm>
          <a:prstGeom prst="roundRect">
            <a:avLst>
              <a:gd name="adj" fmla="val 2227"/>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7"/>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数据探索：北斗轨迹数据初探</a:t>
            </a:r>
          </a:p>
        </p:txBody>
      </p:sp>
      <p:pic>
        <p:nvPicPr>
          <p:cNvPr id="3" name="图片 2">
            <a:extLst>
              <a:ext uri="{FF2B5EF4-FFF2-40B4-BE49-F238E27FC236}">
                <a16:creationId xmlns:a16="http://schemas.microsoft.com/office/drawing/2014/main" id="{823E3539-7C4A-4A3F-AE9E-711478BA9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6779" y="1246315"/>
            <a:ext cx="8358976" cy="3506787"/>
          </a:xfrm>
          <a:prstGeom prst="rect">
            <a:avLst/>
          </a:prstGeom>
        </p:spPr>
      </p:pic>
      <p:sp>
        <p:nvSpPr>
          <p:cNvPr id="4" name="矩形 3">
            <a:extLst>
              <a:ext uri="{FF2B5EF4-FFF2-40B4-BE49-F238E27FC236}">
                <a16:creationId xmlns:a16="http://schemas.microsoft.com/office/drawing/2014/main" id="{74EFFA43-47A6-4EAA-A3DC-737F6B5D25A6}"/>
              </a:ext>
            </a:extLst>
          </p:cNvPr>
          <p:cNvSpPr/>
          <p:nvPr/>
        </p:nvSpPr>
        <p:spPr bwMode="auto">
          <a:xfrm>
            <a:off x="4681766" y="1341549"/>
            <a:ext cx="533400" cy="838200"/>
          </a:xfrm>
          <a:prstGeom prst="rect">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矩形 4">
            <a:extLst>
              <a:ext uri="{FF2B5EF4-FFF2-40B4-BE49-F238E27FC236}">
                <a16:creationId xmlns:a16="http://schemas.microsoft.com/office/drawing/2014/main" id="{C8C1AF81-23A3-4B7F-8B3A-54D52314EAAB}"/>
              </a:ext>
            </a:extLst>
          </p:cNvPr>
          <p:cNvSpPr/>
          <p:nvPr/>
        </p:nvSpPr>
        <p:spPr bwMode="auto">
          <a:xfrm>
            <a:off x="4420567" y="2509632"/>
            <a:ext cx="1739500" cy="873712"/>
          </a:xfrm>
          <a:prstGeom prst="rect">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矩形 5">
            <a:extLst>
              <a:ext uri="{FF2B5EF4-FFF2-40B4-BE49-F238E27FC236}">
                <a16:creationId xmlns:a16="http://schemas.microsoft.com/office/drawing/2014/main" id="{CD2E1B66-971B-4997-BAA0-6170AEC440E3}"/>
              </a:ext>
            </a:extLst>
          </p:cNvPr>
          <p:cNvSpPr/>
          <p:nvPr/>
        </p:nvSpPr>
        <p:spPr bwMode="auto">
          <a:xfrm>
            <a:off x="2301320" y="3703733"/>
            <a:ext cx="1676400" cy="838200"/>
          </a:xfrm>
          <a:prstGeom prst="rect">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矩形 6">
            <a:extLst>
              <a:ext uri="{FF2B5EF4-FFF2-40B4-BE49-F238E27FC236}">
                <a16:creationId xmlns:a16="http://schemas.microsoft.com/office/drawing/2014/main" id="{85B6B9B8-D9EC-46D0-8568-D478C66F4004}"/>
              </a:ext>
            </a:extLst>
          </p:cNvPr>
          <p:cNvSpPr/>
          <p:nvPr/>
        </p:nvSpPr>
        <p:spPr bwMode="auto">
          <a:xfrm>
            <a:off x="4460714" y="3690062"/>
            <a:ext cx="1676400" cy="838200"/>
          </a:xfrm>
          <a:prstGeom prst="rect">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文本框 8">
            <a:extLst>
              <a:ext uri="{FF2B5EF4-FFF2-40B4-BE49-F238E27FC236}">
                <a16:creationId xmlns:a16="http://schemas.microsoft.com/office/drawing/2014/main" id="{84488DF3-1383-40BB-87D5-9C651B5E5338}"/>
              </a:ext>
            </a:extLst>
          </p:cNvPr>
          <p:cNvSpPr txBox="1"/>
          <p:nvPr/>
        </p:nvSpPr>
        <p:spPr>
          <a:xfrm>
            <a:off x="614296" y="2717173"/>
            <a:ext cx="1296988" cy="307777"/>
          </a:xfrm>
          <a:prstGeom prst="rect">
            <a:avLst/>
          </a:prstGeom>
          <a:noFill/>
        </p:spPr>
        <p:txBody>
          <a:bodyPr wrap="square" rtlCol="0">
            <a:spAutoFit/>
          </a:bodyPr>
          <a:lstStyle/>
          <a:p>
            <a:r>
              <a:rPr lang="zh-CN" altLang="en-US" sz="1400" b="1" dirty="0">
                <a:solidFill>
                  <a:srgbClr val="000000"/>
                </a:solidFill>
                <a:latin typeface="+mj-ea"/>
                <a:ea typeface="+mj-ea"/>
              </a:rPr>
              <a:t>连续速度低值</a:t>
            </a:r>
          </a:p>
        </p:txBody>
      </p:sp>
      <p:cxnSp>
        <p:nvCxnSpPr>
          <p:cNvPr id="10" name="直接箭头连接符 9">
            <a:extLst>
              <a:ext uri="{FF2B5EF4-FFF2-40B4-BE49-F238E27FC236}">
                <a16:creationId xmlns:a16="http://schemas.microsoft.com/office/drawing/2014/main" id="{FD440D80-65F8-429E-A411-E3EE64955320}"/>
              </a:ext>
            </a:extLst>
          </p:cNvPr>
          <p:cNvCxnSpPr>
            <a:cxnSpLocks/>
            <a:stCxn id="9" idx="3"/>
            <a:endCxn id="6" idx="0"/>
          </p:cNvCxnSpPr>
          <p:nvPr/>
        </p:nvCxnSpPr>
        <p:spPr bwMode="auto">
          <a:xfrm>
            <a:off x="1911284" y="2871062"/>
            <a:ext cx="1228236" cy="832671"/>
          </a:xfrm>
          <a:prstGeom prst="straightConnector1">
            <a:avLst/>
          </a:prstGeom>
          <a:solidFill>
            <a:schemeClr val="accent2"/>
          </a:solidFill>
          <a:ln w="28575" cap="flat" cmpd="sng" algn="ctr">
            <a:solidFill>
              <a:schemeClr val="tx1"/>
            </a:solidFill>
            <a:prstDash val="solid"/>
            <a:round/>
            <a:headEnd type="none" w="med" len="med"/>
            <a:tailEnd type="triangle"/>
          </a:ln>
          <a:effectLst/>
        </p:spPr>
      </p:cxnSp>
      <p:cxnSp>
        <p:nvCxnSpPr>
          <p:cNvPr id="11" name="直接箭头连接符 10">
            <a:extLst>
              <a:ext uri="{FF2B5EF4-FFF2-40B4-BE49-F238E27FC236}">
                <a16:creationId xmlns:a16="http://schemas.microsoft.com/office/drawing/2014/main" id="{DD684B08-5A3D-432B-9FD3-28A53706970F}"/>
              </a:ext>
            </a:extLst>
          </p:cNvPr>
          <p:cNvCxnSpPr>
            <a:cxnSpLocks/>
            <a:stCxn id="9" idx="3"/>
            <a:endCxn id="7" idx="1"/>
          </p:cNvCxnSpPr>
          <p:nvPr/>
        </p:nvCxnSpPr>
        <p:spPr bwMode="auto">
          <a:xfrm>
            <a:off x="1911284" y="2871062"/>
            <a:ext cx="2549430" cy="1238100"/>
          </a:xfrm>
          <a:prstGeom prst="straightConnector1">
            <a:avLst/>
          </a:prstGeom>
          <a:solidFill>
            <a:schemeClr val="accent2"/>
          </a:solidFill>
          <a:ln w="28575" cap="flat" cmpd="sng" algn="ctr">
            <a:solidFill>
              <a:schemeClr val="tx1"/>
            </a:solidFill>
            <a:prstDash val="solid"/>
            <a:round/>
            <a:headEnd type="none" w="med" len="med"/>
            <a:tailEnd type="triangle"/>
          </a:ln>
          <a:effectLst/>
        </p:spPr>
      </p:cxnSp>
      <p:cxnSp>
        <p:nvCxnSpPr>
          <p:cNvPr id="12" name="直接箭头连接符 11">
            <a:extLst>
              <a:ext uri="{FF2B5EF4-FFF2-40B4-BE49-F238E27FC236}">
                <a16:creationId xmlns:a16="http://schemas.microsoft.com/office/drawing/2014/main" id="{364E5D67-C623-4963-A7E4-C26CB25C6AD8}"/>
              </a:ext>
            </a:extLst>
          </p:cNvPr>
          <p:cNvCxnSpPr>
            <a:cxnSpLocks/>
            <a:stCxn id="9" idx="3"/>
            <a:endCxn id="5" idx="1"/>
          </p:cNvCxnSpPr>
          <p:nvPr/>
        </p:nvCxnSpPr>
        <p:spPr bwMode="auto">
          <a:xfrm>
            <a:off x="1911284" y="2871062"/>
            <a:ext cx="2509283" cy="75426"/>
          </a:xfrm>
          <a:prstGeom prst="straightConnector1">
            <a:avLst/>
          </a:prstGeom>
          <a:solidFill>
            <a:schemeClr val="accent2"/>
          </a:solidFill>
          <a:ln w="28575" cap="flat" cmpd="sng" algn="ctr">
            <a:solidFill>
              <a:schemeClr val="tx1"/>
            </a:solidFill>
            <a:prstDash val="solid"/>
            <a:round/>
            <a:headEnd type="none" w="med" len="med"/>
            <a:tailEnd type="triangle"/>
          </a:ln>
          <a:effectLst/>
        </p:spPr>
      </p:cxnSp>
      <p:cxnSp>
        <p:nvCxnSpPr>
          <p:cNvPr id="13" name="直接箭头连接符 12">
            <a:extLst>
              <a:ext uri="{FF2B5EF4-FFF2-40B4-BE49-F238E27FC236}">
                <a16:creationId xmlns:a16="http://schemas.microsoft.com/office/drawing/2014/main" id="{192CCF41-1218-46ED-BEC9-86A130F21682}"/>
              </a:ext>
            </a:extLst>
          </p:cNvPr>
          <p:cNvCxnSpPr>
            <a:cxnSpLocks/>
            <a:stCxn id="9" idx="3"/>
            <a:endCxn id="4" idx="1"/>
          </p:cNvCxnSpPr>
          <p:nvPr/>
        </p:nvCxnSpPr>
        <p:spPr bwMode="auto">
          <a:xfrm flipV="1">
            <a:off x="1911284" y="1760649"/>
            <a:ext cx="2770482" cy="1110413"/>
          </a:xfrm>
          <a:prstGeom prst="straightConnector1">
            <a:avLst/>
          </a:prstGeom>
          <a:solidFill>
            <a:schemeClr val="accent2"/>
          </a:solidFill>
          <a:ln w="28575" cap="flat" cmpd="sng" algn="ctr">
            <a:solidFill>
              <a:schemeClr val="tx1"/>
            </a:solidFill>
            <a:prstDash val="solid"/>
            <a:round/>
            <a:headEnd type="none" w="med" len="med"/>
            <a:tailEnd type="triangle"/>
          </a:ln>
          <a:effectLst/>
        </p:spPr>
      </p:cxnSp>
      <p:sp>
        <p:nvSpPr>
          <p:cNvPr id="16" name="文本框 15">
            <a:extLst>
              <a:ext uri="{FF2B5EF4-FFF2-40B4-BE49-F238E27FC236}">
                <a16:creationId xmlns:a16="http://schemas.microsoft.com/office/drawing/2014/main" id="{241DA6F3-62F2-409E-812F-DD42AC3D28E3}"/>
              </a:ext>
            </a:extLst>
          </p:cNvPr>
          <p:cNvSpPr txBox="1"/>
          <p:nvPr/>
        </p:nvSpPr>
        <p:spPr>
          <a:xfrm>
            <a:off x="429893" y="4906070"/>
            <a:ext cx="5989904" cy="1541961"/>
          </a:xfrm>
          <a:prstGeom prst="rect">
            <a:avLst/>
          </a:prstGeom>
          <a:noFill/>
        </p:spPr>
        <p:txBody>
          <a:bodyPr wrap="square" rtlCol="0">
            <a:spAutoFit/>
          </a:bodyPr>
          <a:lstStyle/>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轨迹速度数据存在连续低值，强化了</a:t>
            </a:r>
            <a:r>
              <a:rPr lang="en-US" altLang="zh-CN" sz="1400" b="1" dirty="0">
                <a:ea typeface="微软雅黑" panose="020B0503020204020204" pitchFamily="34" charset="-122"/>
                <a:cs typeface="Arial" panose="020B0604020202020204" pitchFamily="34" charset="0"/>
              </a:rPr>
              <a:t>POI</a:t>
            </a:r>
            <a:r>
              <a:rPr lang="zh-CN" altLang="en-US" sz="1400" b="1" dirty="0">
                <a:ea typeface="微软雅黑" panose="020B0503020204020204" pitchFamily="34" charset="-122"/>
                <a:cs typeface="Arial" panose="020B0604020202020204" pitchFamily="34" charset="0"/>
              </a:rPr>
              <a:t>点存在的判断：</a:t>
            </a:r>
            <a:r>
              <a:rPr lang="zh-CN" altLang="en-US" sz="1400" dirty="0">
                <a:ea typeface="微软雅黑" panose="020B0503020204020204" pitchFamily="34" charset="-122"/>
                <a:cs typeface="Arial" panose="020B0604020202020204" pitchFamily="34" charset="0"/>
              </a:rPr>
              <a:t>轨迹速度序列中存在连续的速度低值区域。因此强化了轨迹中存在</a:t>
            </a:r>
            <a:r>
              <a:rPr lang="en-US" altLang="zh-CN" sz="1400" dirty="0">
                <a:ea typeface="微软雅黑" panose="020B0503020204020204" pitchFamily="34" charset="-122"/>
                <a:cs typeface="Arial" panose="020B0604020202020204" pitchFamily="34" charset="0"/>
              </a:rPr>
              <a:t>POI</a:t>
            </a:r>
            <a:r>
              <a:rPr lang="zh-CN" altLang="en-US" sz="1400" dirty="0">
                <a:ea typeface="微软雅黑" panose="020B0503020204020204" pitchFamily="34" charset="-122"/>
                <a:cs typeface="Arial" panose="020B0604020202020204" pitchFamily="34" charset="0"/>
              </a:rPr>
              <a:t>的判断。</a:t>
            </a:r>
            <a:endParaRPr lang="en-US" altLang="zh-CN" sz="1400" dirty="0">
              <a:ea typeface="微软雅黑" panose="020B0503020204020204" pitchFamily="34" charset="-122"/>
              <a:cs typeface="Arial" panose="020B0604020202020204" pitchFamily="34" charset="0"/>
            </a:endParaRPr>
          </a:p>
          <a:p>
            <a:pPr marL="285750" indent="-285750" algn="just">
              <a:lnSpc>
                <a:spcPct val="130000"/>
              </a:lnSpc>
              <a:spcAft>
                <a:spcPts val="600"/>
              </a:spcAft>
              <a:buSzPct val="70000"/>
              <a:buFont typeface="Wingdings" panose="05000000000000000000" pitchFamily="2" charset="2"/>
              <a:buChar char="Ø"/>
            </a:pPr>
            <a:r>
              <a:rPr lang="zh-CN" altLang="en-US" sz="1400" b="1" dirty="0">
                <a:ea typeface="微软雅黑" panose="020B0503020204020204" pitchFamily="34" charset="-122"/>
                <a:cs typeface="Arial" panose="020B0604020202020204" pitchFamily="34" charset="0"/>
              </a:rPr>
              <a:t>方向时序振荡明显：</a:t>
            </a:r>
            <a:r>
              <a:rPr lang="zh-CN" altLang="en-US" sz="1400" dirty="0">
                <a:ea typeface="微软雅黑" panose="020B0503020204020204" pitchFamily="34" charset="-122"/>
                <a:cs typeface="Arial" panose="020B0604020202020204" pitchFamily="34" charset="0"/>
              </a:rPr>
              <a:t>正常渔船转向序列应该较为平滑，原因在于海上渔船转向或者移动较陆地困难。图中方向序列振荡明显，判断可能是由于船只漂泊造成方向不定。</a:t>
            </a:r>
            <a:endParaRPr lang="en-US" altLang="zh-CN" sz="1400" dirty="0">
              <a:ea typeface="微软雅黑" panose="020B0503020204020204" pitchFamily="34" charset="-122"/>
              <a:cs typeface="Arial" panose="020B0604020202020204" pitchFamily="34" charset="0"/>
            </a:endParaRPr>
          </a:p>
        </p:txBody>
      </p:sp>
      <p:sp>
        <p:nvSpPr>
          <p:cNvPr id="26" name="椭圆 25">
            <a:extLst>
              <a:ext uri="{FF2B5EF4-FFF2-40B4-BE49-F238E27FC236}">
                <a16:creationId xmlns:a16="http://schemas.microsoft.com/office/drawing/2014/main" id="{EB3E3FFD-8949-481B-A1BD-0AF68F434BCC}"/>
              </a:ext>
            </a:extLst>
          </p:cNvPr>
          <p:cNvSpPr/>
          <p:nvPr/>
        </p:nvSpPr>
        <p:spPr>
          <a:xfrm>
            <a:off x="9400680" y="5539834"/>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5D922E37-83DE-4250-B6E8-E6F3C88B4407}"/>
              </a:ext>
            </a:extLst>
          </p:cNvPr>
          <p:cNvSpPr/>
          <p:nvPr/>
        </p:nvSpPr>
        <p:spPr>
          <a:xfrm>
            <a:off x="7978272" y="5622972"/>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6307DC6-EEFF-41CF-A8F3-D3E602A426BF}"/>
              </a:ext>
            </a:extLst>
          </p:cNvPr>
          <p:cNvSpPr/>
          <p:nvPr/>
        </p:nvSpPr>
        <p:spPr>
          <a:xfrm>
            <a:off x="9569241" y="5516755"/>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64A9192-4542-4E6A-9B4E-026A11B197AA}"/>
              </a:ext>
            </a:extLst>
          </p:cNvPr>
          <p:cNvSpPr/>
          <p:nvPr/>
        </p:nvSpPr>
        <p:spPr>
          <a:xfrm>
            <a:off x="9555383" y="5609119"/>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ECA210CD-C9CE-4A0A-A8EF-B02F81305C97}"/>
              </a:ext>
            </a:extLst>
          </p:cNvPr>
          <p:cNvSpPr/>
          <p:nvPr/>
        </p:nvSpPr>
        <p:spPr>
          <a:xfrm>
            <a:off x="9744730" y="5609118"/>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7114463-B481-464B-A7E5-01F9BB4992F5}"/>
              </a:ext>
            </a:extLst>
          </p:cNvPr>
          <p:cNvSpPr/>
          <p:nvPr/>
        </p:nvSpPr>
        <p:spPr>
          <a:xfrm>
            <a:off x="9712407" y="5447471"/>
            <a:ext cx="92363" cy="92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3E1F611-4AF4-46FA-8CC2-627BE2003501}"/>
              </a:ext>
            </a:extLst>
          </p:cNvPr>
          <p:cNvSpPr/>
          <p:nvPr/>
        </p:nvSpPr>
        <p:spPr>
          <a:xfrm>
            <a:off x="8383342" y="5370352"/>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74594E3-A5AE-48CA-8B4F-069ED1651318}"/>
              </a:ext>
            </a:extLst>
          </p:cNvPr>
          <p:cNvSpPr/>
          <p:nvPr/>
        </p:nvSpPr>
        <p:spPr>
          <a:xfrm>
            <a:off x="8884592" y="5655301"/>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F8AC456D-4BA6-4393-8AB8-229494352C9C}"/>
              </a:ext>
            </a:extLst>
          </p:cNvPr>
          <p:cNvSpPr/>
          <p:nvPr/>
        </p:nvSpPr>
        <p:spPr>
          <a:xfrm>
            <a:off x="11436465" y="5574476"/>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E70428DD-7479-4543-AC8F-9EF993C976DC}"/>
              </a:ext>
            </a:extLst>
          </p:cNvPr>
          <p:cNvSpPr/>
          <p:nvPr/>
        </p:nvSpPr>
        <p:spPr>
          <a:xfrm>
            <a:off x="10831743" y="5378210"/>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3DEBD8D-E889-46B4-B9D0-D8C3DFA570DA}"/>
              </a:ext>
            </a:extLst>
          </p:cNvPr>
          <p:cNvSpPr/>
          <p:nvPr/>
        </p:nvSpPr>
        <p:spPr>
          <a:xfrm>
            <a:off x="10352181" y="5632197"/>
            <a:ext cx="92363" cy="923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38BD125E-1446-4B16-9985-552E1198FA77}"/>
              </a:ext>
            </a:extLst>
          </p:cNvPr>
          <p:cNvCxnSpPr>
            <a:stCxn id="32" idx="6"/>
            <a:endCxn id="33" idx="2"/>
          </p:cNvCxnSpPr>
          <p:nvPr/>
        </p:nvCxnSpPr>
        <p:spPr>
          <a:xfrm>
            <a:off x="8475705" y="5416534"/>
            <a:ext cx="408887" cy="284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EF0D1A5-83A0-463C-938F-CA26542495B5}"/>
              </a:ext>
            </a:extLst>
          </p:cNvPr>
          <p:cNvCxnSpPr>
            <a:cxnSpLocks/>
            <a:stCxn id="27" idx="6"/>
            <a:endCxn id="32" idx="2"/>
          </p:cNvCxnSpPr>
          <p:nvPr/>
        </p:nvCxnSpPr>
        <p:spPr>
          <a:xfrm flipV="1">
            <a:off x="8070635" y="5416534"/>
            <a:ext cx="312707" cy="252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22C2D05-080A-4923-A7F8-257943A39A16}"/>
              </a:ext>
            </a:extLst>
          </p:cNvPr>
          <p:cNvCxnSpPr>
            <a:stCxn id="33" idx="6"/>
            <a:endCxn id="26" idx="2"/>
          </p:cNvCxnSpPr>
          <p:nvPr/>
        </p:nvCxnSpPr>
        <p:spPr>
          <a:xfrm flipV="1">
            <a:off x="8976955" y="5586016"/>
            <a:ext cx="423725" cy="1154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43E42D2-271B-41EF-8E53-FE4A168C12EE}"/>
              </a:ext>
            </a:extLst>
          </p:cNvPr>
          <p:cNvCxnSpPr>
            <a:stCxn id="26" idx="6"/>
            <a:endCxn id="29" idx="2"/>
          </p:cNvCxnSpPr>
          <p:nvPr/>
        </p:nvCxnSpPr>
        <p:spPr>
          <a:xfrm>
            <a:off x="9493043" y="5586016"/>
            <a:ext cx="62340" cy="692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BC6D874-83E4-4404-A406-D43130BAEA51}"/>
              </a:ext>
            </a:extLst>
          </p:cNvPr>
          <p:cNvCxnSpPr>
            <a:stCxn id="29" idx="6"/>
            <a:endCxn id="30" idx="2"/>
          </p:cNvCxnSpPr>
          <p:nvPr/>
        </p:nvCxnSpPr>
        <p:spPr>
          <a:xfrm flipV="1">
            <a:off x="9647746" y="5655300"/>
            <a:ext cx="9698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0E2A143-EFD3-4812-917A-314511490E22}"/>
              </a:ext>
            </a:extLst>
          </p:cNvPr>
          <p:cNvCxnSpPr>
            <a:stCxn id="28" idx="6"/>
            <a:endCxn id="30" idx="0"/>
          </p:cNvCxnSpPr>
          <p:nvPr/>
        </p:nvCxnSpPr>
        <p:spPr>
          <a:xfrm>
            <a:off x="9661604" y="5562937"/>
            <a:ext cx="129308" cy="46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50EFA76-E14C-4444-AEC0-3EB36E1D597D}"/>
              </a:ext>
            </a:extLst>
          </p:cNvPr>
          <p:cNvCxnSpPr>
            <a:stCxn id="28" idx="0"/>
            <a:endCxn id="31" idx="3"/>
          </p:cNvCxnSpPr>
          <p:nvPr/>
        </p:nvCxnSpPr>
        <p:spPr>
          <a:xfrm>
            <a:off x="9615423" y="5516755"/>
            <a:ext cx="110510" cy="9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A6C44BC-6106-4E40-A3C6-2D40A6CC1B7E}"/>
              </a:ext>
            </a:extLst>
          </p:cNvPr>
          <p:cNvCxnSpPr>
            <a:stCxn id="31" idx="6"/>
            <a:endCxn id="36" idx="2"/>
          </p:cNvCxnSpPr>
          <p:nvPr/>
        </p:nvCxnSpPr>
        <p:spPr>
          <a:xfrm>
            <a:off x="9804770" y="5493653"/>
            <a:ext cx="547411" cy="184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A823E1D-3B7E-4710-BD7E-A17D4F8564CB}"/>
              </a:ext>
            </a:extLst>
          </p:cNvPr>
          <p:cNvCxnSpPr>
            <a:stCxn id="36" idx="6"/>
            <a:endCxn id="35" idx="2"/>
          </p:cNvCxnSpPr>
          <p:nvPr/>
        </p:nvCxnSpPr>
        <p:spPr>
          <a:xfrm flipV="1">
            <a:off x="10444544" y="5424392"/>
            <a:ext cx="387199" cy="253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0E041E6-3BF8-449B-9BB9-0FE7023CC27C}"/>
              </a:ext>
            </a:extLst>
          </p:cNvPr>
          <p:cNvCxnSpPr>
            <a:stCxn id="35" idx="6"/>
            <a:endCxn id="34" idx="2"/>
          </p:cNvCxnSpPr>
          <p:nvPr/>
        </p:nvCxnSpPr>
        <p:spPr>
          <a:xfrm>
            <a:off x="10924106" y="5424392"/>
            <a:ext cx="512359" cy="196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右大括号 46">
            <a:extLst>
              <a:ext uri="{FF2B5EF4-FFF2-40B4-BE49-F238E27FC236}">
                <a16:creationId xmlns:a16="http://schemas.microsoft.com/office/drawing/2014/main" id="{406C8D3E-0F2F-41AA-8C81-AA6B2374B798}"/>
              </a:ext>
            </a:extLst>
          </p:cNvPr>
          <p:cNvSpPr/>
          <p:nvPr/>
        </p:nvSpPr>
        <p:spPr>
          <a:xfrm rot="5400000">
            <a:off x="8583965" y="5251655"/>
            <a:ext cx="289860" cy="1343571"/>
          </a:xfrm>
          <a:prstGeom prst="rightBrace">
            <a:avLst>
              <a:gd name="adj1" fmla="val 40279"/>
              <a:gd name="adj2" fmla="val 50000"/>
            </a:avLst>
          </a:prstGeom>
          <a:ln w="19050">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右大括号 47">
            <a:extLst>
              <a:ext uri="{FF2B5EF4-FFF2-40B4-BE49-F238E27FC236}">
                <a16:creationId xmlns:a16="http://schemas.microsoft.com/office/drawing/2014/main" id="{E93A7E79-A5C7-41F2-B260-DCF79621502A}"/>
              </a:ext>
            </a:extLst>
          </p:cNvPr>
          <p:cNvSpPr/>
          <p:nvPr/>
        </p:nvSpPr>
        <p:spPr>
          <a:xfrm rot="5400000">
            <a:off x="10560488" y="5087429"/>
            <a:ext cx="251436" cy="1625605"/>
          </a:xfrm>
          <a:prstGeom prst="rightBrace">
            <a:avLst>
              <a:gd name="adj1" fmla="val 77026"/>
              <a:gd name="adj2" fmla="val 50000"/>
            </a:avLst>
          </a:prstGeom>
          <a:ln w="19050">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000" dirty="0"/>
          </a:p>
        </p:txBody>
      </p:sp>
      <p:sp>
        <p:nvSpPr>
          <p:cNvPr id="49" name="文本框 48">
            <a:extLst>
              <a:ext uri="{FF2B5EF4-FFF2-40B4-BE49-F238E27FC236}">
                <a16:creationId xmlns:a16="http://schemas.microsoft.com/office/drawing/2014/main" id="{762CF797-4F89-4D7F-85E2-D6500890603C}"/>
              </a:ext>
            </a:extLst>
          </p:cNvPr>
          <p:cNvSpPr txBox="1"/>
          <p:nvPr/>
        </p:nvSpPr>
        <p:spPr>
          <a:xfrm>
            <a:off x="8282904" y="6086852"/>
            <a:ext cx="907764" cy="307777"/>
          </a:xfrm>
          <a:prstGeom prst="rect">
            <a:avLst/>
          </a:prstGeom>
          <a:noFill/>
        </p:spPr>
        <p:txBody>
          <a:bodyPr wrap="square" rtlCol="0">
            <a:spAutoFit/>
          </a:bodyPr>
          <a:lstStyle/>
          <a:p>
            <a:r>
              <a:rPr lang="zh-CN" altLang="en-US" sz="1400" dirty="0">
                <a:latin typeface="+mn-ea"/>
                <a:ea typeface="+mn-ea"/>
                <a:cs typeface="Times New Roman" panose="02020603050405020304" pitchFamily="18" charset="0"/>
              </a:rPr>
              <a:t>机动阶段</a:t>
            </a:r>
          </a:p>
        </p:txBody>
      </p:sp>
      <p:sp>
        <p:nvSpPr>
          <p:cNvPr id="56" name="文本框 55">
            <a:extLst>
              <a:ext uri="{FF2B5EF4-FFF2-40B4-BE49-F238E27FC236}">
                <a16:creationId xmlns:a16="http://schemas.microsoft.com/office/drawing/2014/main" id="{1F48E00E-8CBA-435B-901E-B462BDDB34C4}"/>
              </a:ext>
            </a:extLst>
          </p:cNvPr>
          <p:cNvSpPr txBox="1"/>
          <p:nvPr/>
        </p:nvSpPr>
        <p:spPr>
          <a:xfrm>
            <a:off x="10227622" y="6068371"/>
            <a:ext cx="907764" cy="307777"/>
          </a:xfrm>
          <a:prstGeom prst="rect">
            <a:avLst/>
          </a:prstGeom>
          <a:noFill/>
        </p:spPr>
        <p:txBody>
          <a:bodyPr wrap="square" rtlCol="0">
            <a:spAutoFit/>
          </a:bodyPr>
          <a:lstStyle/>
          <a:p>
            <a:r>
              <a:rPr lang="zh-CN" altLang="en-US" sz="1400" dirty="0">
                <a:latin typeface="+mn-ea"/>
                <a:ea typeface="+mn-ea"/>
                <a:cs typeface="Times New Roman" panose="02020603050405020304" pitchFamily="18" charset="0"/>
              </a:rPr>
              <a:t>机动阶段</a:t>
            </a:r>
          </a:p>
        </p:txBody>
      </p:sp>
      <p:sp>
        <p:nvSpPr>
          <p:cNvPr id="58" name="文本框 57">
            <a:extLst>
              <a:ext uri="{FF2B5EF4-FFF2-40B4-BE49-F238E27FC236}">
                <a16:creationId xmlns:a16="http://schemas.microsoft.com/office/drawing/2014/main" id="{FA68412C-A42B-464B-98E1-8FF074F7D6E5}"/>
              </a:ext>
            </a:extLst>
          </p:cNvPr>
          <p:cNvSpPr txBox="1"/>
          <p:nvPr/>
        </p:nvSpPr>
        <p:spPr>
          <a:xfrm>
            <a:off x="9137699" y="5080409"/>
            <a:ext cx="543355" cy="307777"/>
          </a:xfrm>
          <a:prstGeom prst="rect">
            <a:avLst/>
          </a:prstGeom>
          <a:noFill/>
        </p:spPr>
        <p:txBody>
          <a:bodyPr wrap="square" rtlCol="0">
            <a:spAutoFit/>
          </a:bodyPr>
          <a:lstStyle/>
          <a:p>
            <a:r>
              <a:rPr lang="zh-CN" altLang="en-US" sz="1400" dirty="0">
                <a:latin typeface="+mn-ea"/>
                <a:ea typeface="+mn-ea"/>
                <a:cs typeface="Times New Roman" panose="02020603050405020304" pitchFamily="18" charset="0"/>
              </a:rPr>
              <a:t>港口</a:t>
            </a:r>
          </a:p>
        </p:txBody>
      </p:sp>
      <p:pic>
        <p:nvPicPr>
          <p:cNvPr id="60" name="图片 59">
            <a:extLst>
              <a:ext uri="{FF2B5EF4-FFF2-40B4-BE49-F238E27FC236}">
                <a16:creationId xmlns:a16="http://schemas.microsoft.com/office/drawing/2014/main" id="{E9112727-41AB-4CA6-A82E-3A375079A0C6}"/>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612765" y="5034334"/>
            <a:ext cx="418176" cy="418176"/>
          </a:xfrm>
          <a:prstGeom prst="rect">
            <a:avLst/>
          </a:prstGeom>
        </p:spPr>
      </p:pic>
      <p:pic>
        <p:nvPicPr>
          <p:cNvPr id="72" name="图片 71">
            <a:extLst>
              <a:ext uri="{FF2B5EF4-FFF2-40B4-BE49-F238E27FC236}">
                <a16:creationId xmlns:a16="http://schemas.microsoft.com/office/drawing/2014/main" id="{792662FF-D1B8-478C-8AFF-A9B02505D30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11" t="18272" r="3577" b="35069"/>
          <a:stretch/>
        </p:blipFill>
        <p:spPr>
          <a:xfrm>
            <a:off x="7533928" y="5149513"/>
            <a:ext cx="748177" cy="382306"/>
          </a:xfrm>
          <a:prstGeom prst="rect">
            <a:avLst/>
          </a:prstGeom>
        </p:spPr>
      </p:pic>
      <p:pic>
        <p:nvPicPr>
          <p:cNvPr id="73" name="图片 72">
            <a:extLst>
              <a:ext uri="{FF2B5EF4-FFF2-40B4-BE49-F238E27FC236}">
                <a16:creationId xmlns:a16="http://schemas.microsoft.com/office/drawing/2014/main" id="{D9789DB4-F98E-4074-96A7-75DA6FDCF23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11" t="18272" r="3577" b="35069"/>
          <a:stretch/>
        </p:blipFill>
        <p:spPr>
          <a:xfrm>
            <a:off x="11030428" y="5075256"/>
            <a:ext cx="748177" cy="382306"/>
          </a:xfrm>
          <a:prstGeom prst="rect">
            <a:avLst/>
          </a:prstGeom>
        </p:spPr>
      </p:pic>
      <p:sp>
        <p:nvSpPr>
          <p:cNvPr id="78" name="矩形 77">
            <a:extLst>
              <a:ext uri="{FF2B5EF4-FFF2-40B4-BE49-F238E27FC236}">
                <a16:creationId xmlns:a16="http://schemas.microsoft.com/office/drawing/2014/main" id="{A229D141-A397-4682-A78C-F428E5DDD14C}"/>
              </a:ext>
            </a:extLst>
          </p:cNvPr>
          <p:cNvSpPr/>
          <p:nvPr/>
        </p:nvSpPr>
        <p:spPr bwMode="auto">
          <a:xfrm>
            <a:off x="7608609" y="2509632"/>
            <a:ext cx="491451" cy="873712"/>
          </a:xfrm>
          <a:prstGeom prst="rect">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9" name="矩形 78">
            <a:extLst>
              <a:ext uri="{FF2B5EF4-FFF2-40B4-BE49-F238E27FC236}">
                <a16:creationId xmlns:a16="http://schemas.microsoft.com/office/drawing/2014/main" id="{A9CD8D94-355C-4019-93CC-8DF854149506}"/>
              </a:ext>
            </a:extLst>
          </p:cNvPr>
          <p:cNvSpPr/>
          <p:nvPr/>
        </p:nvSpPr>
        <p:spPr bwMode="auto">
          <a:xfrm>
            <a:off x="6444928" y="3658858"/>
            <a:ext cx="2524399" cy="931417"/>
          </a:xfrm>
          <a:prstGeom prst="rect">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0" name="文本框 79">
            <a:extLst>
              <a:ext uri="{FF2B5EF4-FFF2-40B4-BE49-F238E27FC236}">
                <a16:creationId xmlns:a16="http://schemas.microsoft.com/office/drawing/2014/main" id="{7DE4AB6C-9EEB-4C4C-B140-033BBDAD0422}"/>
              </a:ext>
            </a:extLst>
          </p:cNvPr>
          <p:cNvSpPr txBox="1"/>
          <p:nvPr/>
        </p:nvSpPr>
        <p:spPr>
          <a:xfrm>
            <a:off x="10532907" y="2647165"/>
            <a:ext cx="1142387" cy="523220"/>
          </a:xfrm>
          <a:prstGeom prst="rect">
            <a:avLst/>
          </a:prstGeom>
          <a:noFill/>
        </p:spPr>
        <p:txBody>
          <a:bodyPr wrap="square" rtlCol="0">
            <a:spAutoFit/>
          </a:bodyPr>
          <a:lstStyle/>
          <a:p>
            <a:r>
              <a:rPr lang="zh-CN" altLang="en-US" sz="1400" b="1" dirty="0">
                <a:solidFill>
                  <a:srgbClr val="000000"/>
                </a:solidFill>
                <a:latin typeface="+mj-ea"/>
                <a:ea typeface="+mj-ea"/>
              </a:rPr>
              <a:t>振荡的方向序列</a:t>
            </a:r>
          </a:p>
        </p:txBody>
      </p:sp>
      <p:cxnSp>
        <p:nvCxnSpPr>
          <p:cNvPr id="81" name="直接箭头连接符 80">
            <a:extLst>
              <a:ext uri="{FF2B5EF4-FFF2-40B4-BE49-F238E27FC236}">
                <a16:creationId xmlns:a16="http://schemas.microsoft.com/office/drawing/2014/main" id="{7A5575F1-70D5-440E-854E-C697A3E788EA}"/>
              </a:ext>
            </a:extLst>
          </p:cNvPr>
          <p:cNvCxnSpPr>
            <a:cxnSpLocks/>
            <a:stCxn id="80" idx="1"/>
            <a:endCxn id="78" idx="3"/>
          </p:cNvCxnSpPr>
          <p:nvPr/>
        </p:nvCxnSpPr>
        <p:spPr bwMode="auto">
          <a:xfrm flipH="1">
            <a:off x="8100060" y="2908775"/>
            <a:ext cx="2432847" cy="37713"/>
          </a:xfrm>
          <a:prstGeom prst="straightConnector1">
            <a:avLst/>
          </a:prstGeom>
          <a:solidFill>
            <a:schemeClr val="accent2"/>
          </a:solidFill>
          <a:ln w="28575" cap="flat" cmpd="sng" algn="ctr">
            <a:solidFill>
              <a:schemeClr val="tx1"/>
            </a:solidFill>
            <a:prstDash val="solid"/>
            <a:round/>
            <a:headEnd type="none" w="med" len="med"/>
            <a:tailEnd type="triangle"/>
          </a:ln>
          <a:effectLst/>
        </p:spPr>
      </p:cxnSp>
      <p:cxnSp>
        <p:nvCxnSpPr>
          <p:cNvPr id="84" name="直接箭头连接符 83">
            <a:extLst>
              <a:ext uri="{FF2B5EF4-FFF2-40B4-BE49-F238E27FC236}">
                <a16:creationId xmlns:a16="http://schemas.microsoft.com/office/drawing/2014/main" id="{4C762691-A12F-4DBF-9EA4-DD3D73FA45F3}"/>
              </a:ext>
            </a:extLst>
          </p:cNvPr>
          <p:cNvCxnSpPr>
            <a:cxnSpLocks/>
            <a:stCxn id="80" idx="1"/>
            <a:endCxn id="79" idx="3"/>
          </p:cNvCxnSpPr>
          <p:nvPr/>
        </p:nvCxnSpPr>
        <p:spPr bwMode="auto">
          <a:xfrm flipH="1">
            <a:off x="8969327" y="2908775"/>
            <a:ext cx="1563580" cy="1215792"/>
          </a:xfrm>
          <a:prstGeom prst="straightConnector1">
            <a:avLst/>
          </a:prstGeom>
          <a:solidFill>
            <a:schemeClr val="accent2"/>
          </a:solidFill>
          <a:ln w="28575" cap="flat" cmpd="sng" algn="ctr">
            <a:solidFill>
              <a:schemeClr val="tx1"/>
            </a:solidFill>
            <a:prstDash val="solid"/>
            <a:round/>
            <a:headEnd type="none" w="med" len="med"/>
            <a:tailEnd type="triangle"/>
          </a:ln>
          <a:effectLst/>
        </p:spPr>
      </p:cxnSp>
      <p:sp>
        <p:nvSpPr>
          <p:cNvPr id="50" name="文本框 49">
            <a:extLst>
              <a:ext uri="{FF2B5EF4-FFF2-40B4-BE49-F238E27FC236}">
                <a16:creationId xmlns:a16="http://schemas.microsoft.com/office/drawing/2014/main" id="{68E1A802-A2FB-44CE-B0AD-2CB8DEC57800}"/>
              </a:ext>
            </a:extLst>
          </p:cNvPr>
          <p:cNvSpPr txBox="1"/>
          <p:nvPr/>
        </p:nvSpPr>
        <p:spPr>
          <a:xfrm>
            <a:off x="3886582" y="1055238"/>
            <a:ext cx="1030288" cy="307777"/>
          </a:xfrm>
          <a:prstGeom prst="rect">
            <a:avLst/>
          </a:prstGeom>
          <a:noFill/>
        </p:spPr>
        <p:txBody>
          <a:bodyPr wrap="square" rtlCol="0">
            <a:spAutoFit/>
          </a:bodyPr>
          <a:lstStyle/>
          <a:p>
            <a:r>
              <a:rPr lang="zh-CN" altLang="en-US" sz="1400" b="1" dirty="0">
                <a:solidFill>
                  <a:srgbClr val="000000"/>
                </a:solidFill>
                <a:latin typeface="+mj-ea"/>
                <a:ea typeface="+mj-ea"/>
              </a:rPr>
              <a:t>速度序列</a:t>
            </a:r>
          </a:p>
        </p:txBody>
      </p:sp>
      <p:sp>
        <p:nvSpPr>
          <p:cNvPr id="51" name="文本框 50">
            <a:extLst>
              <a:ext uri="{FF2B5EF4-FFF2-40B4-BE49-F238E27FC236}">
                <a16:creationId xmlns:a16="http://schemas.microsoft.com/office/drawing/2014/main" id="{9E40C2DC-58A1-4A74-AFF7-752A7373C3DC}"/>
              </a:ext>
            </a:extLst>
          </p:cNvPr>
          <p:cNvSpPr txBox="1"/>
          <p:nvPr/>
        </p:nvSpPr>
        <p:spPr>
          <a:xfrm>
            <a:off x="8203104" y="1034957"/>
            <a:ext cx="1030288" cy="307777"/>
          </a:xfrm>
          <a:prstGeom prst="rect">
            <a:avLst/>
          </a:prstGeom>
          <a:noFill/>
        </p:spPr>
        <p:txBody>
          <a:bodyPr wrap="square" rtlCol="0">
            <a:spAutoFit/>
          </a:bodyPr>
          <a:lstStyle/>
          <a:p>
            <a:r>
              <a:rPr lang="zh-CN" altLang="en-US" sz="1400" b="1" dirty="0">
                <a:solidFill>
                  <a:srgbClr val="000000"/>
                </a:solidFill>
                <a:latin typeface="+mj-ea"/>
                <a:ea typeface="+mj-ea"/>
              </a:rPr>
              <a:t>方向序列</a:t>
            </a:r>
          </a:p>
        </p:txBody>
      </p:sp>
      <p:sp>
        <p:nvSpPr>
          <p:cNvPr id="52" name="等腰三角形 51">
            <a:extLst>
              <a:ext uri="{FF2B5EF4-FFF2-40B4-BE49-F238E27FC236}">
                <a16:creationId xmlns:a16="http://schemas.microsoft.com/office/drawing/2014/main" id="{579AC052-45FF-4A9C-BBF8-FF420409188D}"/>
              </a:ext>
            </a:extLst>
          </p:cNvPr>
          <p:cNvSpPr/>
          <p:nvPr/>
        </p:nvSpPr>
        <p:spPr>
          <a:xfrm rot="5400000">
            <a:off x="6435603" y="5179003"/>
            <a:ext cx="1287483" cy="952597"/>
          </a:xfrm>
          <a:prstGeom prst="triangle">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文本框 52">
            <a:extLst>
              <a:ext uri="{FF2B5EF4-FFF2-40B4-BE49-F238E27FC236}">
                <a16:creationId xmlns:a16="http://schemas.microsoft.com/office/drawing/2014/main" id="{175232E1-3F7E-4169-A4DA-512D80CEE087}"/>
              </a:ext>
            </a:extLst>
          </p:cNvPr>
          <p:cNvSpPr txBox="1"/>
          <p:nvPr/>
        </p:nvSpPr>
        <p:spPr>
          <a:xfrm>
            <a:off x="6557229" y="5501410"/>
            <a:ext cx="907764" cy="307777"/>
          </a:xfrm>
          <a:prstGeom prst="rect">
            <a:avLst/>
          </a:prstGeom>
          <a:noFill/>
        </p:spPr>
        <p:txBody>
          <a:bodyPr wrap="square" rtlCol="0">
            <a:spAutoFit/>
          </a:bodyPr>
          <a:lstStyle/>
          <a:p>
            <a:r>
              <a:rPr lang="zh-CN" altLang="en-US" sz="1400" b="1" dirty="0">
                <a:solidFill>
                  <a:srgbClr val="FFFFFF"/>
                </a:solidFill>
                <a:latin typeface="+mn-ea"/>
                <a:ea typeface="+mn-ea"/>
                <a:cs typeface="Times New Roman" panose="02020603050405020304" pitchFamily="18" charset="0"/>
              </a:rPr>
              <a:t>运动模型</a:t>
            </a:r>
          </a:p>
        </p:txBody>
      </p:sp>
      <p:sp>
        <p:nvSpPr>
          <p:cNvPr id="2" name="灯片编号占位符 1">
            <a:extLst>
              <a:ext uri="{FF2B5EF4-FFF2-40B4-BE49-F238E27FC236}">
                <a16:creationId xmlns:a16="http://schemas.microsoft.com/office/drawing/2014/main" id="{C15A89DB-EE65-4460-A3FF-051EC078C0D2}"/>
              </a:ext>
            </a:extLst>
          </p:cNvPr>
          <p:cNvSpPr>
            <a:spLocks noGrp="1"/>
          </p:cNvSpPr>
          <p:nvPr>
            <p:ph type="sldNum" sz="quarter" idx="10"/>
          </p:nvPr>
        </p:nvSpPr>
        <p:spPr/>
        <p:txBody>
          <a:bodyPr/>
          <a:lstStyle/>
          <a:p>
            <a:pPr>
              <a:defRPr/>
            </a:pPr>
            <a:fld id="{448D2F9F-663C-42D7-B659-B78D1D99B89B}" type="slidenum">
              <a:rPr lang="en-US" altLang="zh-CN" smtClean="0"/>
              <a:t>9</a:t>
            </a:fld>
            <a:endParaRPr lang="en-US" altLang="zh-CN" dirty="0"/>
          </a:p>
        </p:txBody>
      </p:sp>
    </p:spTree>
    <p:extLst>
      <p:ext uri="{BB962C8B-B14F-4D97-AF65-F5344CB8AC3E}">
        <p14:creationId xmlns:p14="http://schemas.microsoft.com/office/powerpoint/2010/main" val="32604640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2325.459"/>
  <p:tag name="LATEXADDIN" val="\documentclass[UTF8, 12pt]{ctexart}&#10;\usepackage{graphicx}&#10;\usepackage{geometry}&#10;\usepackage{titlesec}{\tiny}&#10;\usepackage{amsmath}&#10;\usepackage{authblk}&#10;\usepackage{amsfonts}&#10;\usepackage{cite}&#10;\thispagestyle{empty}&#10;&#10;\begin{document}&#10;\begin{equation*}&#10;\text{score} = \frac{F1_{class 0} + F1_{class 1} + F1_{class 2}}{3}&#10;\end{equation*}&#10;&#10;\end{document}&#10;"/>
  <p:tag name="IGUANATEXSIZE" val="14"/>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ABC template">
  <a:themeElements>
    <a:clrScheme name="ABC 2">
      <a:dk1>
        <a:srgbClr val="1E1E1E"/>
      </a:dk1>
      <a:lt1>
        <a:srgbClr val="FFFFFF"/>
      </a:lt1>
      <a:dk2>
        <a:srgbClr val="FFFFFF"/>
      </a:dk2>
      <a:lt2>
        <a:srgbClr val="646464"/>
      </a:lt2>
      <a:accent1>
        <a:srgbClr val="262859"/>
      </a:accent1>
      <a:accent2>
        <a:srgbClr val="1362B5"/>
      </a:accent2>
      <a:accent3>
        <a:srgbClr val="7DBC39"/>
      </a:accent3>
      <a:accent4>
        <a:srgbClr val="646464"/>
      </a:accent4>
      <a:accent5>
        <a:srgbClr val="F9AC25"/>
      </a:accent5>
      <a:accent6>
        <a:srgbClr val="EF6D26"/>
      </a:accent6>
      <a:hlink>
        <a:srgbClr val="1362B5"/>
      </a:hlink>
      <a:folHlink>
        <a:srgbClr val="1362B5"/>
      </a:folHlink>
    </a:clrScheme>
    <a:fontScheme name="Custom 2">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9525" cap="flat" cmpd="sng" algn="ctr">
          <a:solidFill>
            <a:srgbClr val="7F7F7F"/>
          </a:solidFill>
          <a:prstDash val="dash"/>
        </a:ln>
      </a:spPr>
      <a:bodyPr/>
      <a:lstStyle/>
    </a:lnDef>
  </a:objectDefaults>
  <a:extraClrSchemeLst>
    <a:extraClrScheme>
      <a:clrScheme name="1_TNS GTC - Title Master - blue 1">
        <a:dk1>
          <a:srgbClr val="000000"/>
        </a:dk1>
        <a:lt1>
          <a:srgbClr val="FFFFFF"/>
        </a:lt1>
        <a:dk2>
          <a:srgbClr val="FFFFFF"/>
        </a:dk2>
        <a:lt2>
          <a:srgbClr val="999999"/>
        </a:lt2>
        <a:accent1>
          <a:srgbClr val="EEEEEE"/>
        </a:accent1>
        <a:accent2>
          <a:srgbClr val="FF0099"/>
        </a:accent2>
        <a:accent3>
          <a:srgbClr val="FFFFFF"/>
        </a:accent3>
        <a:accent4>
          <a:srgbClr val="000000"/>
        </a:accent4>
        <a:accent5>
          <a:srgbClr val="F5F5F5"/>
        </a:accent5>
        <a:accent6>
          <a:srgbClr val="E7008A"/>
        </a:accent6>
        <a:hlink>
          <a:srgbClr val="3399CC"/>
        </a:hlink>
        <a:folHlink>
          <a:srgbClr val="6666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12910</TotalTime>
  <Words>7106</Words>
  <Application>Microsoft Office PowerPoint</Application>
  <PresentationFormat>宽屏</PresentationFormat>
  <Paragraphs>1089</Paragraphs>
  <Slides>52</Slides>
  <Notes>52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65" baseType="lpstr">
      <vt:lpstr>黑体</vt:lpstr>
      <vt:lpstr>宋体</vt:lpstr>
      <vt:lpstr>微软雅黑</vt:lpstr>
      <vt:lpstr>微软雅黑 Light</vt:lpstr>
      <vt:lpstr>Arial</vt:lpstr>
      <vt:lpstr>Cambria Math</vt:lpstr>
      <vt:lpstr>Courier New</vt:lpstr>
      <vt:lpstr>Segoe UI</vt:lpstr>
      <vt:lpstr>Segoe UI Light</vt:lpstr>
      <vt:lpstr>Times New Roman</vt:lpstr>
      <vt:lpstr>Wingdings</vt:lpstr>
      <vt:lpstr>ABC template</vt:lpstr>
      <vt:lpstr>think-cell Slide</vt:lpstr>
      <vt:lpstr>PowerPoint 演示文稿</vt:lpstr>
      <vt:lpstr>目录</vt:lpstr>
      <vt:lpstr>目录</vt:lpstr>
      <vt:lpstr>团队成员简介与比赛基本情况</vt:lpstr>
      <vt:lpstr>行业背景简介</vt:lpstr>
      <vt:lpstr>赛题简介</vt:lpstr>
      <vt:lpstr>目录</vt:lpstr>
      <vt:lpstr>数据探索：北斗轨迹数据初探</vt:lpstr>
      <vt:lpstr>数据探索：北斗轨迹数据初探</vt:lpstr>
      <vt:lpstr>数据探索：深入北斗轨迹速度时序</vt:lpstr>
      <vt:lpstr>数据探索：深入北斗轨迹速度时序</vt:lpstr>
      <vt:lpstr>数据探索：深入AIS轨迹速度时序</vt:lpstr>
      <vt:lpstr>数据探索：深入北斗轨迹坐标信息</vt:lpstr>
      <vt:lpstr>数据探索：深入北斗轨迹坐标信息</vt:lpstr>
      <vt:lpstr>数据探索：AIS坐标信息与北斗坐标信息对比</vt:lpstr>
      <vt:lpstr>数据探索：基于北斗轨迹的信息熵的特征重要性排序</vt:lpstr>
      <vt:lpstr>基础数据探索总结</vt:lpstr>
      <vt:lpstr>目录</vt:lpstr>
      <vt:lpstr>渔船轨迹画像问题定义</vt:lpstr>
      <vt:lpstr>问题1解决方案：AIS+北斗数据噪声点滤除</vt:lpstr>
      <vt:lpstr>问题2解决方案：基于DBSCAN的POI挖掘</vt:lpstr>
      <vt:lpstr>问题2解决方案：基于DBSCAN的POI挖掘</vt:lpstr>
      <vt:lpstr>问题2解决方案：基于DBSCAN的POI挖掘</vt:lpstr>
      <vt:lpstr>问题3解决方案：基于HITS算法的POI热度排序</vt:lpstr>
      <vt:lpstr>问题3解决方案：基于HITS算法的POI热度排序</vt:lpstr>
      <vt:lpstr>问题3解决方案：基于HITS算法的渔场热度排序</vt:lpstr>
      <vt:lpstr>地理信息层面画像</vt:lpstr>
      <vt:lpstr>地理信息层面画像</vt:lpstr>
      <vt:lpstr>单条轨迹层面的画像</vt:lpstr>
      <vt:lpstr>目录</vt:lpstr>
      <vt:lpstr>北斗轨迹与AIS轨迹匹配问题定义</vt:lpstr>
      <vt:lpstr>轨迹向量化Traj2Vec</vt:lpstr>
      <vt:lpstr>轨迹向量化Traj2Vec</vt:lpstr>
      <vt:lpstr>AIS与北斗轨迹匹配排序策略</vt:lpstr>
      <vt:lpstr>AIS与北斗轨迹匹配结果</vt:lpstr>
      <vt:lpstr>AIS与北斗轨迹匹配结果</vt:lpstr>
      <vt:lpstr>机器学习解决方案</vt:lpstr>
      <vt:lpstr>机器学习解决方案：速度与方向时序的向量化</vt:lpstr>
      <vt:lpstr>机器学习解决方案：速度与方向时序的向量化</vt:lpstr>
      <vt:lpstr>机器学习解决方案：鲁棒的统计特征</vt:lpstr>
      <vt:lpstr>机器学习解决方案：鲁棒的统计特征</vt:lpstr>
      <vt:lpstr>机器学习解决方案：半监督学习与模型融合</vt:lpstr>
      <vt:lpstr>机器学习解决方案：半监督学习与模型融合</vt:lpstr>
      <vt:lpstr>目录</vt:lpstr>
      <vt:lpstr>基于Web端的大数据可视化解决方案：数据库设计</vt:lpstr>
      <vt:lpstr>基于Web可视化分析：POI信息的可视化分析</vt:lpstr>
      <vt:lpstr>基于Web可视化分析：船只可视化</vt:lpstr>
      <vt:lpstr>基于Web可视化分析：单艘船只的运动特性可视化</vt:lpstr>
      <vt:lpstr>目录</vt:lpstr>
      <vt:lpstr>总结与展望</vt:lpstr>
      <vt:lpstr>参考文献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D15118</dc:creator>
  <cp:lastModifiedBy>Yin Zhuo</cp:lastModifiedBy>
  <cp:revision>2200</cp:revision>
  <dcterms:created xsi:type="dcterms:W3CDTF">2013-01-25T01:44:00Z</dcterms:created>
  <dcterms:modified xsi:type="dcterms:W3CDTF">2020-03-30T03:41:00Z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2052-11.1.0.8389</vt:lpwstr>
  </property>
  <property fmtid="{D5CDD505-2E9C-101B-9397-08002B2CF9AE}" pid="3" name="KSORubyTemplateID">
    <vt:lpwstr>2</vt:lpwstr>
  </property>
</Properties>
</file>